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7" r:id="rId18"/>
    <p:sldId id="278" r:id="rId19"/>
    <p:sldId id="279" r:id="rId20"/>
    <p:sldId id="413" r:id="rId21"/>
    <p:sldId id="303" r:id="rId22"/>
    <p:sldId id="280" r:id="rId23"/>
    <p:sldId id="281" r:id="rId24"/>
    <p:sldId id="282" r:id="rId25"/>
    <p:sldId id="368" r:id="rId26"/>
    <p:sldId id="367" r:id="rId27"/>
    <p:sldId id="362" r:id="rId28"/>
    <p:sldId id="363" r:id="rId29"/>
    <p:sldId id="364" r:id="rId30"/>
    <p:sldId id="359" r:id="rId31"/>
    <p:sldId id="360" r:id="rId32"/>
    <p:sldId id="366" r:id="rId33"/>
    <p:sldId id="376" r:id="rId34"/>
    <p:sldId id="377" r:id="rId35"/>
    <p:sldId id="378" r:id="rId36"/>
    <p:sldId id="380" r:id="rId37"/>
    <p:sldId id="379" r:id="rId38"/>
    <p:sldId id="381" r:id="rId39"/>
    <p:sldId id="383" r:id="rId40"/>
    <p:sldId id="384" r:id="rId41"/>
    <p:sldId id="385" r:id="rId42"/>
    <p:sldId id="386" r:id="rId43"/>
    <p:sldId id="387" r:id="rId44"/>
    <p:sldId id="388" r:id="rId45"/>
    <p:sldId id="392" r:id="rId46"/>
    <p:sldId id="389" r:id="rId47"/>
    <p:sldId id="390" r:id="rId48"/>
    <p:sldId id="311" r:id="rId49"/>
    <p:sldId id="394" r:id="rId50"/>
    <p:sldId id="395" r:id="rId51"/>
    <p:sldId id="396" r:id="rId52"/>
    <p:sldId id="397" r:id="rId53"/>
    <p:sldId id="398" r:id="rId54"/>
    <p:sldId id="403" r:id="rId55"/>
    <p:sldId id="404" r:id="rId56"/>
    <p:sldId id="405" r:id="rId57"/>
    <p:sldId id="412" r:id="rId58"/>
    <p:sldId id="406" r:id="rId59"/>
    <p:sldId id="407" r:id="rId60"/>
    <p:sldId id="408" r:id="rId61"/>
    <p:sldId id="409" r:id="rId62"/>
    <p:sldId id="410" r:id="rId63"/>
    <p:sldId id="322" r:id="rId64"/>
    <p:sldId id="330" r:id="rId65"/>
    <p:sldId id="33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89543" autoAdjust="0"/>
  </p:normalViewPr>
  <p:slideViewPr>
    <p:cSldViewPr>
      <p:cViewPr varScale="1">
        <p:scale>
          <a:sx n="79" d="100"/>
          <a:sy n="79" d="100"/>
        </p:scale>
        <p:origin x="93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2F140-F0DC-4C36-B6FC-9369A3E54E92}" type="datetimeFigureOut">
              <a:rPr lang="en-US" smtClean="0"/>
              <a:t>12/8/2017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104F2F-3D43-48C6-9393-533E519A413E}" type="slidenum">
              <a:rPr lang="en-US" smtClean="0"/>
              <a:t>‹#›</a:t>
            </a:fld>
            <a:endParaRPr lang="en-US"/>
          </a:p>
        </p:txBody>
      </p:sp>
    </p:spTree>
    <p:extLst>
      <p:ext uri="{BB962C8B-B14F-4D97-AF65-F5344CB8AC3E}">
        <p14:creationId xmlns:p14="http://schemas.microsoft.com/office/powerpoint/2010/main" val="207420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r>
              <a:rPr lang="en-US" dirty="0"/>
              <a:t>Invasion that started in </a:t>
            </a:r>
            <a:r>
              <a:rPr lang="en-US" b="1" dirty="0"/>
              <a:t>March 19,  2003</a:t>
            </a:r>
            <a:r>
              <a:rPr lang="en-US" dirty="0"/>
              <a:t>. Many of the regime's high ranking officials, including Saddam Hussein, avoided capture. </a:t>
            </a:r>
          </a:p>
          <a:p>
            <a:r>
              <a:rPr lang="en-US" dirty="0"/>
              <a:t>Hussein was last spotted kissing a baby in Baghdad in </a:t>
            </a:r>
            <a:r>
              <a:rPr lang="en-US" b="1" dirty="0"/>
              <a:t>April 2003</a:t>
            </a:r>
            <a:r>
              <a:rPr lang="en-US" dirty="0"/>
              <a:t>, and then his trace went cold. </a:t>
            </a:r>
          </a:p>
          <a:p>
            <a:r>
              <a:rPr lang="en-US" dirty="0"/>
              <a:t>designed a deck of cards, each card engraved with the images of the 55 most wanted. </a:t>
            </a:r>
          </a:p>
          <a:p>
            <a:r>
              <a:rPr lang="en-US" dirty="0"/>
              <a:t>It worked: </a:t>
            </a:r>
            <a:r>
              <a:rPr lang="en-US" b="1" dirty="0"/>
              <a:t>by May 1, 2003, 15 men on the cards were captured</a:t>
            </a:r>
            <a:r>
              <a:rPr lang="en-US" dirty="0"/>
              <a:t>, and by </a:t>
            </a:r>
            <a:r>
              <a:rPr lang="en-US" b="1" dirty="0"/>
              <a:t>the end of the month another 12 were under custody. </a:t>
            </a:r>
          </a:p>
          <a:p>
            <a:r>
              <a:rPr lang="en-US" dirty="0"/>
              <a:t>Yet, the ace of spades (see Figure), i.e. Hussein himself, remained at large.</a:t>
            </a:r>
          </a:p>
          <a:p>
            <a:endParaRPr lang="en-US" dirty="0"/>
          </a:p>
          <a:p>
            <a:r>
              <a:rPr lang="en-US" dirty="0"/>
              <a:t>Col James Hickey, in charge of a series of raids known Operation Desert Scorpion, wanted to know the relationship between everyone killed or captured. The task fell to Lt. Col. Steve Russell, who was in direct charge of the raids. Then there was Brian Reed, the operations officer under Col. Hickey, who was exposed to social networks during his studies at West Point.</a:t>
            </a:r>
          </a:p>
          <a:p>
            <a:r>
              <a:rPr lang="en-US" dirty="0"/>
              <a:t> Realizing that capturing the faces of the Iraq regime was of little help in cornering Saddam himself, these men started to systematically reconstruct the social network of Saddam's inner circle. They did not rely on government documents and decrees, but rather gossip and family trees.  Instead of focusing on military titles, they learned to understand the five names each Iraqi man had, listing the name of their father, grandfather, and the city of origin-- serving as a family tree. </a:t>
            </a:r>
          </a:p>
          <a:p>
            <a:endParaRPr lang="en-US" dirty="0"/>
          </a:p>
          <a:p>
            <a:r>
              <a:rPr lang="en-US" dirty="0"/>
              <a:t>As they meticulously pieced together an extensive diagram of who drank with whom and who is related to whom in the </a:t>
            </a:r>
            <a:r>
              <a:rPr lang="en-US" b="1" dirty="0" err="1"/>
              <a:t>Tikrit</a:t>
            </a:r>
            <a:r>
              <a:rPr lang="en-US" dirty="0"/>
              <a:t> region, where Saddam was from, they started to use network diagrams to guide the raids. In one of those raids </a:t>
            </a:r>
            <a:r>
              <a:rPr lang="en-US" b="1" dirty="0"/>
              <a:t>they found over \$8 million in US currency, about \$1 million in Iraqi currency, jewelry worth over \$2 million, rifles and ammunition</a:t>
            </a:r>
            <a:r>
              <a:rPr lang="en-US" dirty="0"/>
              <a:t>. Yet, the biggest prize was </a:t>
            </a:r>
            <a:r>
              <a:rPr lang="en-US" b="1" dirty="0"/>
              <a:t>Saddam's family photo album</a:t>
            </a:r>
            <a:r>
              <a:rPr lang="en-US" dirty="0"/>
              <a:t>, providing the faces of those that the family trusted, filling with intimate details their growing network diagram. </a:t>
            </a:r>
          </a:p>
          <a:p>
            <a:endParaRPr lang="en-US" dirty="0"/>
          </a:p>
          <a:p>
            <a:r>
              <a:rPr lang="en-US" dirty="0"/>
              <a:t>Their increasingly detailed maps consistently pointed to two individuals, </a:t>
            </a:r>
            <a:r>
              <a:rPr lang="en-US" b="1" dirty="0"/>
              <a:t>Rudman Ibrahim and Mohammed Ibrahim</a:t>
            </a:r>
            <a:r>
              <a:rPr lang="en-US" dirty="0"/>
              <a:t>. They served instead as Saddam's second-level bodyguards, numbering about 40 who ran the daily tasks, serving as his driver, cook, or mechanic. </a:t>
            </a:r>
          </a:p>
          <a:p>
            <a:endParaRPr lang="en-US" dirty="0"/>
          </a:p>
          <a:p>
            <a:r>
              <a:rPr lang="en-US" dirty="0"/>
              <a:t>Yet, </a:t>
            </a:r>
            <a:r>
              <a:rPr lang="en-US" b="1" dirty="0"/>
              <a:t>Rudman</a:t>
            </a:r>
            <a:r>
              <a:rPr lang="en-US" dirty="0"/>
              <a:t>, whom the investigators believed that he knew Hussein's whereabouts, had a heart attack and died within a few hours of his capture.</a:t>
            </a:r>
          </a:p>
          <a:p>
            <a:r>
              <a:rPr lang="en-US" dirty="0"/>
              <a:t>Next the investigators used their network diagram to identify individuals who could have known the whereabouts of Mohammad, dubbed the "fat man".  Not a major player in the regime's power structure,  while Saddam's whereabouts kept secret, Mohammed's social ties were not as protected as Saddam's. </a:t>
            </a:r>
          </a:p>
          <a:p>
            <a:r>
              <a:rPr lang="en-US" dirty="0"/>
              <a:t> once they found someone to turned </a:t>
            </a:r>
            <a:r>
              <a:rPr lang="en-US" b="1" dirty="0"/>
              <a:t>Mohammed Ibrahim </a:t>
            </a:r>
            <a:r>
              <a:rPr lang="en-US" dirty="0"/>
              <a:t>in, the same man escorted them to a farm near the Tigris river, reveling the spider hole that hid the dictator himself.</a:t>
            </a:r>
          </a:p>
          <a:p>
            <a:endParaRPr lang="en-US" dirty="0"/>
          </a:p>
          <a:p>
            <a:pPr marL="228600" indent="-228600">
              <a:buNone/>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a:t>
            </a:fld>
            <a:endParaRPr lang="en-US"/>
          </a:p>
        </p:txBody>
      </p:sp>
    </p:spTree>
    <p:extLst>
      <p:ext uri="{BB962C8B-B14F-4D97-AF65-F5344CB8AC3E}">
        <p14:creationId xmlns:p14="http://schemas.microsoft.com/office/powerpoint/2010/main" val="119053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1A34E1-1AE4-43EF-92F6-6610ED480396}" type="slidenum">
              <a:rPr lang="en-US" smtClean="0"/>
              <a:t>30</a:t>
            </a:fld>
            <a:endParaRPr lang="en-US"/>
          </a:p>
        </p:txBody>
      </p:sp>
    </p:spTree>
    <p:extLst>
      <p:ext uri="{BB962C8B-B14F-4D97-AF65-F5344CB8AC3E}">
        <p14:creationId xmlns:p14="http://schemas.microsoft.com/office/powerpoint/2010/main" val="939863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Idiosyncratic elements of </a:t>
            </a:r>
            <a:r>
              <a:rPr lang="en-US" dirty="0" err="1"/>
              <a:t>Erdős's</a:t>
            </a:r>
            <a:r>
              <a:rPr lang="en-US" dirty="0"/>
              <a:t> vocabulary include:[23]</a:t>
            </a:r>
          </a:p>
          <a:p>
            <a:endParaRPr lang="en-US" dirty="0"/>
          </a:p>
          <a:p>
            <a:pPr marL="171450" indent="-171450" algn="l">
              <a:buFont typeface="Arial" panose="020B0604020202020204" pitchFamily="34" charset="0"/>
              <a:buChar char="•"/>
            </a:pPr>
            <a:r>
              <a:rPr lang="en-US" dirty="0"/>
              <a:t>God - "Supreme Fascist" (SF)</a:t>
            </a:r>
          </a:p>
          <a:p>
            <a:pPr marL="171450" indent="-171450" algn="l">
              <a:buFont typeface="Arial" panose="020B0604020202020204" pitchFamily="34" charset="0"/>
              <a:buChar char="•"/>
            </a:pPr>
            <a:r>
              <a:rPr lang="en-US" dirty="0"/>
              <a:t>Children were referred to as "epsilons" (because in mathematics, small positive quantity is commonly denoted by the Greek letter (ε))</a:t>
            </a:r>
          </a:p>
          <a:p>
            <a:pPr marL="171450" indent="-171450" algn="l">
              <a:buFont typeface="Arial" panose="020B0604020202020204" pitchFamily="34" charset="0"/>
              <a:buChar char="•"/>
            </a:pPr>
            <a:r>
              <a:rPr lang="en-US" dirty="0"/>
              <a:t>Women were "bosses"</a:t>
            </a:r>
          </a:p>
          <a:p>
            <a:pPr marL="171450" indent="-171450" algn="l">
              <a:buFont typeface="Arial" panose="020B0604020202020204" pitchFamily="34" charset="0"/>
              <a:buChar char="•"/>
            </a:pPr>
            <a:r>
              <a:rPr lang="en-US" dirty="0"/>
              <a:t>Men were "slaves"</a:t>
            </a:r>
          </a:p>
          <a:p>
            <a:pPr marL="171450" indent="-171450" algn="l">
              <a:buFont typeface="Arial" panose="020B0604020202020204" pitchFamily="34" charset="0"/>
              <a:buChar char="•"/>
            </a:pPr>
            <a:r>
              <a:rPr lang="en-US" dirty="0"/>
              <a:t>People who stopped doing mathematics had "died"</a:t>
            </a:r>
          </a:p>
          <a:p>
            <a:pPr marL="171450" indent="-171450" algn="l">
              <a:buFont typeface="Arial" panose="020B0604020202020204" pitchFamily="34" charset="0"/>
              <a:buChar char="•"/>
            </a:pPr>
            <a:r>
              <a:rPr lang="en-US" dirty="0"/>
              <a:t>People who physically died had "left"</a:t>
            </a:r>
          </a:p>
          <a:p>
            <a:pPr marL="171450" indent="-171450" algn="l">
              <a:buFont typeface="Arial" panose="020B0604020202020204" pitchFamily="34" charset="0"/>
              <a:buChar char="•"/>
            </a:pPr>
            <a:r>
              <a:rPr lang="en-US" dirty="0"/>
              <a:t>Alcoholic drinks were "poison"</a:t>
            </a:r>
          </a:p>
          <a:p>
            <a:pPr marL="171450" indent="-171450" algn="l">
              <a:buFont typeface="Arial" panose="020B0604020202020204" pitchFamily="34" charset="0"/>
              <a:buChar char="•"/>
            </a:pPr>
            <a:r>
              <a:rPr lang="en-US" dirty="0"/>
              <a:t>Music (except classical music) was "noise"</a:t>
            </a:r>
          </a:p>
          <a:p>
            <a:pPr marL="171450" indent="-171450" algn="l">
              <a:buFont typeface="Arial" panose="020B0604020202020204" pitchFamily="34" charset="0"/>
              <a:buChar char="•"/>
            </a:pPr>
            <a:r>
              <a:rPr lang="en-US" dirty="0"/>
              <a:t>People who had married were "captured"</a:t>
            </a:r>
          </a:p>
          <a:p>
            <a:pPr marL="171450" indent="-171450" algn="l">
              <a:buFont typeface="Arial" panose="020B0604020202020204" pitchFamily="34" charset="0"/>
              <a:buChar char="•"/>
            </a:pPr>
            <a:r>
              <a:rPr lang="en-US" dirty="0"/>
              <a:t>People who had divorced were "liberated"</a:t>
            </a:r>
          </a:p>
          <a:p>
            <a:pPr marL="171450" indent="-171450" algn="l">
              <a:buFont typeface="Arial" panose="020B0604020202020204" pitchFamily="34" charset="0"/>
              <a:buChar char="•"/>
            </a:pPr>
            <a:r>
              <a:rPr lang="en-US" dirty="0"/>
              <a:t>To give a mathematical lecture was "to preach"</a:t>
            </a:r>
          </a:p>
          <a:p>
            <a:pPr marL="171450" indent="-171450" algn="l">
              <a:buFont typeface="Arial" panose="020B0604020202020204" pitchFamily="34" charset="0"/>
              <a:buChar char="•"/>
            </a:pPr>
            <a:r>
              <a:rPr lang="en-US" dirty="0"/>
              <a:t>To give an oral exam to a student was "to torture" him/her.</a:t>
            </a:r>
          </a:p>
          <a:p>
            <a:endParaRPr lang="en-US" dirty="0"/>
          </a:p>
        </p:txBody>
      </p:sp>
      <p:sp>
        <p:nvSpPr>
          <p:cNvPr id="4" name="Slide Number Placeholder 3"/>
          <p:cNvSpPr>
            <a:spLocks noGrp="1"/>
          </p:cNvSpPr>
          <p:nvPr>
            <p:ph type="sldNum" sz="quarter" idx="10"/>
          </p:nvPr>
        </p:nvSpPr>
        <p:spPr/>
        <p:txBody>
          <a:bodyPr/>
          <a:lstStyle/>
          <a:p>
            <a:fld id="{AB1A34E1-1AE4-43EF-92F6-6610ED480396}" type="slidenum">
              <a:rPr lang="en-US" smtClean="0"/>
              <a:t>31</a:t>
            </a:fld>
            <a:endParaRPr lang="en-US"/>
          </a:p>
        </p:txBody>
      </p:sp>
    </p:spTree>
    <p:extLst>
      <p:ext uri="{BB962C8B-B14F-4D97-AF65-F5344CB8AC3E}">
        <p14:creationId xmlns:p14="http://schemas.microsoft.com/office/powerpoint/2010/main" val="374352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C306F1-B036-405B-B625-1E4FFC7206D1}" type="slidenum">
              <a:rPr lang="en-US" smtClean="0"/>
              <a:pPr/>
              <a:t>7</a:t>
            </a:fld>
            <a:endParaRPr lang="en-US"/>
          </a:p>
        </p:txBody>
      </p:sp>
    </p:spTree>
    <p:extLst>
      <p:ext uri="{BB962C8B-B14F-4D97-AF65-F5344CB8AC3E}">
        <p14:creationId xmlns:p14="http://schemas.microsoft.com/office/powerpoint/2010/main" val="240365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Something special happened at the dawn of the 21st century that transcended individual research fields and catalyzed the emergence of a new discipline (Image 1.5). To understand why this happened only now, and not two hundred years earlier, we need to discuss the forces that have contributed to the emergence of network science.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the study of networks has a long history from graph theory to sociology, the modern chapter of network science emerged only during the first decade of the 21st century, following the publication of two seminal papers in 1998 [2] and 1999 [3]. The explosive interest in network science is well documented by the citation pattern of two classic network papers, the 1959 paper by Paul </a:t>
            </a:r>
            <a:r>
              <a:rPr lang="en-US" sz="1200" kern="1200" dirty="0" err="1">
                <a:solidFill>
                  <a:schemeClr val="tx1"/>
                </a:solidFill>
                <a:latin typeface="+mn-lt"/>
                <a:ea typeface="+mn-ea"/>
                <a:cs typeface="+mn-cs"/>
              </a:rPr>
              <a:t>Erdos</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Alfréd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Rényi</a:t>
            </a:r>
            <a:r>
              <a:rPr lang="en-US" sz="1200" kern="1200" dirty="0">
                <a:solidFill>
                  <a:schemeClr val="tx1"/>
                </a:solidFill>
                <a:latin typeface="+mn-lt"/>
                <a:ea typeface="+mn-ea"/>
                <a:cs typeface="+mn-cs"/>
              </a:rPr>
              <a:t> that marks the beginning of the study of random networks in graph theory [4] and the 1973 paper by Mark </a:t>
            </a:r>
            <a:r>
              <a:rPr lang="en-US" sz="1200" kern="1200" dirty="0" err="1">
                <a:solidFill>
                  <a:schemeClr val="tx1"/>
                </a:solidFill>
                <a:latin typeface="+mn-lt"/>
                <a:ea typeface="+mn-ea"/>
                <a:cs typeface="+mn-cs"/>
              </a:rPr>
              <a:t>Granovetter</a:t>
            </a:r>
            <a:r>
              <a:rPr lang="en-US" sz="1200" kern="1200" dirty="0">
                <a:solidFill>
                  <a:schemeClr val="tx1"/>
                </a:solidFill>
                <a:latin typeface="+mn-lt"/>
                <a:ea typeface="+mn-ea"/>
                <a:cs typeface="+mn-cs"/>
              </a:rPr>
              <a:t>, the most cited social network paper [5]. Both papers were hardly or only moderately cited before 2000. The explosive growth of citations to these papers in the 21st century documents the emergence of network science, drawing a new, interdisciplinary audience to these classic publications.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a:t>
            </a:fld>
            <a:endParaRPr lang="en-US"/>
          </a:p>
        </p:txBody>
      </p:sp>
    </p:spTree>
    <p:extLst>
      <p:ext uri="{BB962C8B-B14F-4D97-AF65-F5344CB8AC3E}">
        <p14:creationId xmlns:p14="http://schemas.microsoft.com/office/powerpoint/2010/main" val="278824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network describing the interactions between genes, proteins, and metabolites integrate the processes behind living streams. The wiring diagram capturing the connections between neural cells hold the key to our understanding of brain functions. The sum of all professional, friendship, and family ties is the fabric of the society. The network describing which communication devices interact with each other, capturing internet connections to wireless links, is the heart of the modern communication system. The power grid, a network of generators and transmission lines, supplies with energy virtually all modern technology. Trade networks maintain our ability to exchange goods and services, being responsible for the material prosperity that an increasing fraction of the world has enjoyed since WWII (Image 2). They also play a key role in the spread of  financial and economics crises. Networks are at the heart of some of the most revolutionary technologies of the 21st century, empowering everything from Google to </a:t>
            </a:r>
            <a:r>
              <a:rPr lang="en-US" sz="1200" kern="1200" baseline="0" dirty="0" err="1">
                <a:solidFill>
                  <a:schemeClr val="tx1"/>
                </a:solidFill>
                <a:latin typeface="+mn-lt"/>
                <a:ea typeface="+mn-ea"/>
                <a:cs typeface="+mn-cs"/>
              </a:rPr>
              <a:t>Facebook</a:t>
            </a:r>
            <a:r>
              <a:rPr lang="en-US" sz="1200" kern="1200" baseline="0" dirty="0">
                <a:solidFill>
                  <a:schemeClr val="tx1"/>
                </a:solidFill>
                <a:latin typeface="+mn-lt"/>
                <a:ea typeface="+mn-ea"/>
                <a:cs typeface="+mn-cs"/>
              </a:rPr>
              <a:t>, CISCO, and Twitter. At the end, networks permeate science, technology, and nature to a much higher degree than may be evident upon a casual inspection. Consequently, we will never understand complex systems unless we gain a deep understanding of the networks behind them.</a:t>
            </a:r>
            <a:r>
              <a:rPr lang="he-IL"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While network science is a relatively young field, its roots go back several centuries. The  scientific explosion of the field has experienced during the first decade of the 21st century is rooted in the discovery that </a:t>
            </a:r>
            <a:r>
              <a:rPr lang="en-US" sz="1200" i="1" kern="1200" baseline="0" dirty="0">
                <a:solidFill>
                  <a:schemeClr val="tx1"/>
                </a:solidFill>
                <a:latin typeface="+mn-lt"/>
                <a:ea typeface="+mn-ea"/>
                <a:cs typeface="+mn-cs"/>
              </a:rPr>
              <a:t>despite the apparent differences, the emergence and evolution of rather different  networks is driven by a common set of fundamental laws and reproducible mechanism. Hence despite amazing the diversity in form, size, nature, age, and scope present in real networks, most networks observed in nature, society, and technology are driven by common organizing principles. In other words once we disregard the nature of the components and their interactions, the obtained networks appear to be more similar than different from each other. In the following sections we discuss the forces that have led to the emergence of this new research field and its impact on science, technology, and society.</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15</a:t>
            </a:fld>
            <a:endParaRPr lang="en-US"/>
          </a:p>
        </p:txBody>
      </p:sp>
    </p:spTree>
    <p:extLst>
      <p:ext uri="{BB962C8B-B14F-4D97-AF65-F5344CB8AC3E}">
        <p14:creationId xmlns:p14="http://schemas.microsoft.com/office/powerpoint/2010/main" val="3106350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a:t>
            </a:r>
            <a:r>
              <a:rPr lang="en-US" dirty="0"/>
              <a:t>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16</a:t>
            </a:fld>
            <a:endParaRPr lang="en-US"/>
          </a:p>
        </p:txBody>
      </p:sp>
    </p:spTree>
    <p:extLst>
      <p:ext uri="{BB962C8B-B14F-4D97-AF65-F5344CB8AC3E}">
        <p14:creationId xmlns:p14="http://schemas.microsoft.com/office/powerpoint/2010/main" val="233787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 key property of each node is its </a:t>
            </a:r>
            <a:r>
              <a:rPr lang="en-US" sz="1200" i="1" kern="1200" dirty="0">
                <a:solidFill>
                  <a:schemeClr val="tx1"/>
                </a:solidFill>
                <a:latin typeface="+mn-lt"/>
                <a:ea typeface="+mn-ea"/>
                <a:cs typeface="+mn-cs"/>
              </a:rPr>
              <a:t>degree</a:t>
            </a:r>
            <a:r>
              <a:rPr lang="en-US" sz="1200" kern="1200" dirty="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a:solidFill>
                  <a:schemeClr val="tx1"/>
                </a:solidFill>
                <a:latin typeface="+mn-lt"/>
                <a:ea typeface="+mn-ea"/>
                <a:cs typeface="+mn-cs"/>
              </a:rPr>
              <a:t>indiviuals</a:t>
            </a:r>
            <a:r>
              <a:rPr lang="en-US" sz="1200" kern="1200" dirty="0">
                <a:solidFill>
                  <a:schemeClr val="tx1"/>
                </a:solidFill>
                <a:latin typeface="+mn-lt"/>
                <a:ea typeface="+mn-ea"/>
                <a:cs typeface="+mn-cs"/>
              </a:rPr>
              <a:t> the person has talked to), or the number of citations a research paper gets in the citation network. </a:t>
            </a:r>
            <a:endParaRPr lang="en-US" dirty="0"/>
          </a:p>
          <a:p>
            <a:r>
              <a:rPr lang="en-US" sz="1200" kern="1200" dirty="0">
                <a:solidFill>
                  <a:schemeClr val="tx1"/>
                </a:solidFill>
                <a:latin typeface="+mn-lt"/>
                <a:ea typeface="+mn-ea"/>
                <a:cs typeface="+mn-cs"/>
              </a:rPr>
              <a:t>We denote with </a:t>
            </a:r>
            <a:r>
              <a:rPr lang="en-US" sz="1200" i="1" kern="1200" dirty="0" err="1">
                <a:solidFill>
                  <a:schemeClr val="tx1"/>
                </a:solidFill>
                <a:latin typeface="+mn-lt"/>
                <a:ea typeface="+mn-ea"/>
                <a:cs typeface="+mn-cs"/>
              </a:rPr>
              <a:t>ki</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the degree of the </a:t>
            </a:r>
            <a:r>
              <a:rPr lang="en-US" sz="1200" i="1" kern="1200" dirty="0" err="1">
                <a:solidFill>
                  <a:schemeClr val="tx1"/>
                </a:solidFill>
                <a:latin typeface="+mn-lt"/>
                <a:ea typeface="+mn-ea"/>
                <a:cs typeface="+mn-cs"/>
              </a:rPr>
              <a:t>ith</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node in the network. </a:t>
            </a:r>
            <a:br>
              <a:rPr lang="en-US" sz="1200" kern="1200" dirty="0">
                <a:solidFill>
                  <a:schemeClr val="tx1"/>
                </a:solidFill>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19</a:t>
            </a:fld>
            <a:endParaRPr lang="en-US"/>
          </a:p>
        </p:txBody>
      </p:sp>
    </p:spTree>
    <p:extLst>
      <p:ext uri="{BB962C8B-B14F-4D97-AF65-F5344CB8AC3E}">
        <p14:creationId xmlns:p14="http://schemas.microsoft.com/office/powerpoint/2010/main" val="238441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The universality of network characteristics: </a:t>
            </a:r>
            <a:r>
              <a:rPr lang="en-US" sz="1200" kern="1200" dirty="0">
                <a:solidFill>
                  <a:schemeClr val="tx1"/>
                </a:solidFill>
                <a:latin typeface="+mn-lt"/>
                <a:ea typeface="+mn-ea"/>
                <a:cs typeface="+mn-cs"/>
              </a:rPr>
              <a:t>It is easy to list the differences between the various networks we encounter in nature or society: the nodes of the metabolic network are tiny molecules and the links are chemical reactions governed by quantum mechanics; the nodes of the WWW are web documents and the links are URLs maintained by computer algorithms; the nodes of the social network are individuals, the links representing family, professionals, friendship, and acquaintance 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processes that shape these networks also differ greatly: metabolic networks are shaped by billions of years of evolution; WWW is collectively built by the actions of millions of individuals; social networks are shaped by social norms whose roots go back thousands of years.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Given this diversity in size, nature, scope, history, and evolution, one would not be surprised if the networks behind these systems would differ greatly. Yet, a key discovery of network science is that the architecture and the evolution of net- works emerging in various domains of science, nature, and technology are rather similar to each other, allowing us to use a common set of mathematical tools to explore these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universality is one of the guiding principle of this book: we will not only seek to uncover specific network properties, but we will aim to understand its origins, en- coding the laws that shape network evolution, as well as its consequences in understanding network behavior.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21</a:t>
            </a:fld>
            <a:endParaRPr lang="en-US"/>
          </a:p>
        </p:txBody>
      </p:sp>
    </p:spTree>
    <p:extLst>
      <p:ext uri="{BB962C8B-B14F-4D97-AF65-F5344CB8AC3E}">
        <p14:creationId xmlns:p14="http://schemas.microsoft.com/office/powerpoint/2010/main" val="1130184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47FFF-B4F4-4F90-BC46-8C6EEF050AF3}" type="slidenum">
              <a:rPr lang="en-US" smtClean="0"/>
              <a:t>22</a:t>
            </a:fld>
            <a:endParaRPr lang="en-US"/>
          </a:p>
        </p:txBody>
      </p:sp>
    </p:spTree>
    <p:extLst>
      <p:ext uri="{BB962C8B-B14F-4D97-AF65-F5344CB8AC3E}">
        <p14:creationId xmlns:p14="http://schemas.microsoft.com/office/powerpoint/2010/main" val="32550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kern="1200" dirty="0" err="1">
                <a:solidFill>
                  <a:schemeClr val="tx1"/>
                </a:solidFill>
                <a:effectLst/>
                <a:latin typeface="+mn-lt"/>
                <a:ea typeface="+mn-ea"/>
                <a:cs typeface="+mn-cs"/>
              </a:rPr>
              <a:t>Milgram</a:t>
            </a:r>
            <a:r>
              <a:rPr lang="en-US" sz="1200" kern="1200" dirty="0">
                <a:solidFill>
                  <a:schemeClr val="tx1"/>
                </a:solidFill>
                <a:effectLst/>
                <a:latin typeface="+mn-lt"/>
                <a:ea typeface="+mn-ea"/>
                <a:cs typeface="+mn-cs"/>
              </a:rPr>
              <a:t> was a brilliant psychologist, notorious for his studies of obedience, where subjects continued to deliver what they believed to be painful electric shocks, just because a person in a lab coat told them they should do so as part of an experiment.  </a:t>
            </a:r>
            <a:endParaRPr lang="en-US" dirty="0">
              <a:effectLst/>
            </a:endParaRPr>
          </a:p>
          <a:p>
            <a:pPr rtl="0" eaLnBrk="1" latinLnBrk="0" hangingPunct="1"/>
            <a:r>
              <a:rPr lang="en-US" sz="1200" kern="1200" dirty="0">
                <a:solidFill>
                  <a:schemeClr val="tx1"/>
                </a:solidFill>
                <a:effectLst/>
                <a:latin typeface="+mn-lt"/>
                <a:ea typeface="+mn-ea"/>
                <a:cs typeface="+mn-cs"/>
              </a:rPr>
              <a:t>Note on the small-worlds experiment:</a:t>
            </a:r>
            <a:endParaRPr lang="en-US" dirty="0">
              <a:effectLst/>
            </a:endParaRPr>
          </a:p>
          <a:p>
            <a:pPr rtl="0" eaLnBrk="1" latinLnBrk="0" hangingPunct="1"/>
            <a:r>
              <a:rPr lang="en-US" sz="1200" kern="1200" dirty="0">
                <a:solidFill>
                  <a:schemeClr val="tx1"/>
                </a:solidFill>
                <a:effectLst/>
                <a:latin typeface="+mn-lt"/>
                <a:ea typeface="+mn-ea"/>
                <a:cs typeface="+mn-cs"/>
              </a:rPr>
              <a:t>– Not many of the letters in the original experiment arrived. </a:t>
            </a:r>
            <a:endParaRPr lang="en-US" dirty="0">
              <a:effectLst/>
            </a:endParaRPr>
          </a:p>
          <a:p>
            <a:pPr rtl="0" eaLnBrk="1" latinLnBrk="0" hangingPunct="1"/>
            <a:r>
              <a:rPr lang="en-US" sz="1200" kern="1200" dirty="0">
                <a:solidFill>
                  <a:schemeClr val="tx1"/>
                </a:solidFill>
                <a:effectLst/>
                <a:latin typeface="+mn-lt"/>
                <a:ea typeface="+mn-ea"/>
                <a:cs typeface="+mn-cs"/>
              </a:rPr>
              <a:t>-- The experiment presaged some later discoveries, including hubs, tendency to go by geography and profession, etc.</a:t>
            </a:r>
            <a:endParaRPr lang="en-US" dirty="0"/>
          </a:p>
        </p:txBody>
      </p:sp>
      <p:sp>
        <p:nvSpPr>
          <p:cNvPr id="4" name="Slide Number Placeholder 3"/>
          <p:cNvSpPr>
            <a:spLocks noGrp="1"/>
          </p:cNvSpPr>
          <p:nvPr>
            <p:ph type="sldNum" sz="quarter" idx="10"/>
          </p:nvPr>
        </p:nvSpPr>
        <p:spPr/>
        <p:txBody>
          <a:bodyPr/>
          <a:lstStyle/>
          <a:p>
            <a:fld id="{B8247FFF-B4F4-4F90-BC46-8C6EEF050AF3}" type="slidenum">
              <a:rPr lang="en-US" smtClean="0"/>
              <a:t>23</a:t>
            </a:fld>
            <a:endParaRPr lang="en-US"/>
          </a:p>
        </p:txBody>
      </p:sp>
    </p:spTree>
    <p:extLst>
      <p:ext uri="{BB962C8B-B14F-4D97-AF65-F5344CB8AC3E}">
        <p14:creationId xmlns:p14="http://schemas.microsoft.com/office/powerpoint/2010/main" val="1991647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December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Friday, December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December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356350"/>
            <a:ext cx="2133600" cy="365125"/>
          </a:xfrm>
        </p:spPr>
        <p:txBody>
          <a:bodyPr/>
          <a:lstStyle>
            <a:lvl1pPr>
              <a:defRPr/>
            </a:lvl1pPr>
          </a:lstStyle>
          <a:p>
            <a:r>
              <a:rPr lang="en-US"/>
              <a:t>24/2/2010</a:t>
            </a:r>
          </a:p>
        </p:txBody>
      </p:sp>
      <p:sp>
        <p:nvSpPr>
          <p:cNvPr id="6" name="Footer Placeholder 5"/>
          <p:cNvSpPr>
            <a:spLocks noGrp="1"/>
          </p:cNvSpPr>
          <p:nvPr>
            <p:ph type="ftr" sz="quarter" idx="11"/>
          </p:nvPr>
        </p:nvSpPr>
        <p:spPr>
          <a:xfrm>
            <a:off x="3124200" y="6356350"/>
            <a:ext cx="2895600" cy="365125"/>
          </a:xfrm>
        </p:spPr>
        <p:txBody>
          <a:bodyPr/>
          <a:lstStyle>
            <a:lvl1pPr>
              <a:defRPr/>
            </a:lvl1pPr>
          </a:lstStyle>
          <a:p>
            <a:endParaRPr lang="en-US"/>
          </a:p>
        </p:txBody>
      </p:sp>
      <p:sp>
        <p:nvSpPr>
          <p:cNvPr id="7" name="Slide Number Placeholder 6"/>
          <p:cNvSpPr>
            <a:spLocks noGrp="1"/>
          </p:cNvSpPr>
          <p:nvPr>
            <p:ph type="sldNum" sz="quarter" idx="12"/>
          </p:nvPr>
        </p:nvSpPr>
        <p:spPr>
          <a:xfrm>
            <a:off x="457200" y="6356350"/>
            <a:ext cx="2133600" cy="365125"/>
          </a:xfrm>
        </p:spPr>
        <p:txBody>
          <a:bodyPr/>
          <a:lstStyle>
            <a:lvl1pPr>
              <a:defRPr/>
            </a:lvl1pPr>
          </a:lstStyle>
          <a:p>
            <a:fld id="{E4616264-8C7C-4C59-AA34-C74B7824EE5C}" type="slidenum">
              <a:rPr lang="en-US" smtClean="0"/>
              <a:pPr/>
              <a:t>‹#›</a:t>
            </a:fld>
            <a:endParaRPr lang="en-US"/>
          </a:p>
        </p:txBody>
      </p:sp>
    </p:spTree>
    <p:extLst>
      <p:ext uri="{BB962C8B-B14F-4D97-AF65-F5344CB8AC3E}">
        <p14:creationId xmlns:p14="http://schemas.microsoft.com/office/powerpoint/2010/main" val="3129405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Friday, December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December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December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December 8,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Friday, December 8,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December 8,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December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December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December 8, 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6.bin"/><Relationship Id="rId4" Type="http://schemas.openxmlformats.org/officeDocument/2006/relationships/image" Target="../media/image46.wmf"/></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arabasilab.neu.edu/courses/phys511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igraph.sourceforge.ne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Analysis</a:t>
            </a:r>
            <a:br>
              <a:rPr lang="en-US" dirty="0"/>
            </a:br>
            <a:endParaRPr lang="en-US" dirty="0"/>
          </a:p>
        </p:txBody>
      </p:sp>
      <p:sp>
        <p:nvSpPr>
          <p:cNvPr id="3" name="Subtitle 2"/>
          <p:cNvSpPr>
            <a:spLocks noGrp="1"/>
          </p:cNvSpPr>
          <p:nvPr>
            <p:ph type="subTitle" idx="1"/>
          </p:nvPr>
        </p:nvSpPr>
        <p:spPr/>
        <p:txBody>
          <a:bodyPr/>
          <a:lstStyle/>
          <a:p>
            <a:endParaRPr lang="en-US" dirty="0"/>
          </a:p>
          <a:p>
            <a:r>
              <a:rPr lang="en-US" dirty="0"/>
              <a:t>Sigal Shaked</a:t>
            </a:r>
          </a:p>
        </p:txBody>
      </p:sp>
      <p:sp>
        <p:nvSpPr>
          <p:cNvPr id="4" name="מלבן 3"/>
          <p:cNvSpPr/>
          <p:nvPr/>
        </p:nvSpPr>
        <p:spPr>
          <a:xfrm>
            <a:off x="669595" y="5257800"/>
            <a:ext cx="5801653" cy="369332"/>
          </a:xfrm>
          <a:prstGeom prst="rect">
            <a:avLst/>
          </a:prstGeom>
        </p:spPr>
        <p:txBody>
          <a:bodyPr wrap="none">
            <a:spAutoFit/>
          </a:bodyPr>
          <a:lstStyle/>
          <a:p>
            <a:r>
              <a:rPr lang="en-US" dirty="0"/>
              <a:t>Slides were taken with permission from Dr. </a:t>
            </a:r>
            <a:r>
              <a:rPr lang="en-US" dirty="0" err="1"/>
              <a:t>Ofrit</a:t>
            </a:r>
            <a:r>
              <a:rPr lang="en-US" dirty="0"/>
              <a:t> Lesser</a:t>
            </a:r>
          </a:p>
        </p:txBody>
      </p:sp>
    </p:spTree>
    <p:extLst>
      <p:ext uri="{BB962C8B-B14F-4D97-AF65-F5344CB8AC3E}">
        <p14:creationId xmlns:p14="http://schemas.microsoft.com/office/powerpoint/2010/main" val="381215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Reasons for Network Science Emergence</a:t>
            </a:r>
          </a:p>
        </p:txBody>
      </p:sp>
      <p:sp>
        <p:nvSpPr>
          <p:cNvPr id="3" name="Content Placeholder 2"/>
          <p:cNvSpPr>
            <a:spLocks noGrp="1"/>
          </p:cNvSpPr>
          <p:nvPr>
            <p:ph sz="quarter" idx="1"/>
          </p:nvPr>
        </p:nvSpPr>
        <p:spPr/>
        <p:txBody>
          <a:bodyPr/>
          <a:lstStyle/>
          <a:p>
            <a:endParaRPr lang="en-US" dirty="0"/>
          </a:p>
          <a:p>
            <a:r>
              <a:rPr lang="en-US" dirty="0"/>
              <a:t>The emergence of network maps: </a:t>
            </a:r>
          </a:p>
          <a:p>
            <a:endParaRPr lang="en-US" dirty="0"/>
          </a:p>
        </p:txBody>
      </p:sp>
      <p:sp>
        <p:nvSpPr>
          <p:cNvPr id="4" name="Slide Number Placeholder 3"/>
          <p:cNvSpPr>
            <a:spLocks noGrp="1"/>
          </p:cNvSpPr>
          <p:nvPr>
            <p:ph type="sldNum" sz="quarter" idx="12"/>
          </p:nvPr>
        </p:nvSpPr>
        <p:spPr/>
        <p:txBody>
          <a:bodyPr/>
          <a:lstStyle/>
          <a:p>
            <a:fld id="{E4616264-8C7C-4C59-AA34-C74B7824EE5C}" type="slidenum">
              <a:rPr lang="en-US" smtClean="0"/>
              <a:pPr/>
              <a:t>10</a:t>
            </a:fld>
            <a:endParaRPr lang="en-US"/>
          </a:p>
        </p:txBody>
      </p:sp>
      <p:sp>
        <p:nvSpPr>
          <p:cNvPr id="5" name="TextBox 4"/>
          <p:cNvSpPr txBox="1"/>
          <p:nvPr/>
        </p:nvSpPr>
        <p:spPr>
          <a:xfrm>
            <a:off x="1507066" y="2537128"/>
            <a:ext cx="6161277" cy="1631216"/>
          </a:xfrm>
          <a:prstGeom prst="rect">
            <a:avLst/>
          </a:prstGeom>
          <a:noFill/>
        </p:spPr>
        <p:txBody>
          <a:bodyPr wrap="square" rtlCol="0">
            <a:spAutoFit/>
          </a:bodyPr>
          <a:lstStyle/>
          <a:p>
            <a:r>
              <a:rPr lang="en-US" sz="2000" dirty="0">
                <a:latin typeface="Helvetica"/>
                <a:cs typeface="Helvetica"/>
              </a:rPr>
              <a:t>Movie Actor Network,  1998;</a:t>
            </a:r>
          </a:p>
          <a:p>
            <a:r>
              <a:rPr lang="en-US" sz="2000" dirty="0">
                <a:latin typeface="Helvetica"/>
                <a:cs typeface="Helvetica"/>
              </a:rPr>
              <a:t>World Wide Web,  1999.</a:t>
            </a:r>
          </a:p>
          <a:p>
            <a:r>
              <a:rPr lang="en-US" sz="2000" dirty="0">
                <a:latin typeface="Helvetica"/>
                <a:cs typeface="Helvetica"/>
              </a:rPr>
              <a:t>C </a:t>
            </a:r>
            <a:r>
              <a:rPr lang="en-US" sz="2000" dirty="0" err="1">
                <a:latin typeface="Helvetica"/>
                <a:cs typeface="Helvetica"/>
              </a:rPr>
              <a:t>elegans</a:t>
            </a:r>
            <a:r>
              <a:rPr lang="en-US" sz="2000" dirty="0">
                <a:latin typeface="Helvetica"/>
                <a:cs typeface="Helvetica"/>
              </a:rPr>
              <a:t> neural wiring diagram 1990</a:t>
            </a:r>
          </a:p>
          <a:p>
            <a:r>
              <a:rPr lang="en-US" sz="2000" dirty="0">
                <a:latin typeface="Helvetica"/>
                <a:cs typeface="Helvetica"/>
              </a:rPr>
              <a:t>Citation Network,  1998</a:t>
            </a:r>
          </a:p>
          <a:p>
            <a:r>
              <a:rPr lang="en-US" sz="2000" dirty="0">
                <a:latin typeface="Helvetica"/>
                <a:cs typeface="Helvetica"/>
              </a:rPr>
              <a:t>Metabolic Network, 2000; </a:t>
            </a:r>
          </a:p>
        </p:txBody>
      </p:sp>
    </p:spTree>
    <p:extLst>
      <p:ext uri="{BB962C8B-B14F-4D97-AF65-F5344CB8AC3E}">
        <p14:creationId xmlns:p14="http://schemas.microsoft.com/office/powerpoint/2010/main" val="265582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87775" y="1614465"/>
            <a:ext cx="7268601" cy="4406823"/>
          </a:xfrm>
          <a:prstGeom prst="rect">
            <a:avLst/>
          </a:prstGeom>
        </p:spPr>
        <p:txBody>
          <a:bodyPr vert="horz" lIns="91440" tIns="45720" rIns="91440" bIns="45720" rtlCol="0">
            <a:noAutofit/>
          </a:bodyPr>
          <a:lstStyle/>
          <a:p>
            <a:pPr lvl="0">
              <a:spcBef>
                <a:spcPct val="20000"/>
              </a:spcBef>
            </a:pPr>
            <a:r>
              <a:rPr lang="en-US" sz="4500" dirty="0">
                <a:latin typeface="Helvetica" pitchFamily="36" charset="0"/>
                <a:ea typeface="Helvetica" pitchFamily="36" charset="0"/>
                <a:cs typeface="Helvetica" pitchFamily="36" charset="0"/>
              </a:rPr>
              <a:t>Behind each complex system there is a </a:t>
            </a:r>
            <a:r>
              <a:rPr lang="en-US" sz="4500" b="1" dirty="0">
                <a:latin typeface="Helvetica" pitchFamily="36" charset="0"/>
                <a:ea typeface="Helvetica" pitchFamily="36" charset="0"/>
                <a:cs typeface="Helvetica" pitchFamily="36" charset="0"/>
              </a:rPr>
              <a:t>network</a:t>
            </a:r>
            <a:r>
              <a:rPr lang="en-US" sz="4500" dirty="0">
                <a:latin typeface="Helvetica" pitchFamily="36" charset="0"/>
                <a:ea typeface="Helvetica" pitchFamily="36" charset="0"/>
                <a:cs typeface="Helvetica" pitchFamily="36" charset="0"/>
              </a:rPr>
              <a:t>, that defines the interactions between the component. </a:t>
            </a:r>
          </a:p>
          <a:p>
            <a:pPr lvl="0">
              <a:spcBef>
                <a:spcPct val="20000"/>
              </a:spcBef>
            </a:pPr>
            <a:endParaRPr lang="en-US" sz="4500" dirty="0">
              <a:latin typeface="Helvetica" pitchFamily="36" charset="0"/>
              <a:ea typeface="Helvetica" pitchFamily="36" charset="0"/>
              <a:cs typeface="Helvetica" pitchFamily="36" charset="0"/>
            </a:endParaRPr>
          </a:p>
          <a:p>
            <a:pPr lvl="0">
              <a:spcBef>
                <a:spcPct val="20000"/>
              </a:spcBef>
            </a:pPr>
            <a:r>
              <a:rPr lang="en-US" sz="4500" dirty="0">
                <a:solidFill>
                  <a:srgbClr val="00B050"/>
                </a:solidFill>
                <a:latin typeface="Helvetica" pitchFamily="36" charset="0"/>
                <a:ea typeface="Helvetica" pitchFamily="36" charset="0"/>
                <a:cs typeface="Helvetica" pitchFamily="36" charset="0"/>
              </a:rPr>
              <a:t>Here are some examples:</a:t>
            </a:r>
          </a:p>
        </p:txBody>
      </p:sp>
      <p:sp>
        <p:nvSpPr>
          <p:cNvPr id="6" name="TextBox 3"/>
          <p:cNvSpPr txBox="1">
            <a:spLocks noChangeArrowheads="1"/>
          </p:cNvSpPr>
          <p:nvPr/>
        </p:nvSpPr>
        <p:spPr bwMode="auto">
          <a:xfrm>
            <a:off x="648636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Introduction </a:t>
            </a:r>
            <a:r>
              <a:rPr lang="en-US" sz="600" i="1" dirty="0">
                <a:solidFill>
                  <a:srgbClr val="BFBFBF"/>
                </a:solidFill>
                <a:latin typeface="Helvetica" pitchFamily="36" charset="0"/>
                <a:ea typeface="Helvetica" pitchFamily="36" charset="0"/>
                <a:cs typeface="Helvetica" pitchFamily="36" charset="0"/>
              </a:rPr>
              <a:t>2012</a:t>
            </a:r>
          </a:p>
        </p:txBody>
      </p:sp>
      <p:sp>
        <p:nvSpPr>
          <p:cNvPr id="8" name="Title 1"/>
          <p:cNvSpPr txBox="1">
            <a:spLocks/>
          </p:cNvSpPr>
          <p:nvPr/>
        </p:nvSpPr>
        <p:spPr>
          <a:xfrm>
            <a:off x="107504" y="152400"/>
            <a:ext cx="8856984" cy="990600"/>
          </a:xfrm>
          <a:prstGeom prst="rect">
            <a:avLst/>
          </a:prstGeom>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endParaRPr lang="en-US" dirty="0"/>
          </a:p>
          <a:p>
            <a:r>
              <a:rPr lang="en-US" dirty="0"/>
              <a:t>The Role Of Networks</a:t>
            </a:r>
          </a:p>
          <a:p>
            <a:endParaRPr lang="en-US" dirty="0"/>
          </a:p>
          <a:p>
            <a:endParaRPr lang="en-US" dirty="0"/>
          </a:p>
          <a:p>
            <a:endParaRPr lang="en-US" dirty="0"/>
          </a:p>
        </p:txBody>
      </p:sp>
    </p:spTree>
    <p:extLst>
      <p:ext uri="{BB962C8B-B14F-4D97-AF65-F5344CB8AC3E}">
        <p14:creationId xmlns:p14="http://schemas.microsoft.com/office/powerpoint/2010/main" val="313449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Marriage In Renaissance Florence</a:t>
            </a:r>
          </a:p>
        </p:txBody>
      </p:sp>
      <p:sp>
        <p:nvSpPr>
          <p:cNvPr id="3" name="Slide Number Placeholder 2"/>
          <p:cNvSpPr>
            <a:spLocks noGrp="1"/>
          </p:cNvSpPr>
          <p:nvPr>
            <p:ph type="sldNum" sz="quarter" idx="12"/>
          </p:nvPr>
        </p:nvSpPr>
        <p:spPr/>
        <p:txBody>
          <a:bodyPr/>
          <a:lstStyle/>
          <a:p>
            <a:fld id="{E4616264-8C7C-4C59-AA34-C74B7824EE5C}" type="slidenum">
              <a:rPr lang="en-US" smtClean="0"/>
              <a:pPr/>
              <a:t>12</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860" y="1550913"/>
            <a:ext cx="6667500"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228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9/11 Terrorist Network</a:t>
            </a:r>
          </a:p>
        </p:txBody>
      </p:sp>
      <p:pic>
        <p:nvPicPr>
          <p:cNvPr id="4" name="Picture 3" descr="terrorist_network"/>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7703" y="1628800"/>
            <a:ext cx="5112569" cy="4685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811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srcRect l="4845" t="1529" r="5513" b="17426"/>
          <a:stretch>
            <a:fillRect/>
          </a:stretch>
        </p:blipFill>
        <p:spPr bwMode="auto">
          <a:xfrm>
            <a:off x="1860918" y="1327800"/>
            <a:ext cx="4660165" cy="3337686"/>
          </a:xfrm>
          <a:prstGeom prst="rect">
            <a:avLst/>
          </a:prstGeom>
          <a:noFill/>
          <a:ln w="9525">
            <a:noFill/>
            <a:miter lim="800000"/>
            <a:headEnd/>
            <a:tailEnd/>
          </a:ln>
        </p:spPr>
      </p:pic>
      <p:sp>
        <p:nvSpPr>
          <p:cNvPr id="6" name="Rectangle 5"/>
          <p:cNvSpPr/>
          <p:nvPr/>
        </p:nvSpPr>
        <p:spPr>
          <a:xfrm>
            <a:off x="304800" y="4800600"/>
            <a:ext cx="8686800" cy="1200329"/>
          </a:xfrm>
          <a:prstGeom prst="rect">
            <a:avLst/>
          </a:prstGeom>
        </p:spPr>
        <p:txBody>
          <a:bodyPr wrap="square">
            <a:spAutoFit/>
          </a:bodyPr>
          <a:lstStyle/>
          <a:p>
            <a:r>
              <a:rPr lang="en-US" sz="2400" dirty="0"/>
              <a:t>Romantic relationship at some point during 18-month period</a:t>
            </a:r>
          </a:p>
          <a:p>
            <a:r>
              <a:rPr lang="en-US" sz="2400" dirty="0" err="1"/>
              <a:t>Bearman</a:t>
            </a:r>
            <a:r>
              <a:rPr lang="en-US" sz="2400" dirty="0"/>
              <a:t>, Moody, and </a:t>
            </a:r>
            <a:r>
              <a:rPr lang="en-US" sz="2400" dirty="0" err="1"/>
              <a:t>Stovel’s</a:t>
            </a:r>
            <a:endParaRPr lang="en-US" sz="2400" dirty="0"/>
          </a:p>
          <a:p>
            <a:endParaRPr lang="en-US" sz="2400" dirty="0"/>
          </a:p>
        </p:txBody>
      </p:sp>
      <p:sp>
        <p:nvSpPr>
          <p:cNvPr id="7" name="Title 1"/>
          <p:cNvSpPr>
            <a:spLocks noGrp="1"/>
          </p:cNvSpPr>
          <p:nvPr>
            <p:ph type="title"/>
          </p:nvPr>
        </p:nvSpPr>
        <p:spPr>
          <a:xfrm>
            <a:off x="457200" y="274638"/>
            <a:ext cx="8229600" cy="1143000"/>
          </a:xfrm>
        </p:spPr>
        <p:txBody>
          <a:bodyPr>
            <a:normAutofit fontScale="90000"/>
          </a:bodyPr>
          <a:lstStyle/>
          <a:p>
            <a:r>
              <a:rPr lang="en-US" dirty="0"/>
              <a:t>High School Romance</a:t>
            </a:r>
            <a:br>
              <a:rPr lang="en-US" dirty="0"/>
            </a:br>
            <a:endParaRPr lang="en-US" dirty="0"/>
          </a:p>
        </p:txBody>
      </p:sp>
    </p:spTree>
    <p:extLst>
      <p:ext uri="{BB962C8B-B14F-4D97-AF65-F5344CB8AC3E}">
        <p14:creationId xmlns:p14="http://schemas.microsoft.com/office/powerpoint/2010/main" val="276695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lide14_facebook.jpg"/>
          <p:cNvPicPr>
            <a:picLocks noChangeAspect="1"/>
          </p:cNvPicPr>
          <p:nvPr/>
        </p:nvPicPr>
        <p:blipFill>
          <a:blip r:embed="rId3"/>
          <a:stretch>
            <a:fillRect/>
          </a:stretch>
        </p:blipFill>
        <p:spPr>
          <a:xfrm>
            <a:off x="0" y="0"/>
            <a:ext cx="9144000" cy="6858000"/>
          </a:xfrm>
          <a:prstGeom prst="rect">
            <a:avLst/>
          </a:prstGeom>
        </p:spPr>
      </p:pic>
      <p:sp>
        <p:nvSpPr>
          <p:cNvPr id="8" name="TextBox 7"/>
          <p:cNvSpPr txBox="1"/>
          <p:nvPr/>
        </p:nvSpPr>
        <p:spPr>
          <a:xfrm>
            <a:off x="152401" y="6221347"/>
            <a:ext cx="5506636" cy="215444"/>
          </a:xfrm>
          <a:prstGeom prst="rect">
            <a:avLst/>
          </a:prstGeom>
          <a:noFill/>
        </p:spPr>
        <p:txBody>
          <a:bodyPr wrap="none" rtlCol="0">
            <a:spAutoFit/>
          </a:bodyPr>
          <a:lstStyle/>
          <a:p>
            <a:r>
              <a:rPr lang="en-US" sz="800" i="1" dirty="0">
                <a:solidFill>
                  <a:srgbClr val="FFFFFF"/>
                </a:solidFill>
                <a:latin typeface="Helvetica"/>
                <a:cs typeface="Helvetica"/>
              </a:rPr>
              <a:t>Keith Shepherd's "Sunday Best”. http://baseballart.com/2010/07/shades-of-greatness-a-story-that-needed-to-be-told/</a:t>
            </a:r>
            <a:endParaRPr lang="hu-HU" sz="800" i="1" dirty="0">
              <a:solidFill>
                <a:srgbClr val="FFFFFF"/>
              </a:solidFill>
              <a:latin typeface="Helvetica"/>
              <a:cs typeface="Helvetica"/>
            </a:endParaRPr>
          </a:p>
        </p:txBody>
      </p:sp>
      <p:sp>
        <p:nvSpPr>
          <p:cNvPr id="9" name="TextBox 8"/>
          <p:cNvSpPr txBox="1"/>
          <p:nvPr/>
        </p:nvSpPr>
        <p:spPr>
          <a:xfrm>
            <a:off x="2019300" y="4892040"/>
            <a:ext cx="5105400" cy="338554"/>
          </a:xfrm>
          <a:prstGeom prst="rect">
            <a:avLst/>
          </a:prstGeom>
          <a:noFill/>
        </p:spPr>
        <p:txBody>
          <a:bodyPr wrap="square" rtlCol="0">
            <a:spAutoFit/>
          </a:bodyPr>
          <a:lstStyle/>
          <a:p>
            <a:r>
              <a:rPr lang="en-US" sz="1600" dirty="0">
                <a:solidFill>
                  <a:schemeClr val="bg1"/>
                </a:solidFill>
                <a:latin typeface="Helvetica" pitchFamily="36" charset="0"/>
                <a:ea typeface="Helvetica" pitchFamily="36" charset="0"/>
                <a:cs typeface="Helvetica" pitchFamily="36" charset="0"/>
              </a:rPr>
              <a:t>The “Social Graph” behind </a:t>
            </a:r>
            <a:r>
              <a:rPr lang="en-US" sz="1600" dirty="0" err="1">
                <a:solidFill>
                  <a:schemeClr val="bg1"/>
                </a:solidFill>
                <a:latin typeface="Helvetica" pitchFamily="36" charset="0"/>
                <a:ea typeface="Helvetica" pitchFamily="36" charset="0"/>
                <a:cs typeface="Helvetica" pitchFamily="36" charset="0"/>
              </a:rPr>
              <a:t>Facebook</a:t>
            </a:r>
            <a:endParaRPr lang="hu-HU" sz="1200" i="1" dirty="0" err="1">
              <a:solidFill>
                <a:srgbClr val="FFFFFF"/>
              </a:solidFill>
              <a:latin typeface="Helvetica" pitchFamily="36" charset="0"/>
              <a:ea typeface="Helvetica" pitchFamily="36" charset="0"/>
              <a:cs typeface="Helvetica" pitchFamily="36" charset="0"/>
            </a:endParaRPr>
          </a:p>
        </p:txBody>
      </p:sp>
      <p:sp>
        <p:nvSpPr>
          <p:cNvPr id="11" name="Subtitle 2"/>
          <p:cNvSpPr txBox="1">
            <a:spLocks/>
          </p:cNvSpPr>
          <p:nvPr/>
        </p:nvSpPr>
        <p:spPr>
          <a:xfrm>
            <a:off x="-66840" y="177834"/>
            <a:ext cx="9144000" cy="50292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SOCIETY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flipH="1">
            <a:off x="14478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Introduction </a:t>
            </a:r>
            <a:r>
              <a:rPr lang="en-US" sz="600" i="1" dirty="0">
                <a:solidFill>
                  <a:srgbClr val="BFBFBF"/>
                </a:solidFill>
                <a:latin typeface="Helvetica" pitchFamily="36" charset="0"/>
                <a:ea typeface="Helvetica" pitchFamily="36" charset="0"/>
                <a:cs typeface="Helvetica" pitchFamily="36" charset="0"/>
              </a:rPr>
              <a:t>2012</a:t>
            </a:r>
          </a:p>
        </p:txBody>
      </p:sp>
    </p:spTree>
    <p:extLst>
      <p:ext uri="{BB962C8B-B14F-4D97-AF65-F5344CB8AC3E}">
        <p14:creationId xmlns:p14="http://schemas.microsoft.com/office/powerpoint/2010/main" val="4727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6_neuron.jpg"/>
          <p:cNvPicPr>
            <a:picLocks noChangeAspect="1"/>
          </p:cNvPicPr>
          <p:nvPr/>
        </p:nvPicPr>
        <p:blipFill>
          <a:blip r:embed="rId3"/>
          <a:stretch>
            <a:fillRect/>
          </a:stretch>
        </p:blipFill>
        <p:spPr>
          <a:xfrm flipH="1">
            <a:off x="0" y="0"/>
            <a:ext cx="9144000" cy="6858000"/>
          </a:xfrm>
          <a:prstGeom prst="rect">
            <a:avLst/>
          </a:prstGeom>
        </p:spPr>
      </p:pic>
      <p:sp>
        <p:nvSpPr>
          <p:cNvPr id="2" name="Title 1"/>
          <p:cNvSpPr>
            <a:spLocks noGrp="1"/>
          </p:cNvSpPr>
          <p:nvPr>
            <p:ph type="ctrTitle"/>
          </p:nvPr>
        </p:nvSpPr>
        <p:spPr>
          <a:xfrm>
            <a:off x="457200" y="1139001"/>
            <a:ext cx="7772400" cy="1470025"/>
          </a:xfrm>
        </p:spPr>
        <p:txBody>
          <a:bodyPr>
            <a:normAutofit/>
          </a:bodyPr>
          <a:lstStyle/>
          <a:p>
            <a:r>
              <a:rPr lang="en-US" sz="3200" b="1" dirty="0">
                <a:solidFill>
                  <a:srgbClr val="FF0000"/>
                </a:solidFill>
              </a:rPr>
              <a:t>Brain</a:t>
            </a:r>
          </a:p>
        </p:txBody>
      </p:sp>
      <p:sp>
        <p:nvSpPr>
          <p:cNvPr id="9" name="TextBox 8"/>
          <p:cNvSpPr txBox="1"/>
          <p:nvPr/>
        </p:nvSpPr>
        <p:spPr>
          <a:xfrm>
            <a:off x="2132806" y="1640134"/>
            <a:ext cx="4743450" cy="2862322"/>
          </a:xfrm>
          <a:prstGeom prst="rect">
            <a:avLst/>
          </a:prstGeom>
          <a:noFill/>
        </p:spPr>
        <p:txBody>
          <a:bodyPr wrap="square" rtlCol="0">
            <a:spAutoFit/>
          </a:bodyPr>
          <a:lstStyle/>
          <a:p>
            <a:r>
              <a:rPr lang="hu-HU" sz="4500" b="1" dirty="0">
                <a:solidFill>
                  <a:srgbClr val="FFFFFF"/>
                </a:solidFill>
                <a:latin typeface="Helvetica" pitchFamily="36" charset="0"/>
                <a:ea typeface="Helvetica" pitchFamily="36" charset="0"/>
                <a:cs typeface="Helvetica" pitchFamily="36" charset="0"/>
              </a:rPr>
              <a:t>Human Brain has between</a:t>
            </a:r>
          </a:p>
          <a:p>
            <a:r>
              <a:rPr lang="hu-HU" sz="4500" b="1" dirty="0">
                <a:solidFill>
                  <a:srgbClr val="FFFFFF"/>
                </a:solidFill>
                <a:latin typeface="Helvetica" pitchFamily="36" charset="0"/>
                <a:ea typeface="Helvetica" pitchFamily="36" charset="0"/>
                <a:cs typeface="Helvetica" pitchFamily="36" charset="0"/>
              </a:rPr>
              <a:t>10-100 billion neurons.</a:t>
            </a:r>
          </a:p>
        </p:txBody>
      </p:sp>
      <p:sp>
        <p:nvSpPr>
          <p:cNvPr id="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BRAIN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Subtitle 2"/>
          <p:cNvSpPr txBox="1">
            <a:spLocks/>
          </p:cNvSpPr>
          <p:nvPr/>
        </p:nvSpPr>
        <p:spPr>
          <a:xfrm flipH="1">
            <a:off x="11430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Introduction </a:t>
            </a:r>
            <a:r>
              <a:rPr lang="en-US" sz="600" i="1" dirty="0">
                <a:solidFill>
                  <a:srgbClr val="BFBFBF"/>
                </a:solidFill>
                <a:latin typeface="Helvetica" pitchFamily="36" charset="0"/>
                <a:ea typeface="Helvetica" pitchFamily="36" charset="0"/>
                <a:cs typeface="Helvetica" pitchFamily="36" charset="0"/>
              </a:rPr>
              <a:t>2012</a:t>
            </a:r>
          </a:p>
        </p:txBody>
      </p:sp>
    </p:spTree>
    <p:extLst>
      <p:ext uri="{BB962C8B-B14F-4D97-AF65-F5344CB8AC3E}">
        <p14:creationId xmlns:p14="http://schemas.microsoft.com/office/powerpoint/2010/main" val="279675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itle 8"/>
          <p:cNvSpPr>
            <a:spLocks noGrp="1"/>
          </p:cNvSpPr>
          <p:nvPr>
            <p:ph type="title"/>
          </p:nvPr>
        </p:nvSpPr>
        <p:spPr/>
        <p:txBody>
          <a:bodyPr/>
          <a:lstStyle/>
          <a:p>
            <a:r>
              <a:rPr lang="en-US" dirty="0"/>
              <a:t>Basic graph theory</a:t>
            </a:r>
          </a:p>
        </p:txBody>
      </p:sp>
      <p:pic>
        <p:nvPicPr>
          <p:cNvPr id="21506" name="Picture 2" descr="http://www.uvm.edu/%7Ejgodbout/cs195/final_project/PetersenGraphEmbedd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700" y="2320050"/>
            <a:ext cx="45624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7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74638"/>
            <a:ext cx="8229600" cy="706090"/>
          </a:xfrm>
        </p:spPr>
        <p:txBody>
          <a:bodyPr>
            <a:normAutofit/>
          </a:bodyPr>
          <a:lstStyle/>
          <a:p>
            <a:pPr eaLnBrk="1" hangingPunct="1"/>
            <a:r>
              <a:rPr lang="en-US" dirty="0">
                <a:ea typeface="ＭＳ Ｐゴシック" charset="0"/>
                <a:cs typeface="ＭＳ Ｐゴシック" charset="0"/>
              </a:rPr>
              <a:t>What are networks?</a:t>
            </a:r>
          </a:p>
        </p:txBody>
      </p:sp>
      <p:sp>
        <p:nvSpPr>
          <p:cNvPr id="22531" name="Rectangle 3"/>
          <p:cNvSpPr>
            <a:spLocks noGrp="1" noChangeArrowheads="1"/>
          </p:cNvSpPr>
          <p:nvPr>
            <p:ph type="body" sz="half" idx="1"/>
          </p:nvPr>
        </p:nvSpPr>
        <p:spPr>
          <a:xfrm>
            <a:off x="533400" y="1156251"/>
            <a:ext cx="4038600" cy="685800"/>
          </a:xfrm>
        </p:spPr>
        <p:txBody>
          <a:bodyPr/>
          <a:lstStyle/>
          <a:p>
            <a:pPr eaLnBrk="1" hangingPunct="1">
              <a:lnSpc>
                <a:spcPct val="90000"/>
              </a:lnSpc>
            </a:pPr>
            <a:r>
              <a:rPr lang="en-US" sz="2000" dirty="0">
                <a:latin typeface="Arial" charset="0"/>
                <a:ea typeface="ＭＳ Ｐゴシック" charset="0"/>
                <a:cs typeface="ＭＳ Ｐゴシック" charset="0"/>
              </a:rPr>
              <a:t>Networks are sets of nodes connected by edges.</a:t>
            </a:r>
          </a:p>
        </p:txBody>
      </p:sp>
      <p:graphicFrame>
        <p:nvGraphicFramePr>
          <p:cNvPr id="22570" name="Group 1066"/>
          <p:cNvGraphicFramePr>
            <a:graphicFrameLocks noGrp="1"/>
          </p:cNvGraphicFramePr>
          <p:nvPr>
            <p:ph sz="half" idx="2"/>
          </p:nvPr>
        </p:nvGraphicFramePr>
        <p:xfrm>
          <a:off x="3581400" y="4114800"/>
          <a:ext cx="5334000" cy="1981200"/>
        </p:xfrm>
        <a:graphic>
          <a:graphicData uri="http://schemas.openxmlformats.org/drawingml/2006/table">
            <a:tbl>
              <a:tblPr/>
              <a:tblGrid>
                <a:gridCol w="1285875">
                  <a:extLst>
                    <a:ext uri="{9D8B030D-6E8A-4147-A177-3AD203B41FA5}">
                      <a16:colId xmlns:a16="http://schemas.microsoft.com/office/drawing/2014/main" val="20000"/>
                    </a:ext>
                  </a:extLst>
                </a:gridCol>
                <a:gridCol w="1762125">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1" i="0" u="none" strike="noStrike" cap="none" normalizeH="0" baseline="0">
                          <a:ln>
                            <a:noFill/>
                          </a:ln>
                          <a:solidFill>
                            <a:srgbClr val="008080"/>
                          </a:solidFill>
                          <a:effectLst/>
                          <a:latin typeface="Arial" charset="0"/>
                          <a:ea typeface="ＭＳ Ｐゴシック" charset="0"/>
                          <a:cs typeface="Arial" charset="0"/>
                        </a:rPr>
                        <a:t>points</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1" i="0" u="none" strike="noStrike" cap="none" normalizeH="0" baseline="0">
                          <a:ln>
                            <a:noFill/>
                          </a:ln>
                          <a:solidFill>
                            <a:srgbClr val="008080"/>
                          </a:solidFill>
                          <a:effectLst/>
                          <a:latin typeface="Arial" charset="0"/>
                          <a:ea typeface="ＭＳ Ｐゴシック" charset="0"/>
                          <a:cs typeface="Arial" charset="0"/>
                        </a:rPr>
                        <a:t>lines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endParaRPr kumimoji="0" lang="en-US" sz="20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vertices</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edges, arcs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math</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nodes</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links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computer science</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sites</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bonds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physics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actors</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ties, relations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sociology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32" name="Text Box 24"/>
          <p:cNvSpPr txBox="1">
            <a:spLocks noChangeArrowheads="1"/>
          </p:cNvSpPr>
          <p:nvPr/>
        </p:nvSpPr>
        <p:spPr bwMode="auto">
          <a:xfrm>
            <a:off x="5241925" y="1865313"/>
            <a:ext cx="2378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r>
              <a:rPr lang="ja-JP" altLang="en-US" sz="1800">
                <a:solidFill>
                  <a:srgbClr val="000000"/>
                </a:solidFill>
              </a:rPr>
              <a:t>“</a:t>
            </a:r>
            <a:r>
              <a:rPr lang="en-US" sz="1800">
                <a:solidFill>
                  <a:srgbClr val="000000"/>
                </a:solidFill>
              </a:rPr>
              <a:t>Network</a:t>
            </a:r>
            <a:r>
              <a:rPr lang="ja-JP" altLang="en-US" sz="1800">
                <a:solidFill>
                  <a:srgbClr val="000000"/>
                </a:solidFill>
              </a:rPr>
              <a:t>”</a:t>
            </a:r>
            <a:r>
              <a:rPr lang="en-US" sz="1800">
                <a:solidFill>
                  <a:srgbClr val="000000"/>
                </a:solidFill>
              </a:rPr>
              <a:t> ≡ </a:t>
            </a:r>
            <a:r>
              <a:rPr lang="ja-JP" altLang="en-US" sz="1800">
                <a:solidFill>
                  <a:srgbClr val="000000"/>
                </a:solidFill>
              </a:rPr>
              <a:t>“</a:t>
            </a:r>
            <a:r>
              <a:rPr lang="en-US" sz="1800">
                <a:solidFill>
                  <a:srgbClr val="000000"/>
                </a:solidFill>
              </a:rPr>
              <a:t>Graph</a:t>
            </a:r>
            <a:r>
              <a:rPr lang="ja-JP" altLang="en-US" sz="1800">
                <a:solidFill>
                  <a:srgbClr val="000000"/>
                </a:solidFill>
              </a:rPr>
              <a:t>”</a:t>
            </a:r>
            <a:endParaRPr lang="en-US" sz="1800">
              <a:solidFill>
                <a:srgbClr val="000000"/>
              </a:solidFill>
            </a:endParaRPr>
          </a:p>
        </p:txBody>
      </p:sp>
      <p:grpSp>
        <p:nvGrpSpPr>
          <p:cNvPr id="22555" name="Group 4"/>
          <p:cNvGrpSpPr>
            <a:grpSpLocks/>
          </p:cNvGrpSpPr>
          <p:nvPr/>
        </p:nvGrpSpPr>
        <p:grpSpPr bwMode="auto">
          <a:xfrm>
            <a:off x="1752600" y="2170113"/>
            <a:ext cx="2733675" cy="2020887"/>
            <a:chOff x="1008" y="1511"/>
            <a:chExt cx="1722" cy="1273"/>
          </a:xfrm>
        </p:grpSpPr>
        <p:sp>
          <p:nvSpPr>
            <p:cNvPr id="22556" name="Oval 5"/>
            <p:cNvSpPr>
              <a:spLocks noChangeArrowheads="1"/>
            </p:cNvSpPr>
            <p:nvPr/>
          </p:nvSpPr>
          <p:spPr bwMode="auto">
            <a:xfrm>
              <a:off x="1392" y="1920"/>
              <a:ext cx="144" cy="144"/>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22557" name="Oval 6"/>
            <p:cNvSpPr>
              <a:spLocks noChangeArrowheads="1"/>
            </p:cNvSpPr>
            <p:nvPr/>
          </p:nvSpPr>
          <p:spPr bwMode="auto">
            <a:xfrm>
              <a:off x="1872" y="1680"/>
              <a:ext cx="144" cy="144"/>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22558" name="Oval 7"/>
            <p:cNvSpPr>
              <a:spLocks noChangeArrowheads="1"/>
            </p:cNvSpPr>
            <p:nvPr/>
          </p:nvSpPr>
          <p:spPr bwMode="auto">
            <a:xfrm>
              <a:off x="1056" y="2304"/>
              <a:ext cx="144" cy="144"/>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22559" name="Oval 8"/>
            <p:cNvSpPr>
              <a:spLocks noChangeArrowheads="1"/>
            </p:cNvSpPr>
            <p:nvPr/>
          </p:nvSpPr>
          <p:spPr bwMode="auto">
            <a:xfrm>
              <a:off x="1536" y="2640"/>
              <a:ext cx="144" cy="144"/>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sp>
          <p:nvSpPr>
            <p:cNvPr id="22560" name="Oval 9"/>
            <p:cNvSpPr>
              <a:spLocks noChangeArrowheads="1"/>
            </p:cNvSpPr>
            <p:nvPr/>
          </p:nvSpPr>
          <p:spPr bwMode="auto">
            <a:xfrm>
              <a:off x="1008" y="1584"/>
              <a:ext cx="144" cy="144"/>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solidFill>
                  <a:srgbClr val="000000"/>
                </a:solidFill>
              </a:endParaRPr>
            </a:p>
          </p:txBody>
        </p:sp>
        <p:cxnSp>
          <p:nvCxnSpPr>
            <p:cNvPr id="22561" name="AutoShape 10"/>
            <p:cNvCxnSpPr>
              <a:cxnSpLocks noChangeShapeType="1"/>
              <a:stCxn id="22560" idx="5"/>
              <a:endCxn id="22556" idx="1"/>
            </p:cNvCxnSpPr>
            <p:nvPr/>
          </p:nvCxnSpPr>
          <p:spPr bwMode="auto">
            <a:xfrm>
              <a:off x="1131" y="1719"/>
              <a:ext cx="282" cy="210"/>
            </a:xfrm>
            <a:prstGeom prst="straightConnector1">
              <a:avLst/>
            </a:prstGeom>
            <a:noFill/>
            <a:ln w="38100">
              <a:solidFill>
                <a:schemeClr val="hlink"/>
              </a:solidFill>
              <a:round/>
              <a:headEnd/>
              <a:tailEnd/>
            </a:ln>
            <a:extLst>
              <a:ext uri="{909E8E84-426E-40DD-AFC4-6F175D3DCCD1}">
                <a14:hiddenFill xmlns:a14="http://schemas.microsoft.com/office/drawing/2010/main">
                  <a:noFill/>
                </a14:hiddenFill>
              </a:ext>
            </a:extLst>
          </p:spPr>
        </p:cxnSp>
        <p:cxnSp>
          <p:nvCxnSpPr>
            <p:cNvPr id="22562" name="AutoShape 11"/>
            <p:cNvCxnSpPr>
              <a:cxnSpLocks noChangeShapeType="1"/>
              <a:stCxn id="22556" idx="3"/>
              <a:endCxn id="22558" idx="7"/>
            </p:cNvCxnSpPr>
            <p:nvPr/>
          </p:nvCxnSpPr>
          <p:spPr bwMode="auto">
            <a:xfrm flipH="1">
              <a:off x="1179" y="2055"/>
              <a:ext cx="234" cy="258"/>
            </a:xfrm>
            <a:prstGeom prst="straightConnector1">
              <a:avLst/>
            </a:prstGeom>
            <a:noFill/>
            <a:ln w="38100">
              <a:solidFill>
                <a:schemeClr val="hlink"/>
              </a:solidFill>
              <a:round/>
              <a:headEnd/>
              <a:tailEnd/>
            </a:ln>
            <a:extLst>
              <a:ext uri="{909E8E84-426E-40DD-AFC4-6F175D3DCCD1}">
                <a14:hiddenFill xmlns:a14="http://schemas.microsoft.com/office/drawing/2010/main">
                  <a:noFill/>
                </a14:hiddenFill>
              </a:ext>
            </a:extLst>
          </p:spPr>
        </p:cxnSp>
        <p:cxnSp>
          <p:nvCxnSpPr>
            <p:cNvPr id="22563" name="AutoShape 12"/>
            <p:cNvCxnSpPr>
              <a:cxnSpLocks noChangeShapeType="1"/>
              <a:stCxn id="22556" idx="5"/>
              <a:endCxn id="22559" idx="0"/>
            </p:cNvCxnSpPr>
            <p:nvPr/>
          </p:nvCxnSpPr>
          <p:spPr bwMode="auto">
            <a:xfrm>
              <a:off x="1515" y="2055"/>
              <a:ext cx="93" cy="573"/>
            </a:xfrm>
            <a:prstGeom prst="straightConnector1">
              <a:avLst/>
            </a:prstGeom>
            <a:noFill/>
            <a:ln w="38100">
              <a:solidFill>
                <a:schemeClr val="hlink"/>
              </a:solidFill>
              <a:round/>
              <a:headEnd/>
              <a:tailEnd/>
            </a:ln>
            <a:extLst>
              <a:ext uri="{909E8E84-426E-40DD-AFC4-6F175D3DCCD1}">
                <a14:hiddenFill xmlns:a14="http://schemas.microsoft.com/office/drawing/2010/main">
                  <a:noFill/>
                </a14:hiddenFill>
              </a:ext>
            </a:extLst>
          </p:spPr>
        </p:cxnSp>
        <p:cxnSp>
          <p:nvCxnSpPr>
            <p:cNvPr id="22564" name="AutoShape 13"/>
            <p:cNvCxnSpPr>
              <a:cxnSpLocks noChangeShapeType="1"/>
              <a:stCxn id="22558" idx="5"/>
              <a:endCxn id="22559" idx="2"/>
            </p:cNvCxnSpPr>
            <p:nvPr/>
          </p:nvCxnSpPr>
          <p:spPr bwMode="auto">
            <a:xfrm>
              <a:off x="1179" y="2439"/>
              <a:ext cx="345" cy="273"/>
            </a:xfrm>
            <a:prstGeom prst="straightConnector1">
              <a:avLst/>
            </a:prstGeom>
            <a:noFill/>
            <a:ln w="38100">
              <a:solidFill>
                <a:schemeClr val="hlink"/>
              </a:solidFill>
              <a:round/>
              <a:headEnd/>
              <a:tailEnd/>
            </a:ln>
            <a:extLst>
              <a:ext uri="{909E8E84-426E-40DD-AFC4-6F175D3DCCD1}">
                <a14:hiddenFill xmlns:a14="http://schemas.microsoft.com/office/drawing/2010/main">
                  <a:noFill/>
                </a14:hiddenFill>
              </a:ext>
            </a:extLst>
          </p:spPr>
        </p:cxnSp>
        <p:cxnSp>
          <p:nvCxnSpPr>
            <p:cNvPr id="22565" name="AutoShape 14"/>
            <p:cNvCxnSpPr>
              <a:cxnSpLocks noChangeShapeType="1"/>
              <a:stCxn id="22556" idx="6"/>
              <a:endCxn id="22557" idx="3"/>
            </p:cNvCxnSpPr>
            <p:nvPr/>
          </p:nvCxnSpPr>
          <p:spPr bwMode="auto">
            <a:xfrm flipV="1">
              <a:off x="1548" y="1815"/>
              <a:ext cx="345" cy="177"/>
            </a:xfrm>
            <a:prstGeom prst="straightConnector1">
              <a:avLst/>
            </a:prstGeom>
            <a:noFill/>
            <a:ln w="38100">
              <a:solidFill>
                <a:schemeClr val="hlink"/>
              </a:solidFill>
              <a:round/>
              <a:headEnd/>
              <a:tailEnd/>
            </a:ln>
            <a:extLst>
              <a:ext uri="{909E8E84-426E-40DD-AFC4-6F175D3DCCD1}">
                <a14:hiddenFill xmlns:a14="http://schemas.microsoft.com/office/drawing/2010/main">
                  <a:noFill/>
                </a14:hiddenFill>
              </a:ext>
            </a:extLst>
          </p:spPr>
        </p:cxnSp>
        <p:sp>
          <p:nvSpPr>
            <p:cNvPr id="22566" name="Line 15"/>
            <p:cNvSpPr>
              <a:spLocks noChangeShapeType="1"/>
            </p:cNvSpPr>
            <p:nvPr/>
          </p:nvSpPr>
          <p:spPr bwMode="auto">
            <a:xfrm flipH="1">
              <a:off x="2064" y="1680"/>
              <a:ext cx="240" cy="96"/>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solidFill>
                  <a:srgbClr val="000000"/>
                </a:solidFill>
              </a:endParaRPr>
            </a:p>
          </p:txBody>
        </p:sp>
        <p:sp>
          <p:nvSpPr>
            <p:cNvPr id="22567" name="Text Box 16"/>
            <p:cNvSpPr txBox="1">
              <a:spLocks noChangeArrowheads="1"/>
            </p:cNvSpPr>
            <p:nvPr/>
          </p:nvSpPr>
          <p:spPr bwMode="auto">
            <a:xfrm>
              <a:off x="2294" y="1511"/>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r>
                <a:rPr lang="en-US" sz="1800">
                  <a:solidFill>
                    <a:srgbClr val="FF0066"/>
                  </a:solidFill>
                </a:rPr>
                <a:t>node</a:t>
              </a:r>
            </a:p>
          </p:txBody>
        </p:sp>
        <p:sp>
          <p:nvSpPr>
            <p:cNvPr id="22568" name="Line 17"/>
            <p:cNvSpPr>
              <a:spLocks noChangeShapeType="1"/>
            </p:cNvSpPr>
            <p:nvPr/>
          </p:nvSpPr>
          <p:spPr bwMode="auto">
            <a:xfrm flipH="1">
              <a:off x="1594" y="2185"/>
              <a:ext cx="240" cy="96"/>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solidFill>
                  <a:srgbClr val="000000"/>
                </a:solidFill>
              </a:endParaRPr>
            </a:p>
          </p:txBody>
        </p:sp>
        <p:sp>
          <p:nvSpPr>
            <p:cNvPr id="22569" name="Text Box 18"/>
            <p:cNvSpPr txBox="1">
              <a:spLocks noChangeArrowheads="1"/>
            </p:cNvSpPr>
            <p:nvPr/>
          </p:nvSpPr>
          <p:spPr bwMode="auto">
            <a:xfrm>
              <a:off x="1824" y="2064"/>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r>
                <a:rPr lang="en-US" sz="1800">
                  <a:solidFill>
                    <a:srgbClr val="FF0066"/>
                  </a:solidFill>
                </a:rPr>
                <a:t>edge</a:t>
              </a:r>
            </a:p>
          </p:txBody>
        </p:sp>
      </p:grpSp>
    </p:spTree>
    <p:extLst>
      <p:ext uri="{BB962C8B-B14F-4D97-AF65-F5344CB8AC3E}">
        <p14:creationId xmlns:p14="http://schemas.microsoft.com/office/powerpoint/2010/main" val="201246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4800" y="1545409"/>
            <a:ext cx="3810000" cy="1440395"/>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Links: undirected (</a:t>
            </a:r>
            <a:r>
              <a:rPr lang="en-US" sz="1600" i="1" dirty="0">
                <a:latin typeface="Helvetica"/>
                <a:cs typeface="Helvetica"/>
              </a:rPr>
              <a:t>symmetrical</a:t>
            </a:r>
            <a:r>
              <a:rPr lang="en-US" sz="1600" dirty="0">
                <a:latin typeface="Helvetica"/>
                <a:cs typeface="Helvetica"/>
              </a:rPr>
              <a:t>) 	</a:t>
            </a:r>
          </a:p>
          <a:p>
            <a:pPr eaLnBrk="1" hangingPunct="1"/>
            <a:endParaRPr lang="en-US" sz="1600" dirty="0">
              <a:latin typeface="Helvetica"/>
              <a:cs typeface="Helvetica"/>
            </a:endParaRPr>
          </a:p>
          <a:p>
            <a:pPr eaLnBrk="1" hangingPunct="1"/>
            <a:r>
              <a:rPr lang="en-US" sz="1600" dirty="0">
                <a:latin typeface="Helvetica"/>
                <a:cs typeface="Helvetica"/>
              </a:rPr>
              <a:t>Graph:</a:t>
            </a:r>
          </a:p>
          <a:p>
            <a:pPr eaLnBrk="1" hangingPunct="1"/>
            <a:r>
              <a:rPr lang="en-US" dirty="0"/>
              <a:t>	     </a:t>
            </a:r>
            <a:r>
              <a:rPr lang="en-US" sz="2400" dirty="0"/>
              <a:t> </a:t>
            </a:r>
          </a:p>
        </p:txBody>
      </p:sp>
      <p:sp>
        <p:nvSpPr>
          <p:cNvPr id="6" name="TextBox 5"/>
          <p:cNvSpPr txBox="1"/>
          <p:nvPr/>
        </p:nvSpPr>
        <p:spPr>
          <a:xfrm>
            <a:off x="4864443" y="4959169"/>
            <a:ext cx="2622550" cy="1107996"/>
          </a:xfrm>
          <a:prstGeom prst="rect">
            <a:avLst/>
          </a:prstGeom>
          <a:noFill/>
        </p:spPr>
        <p:txBody>
          <a:bodyPr wrap="square" rtlCol="0">
            <a:spAutoFit/>
          </a:bodyPr>
          <a:lstStyle/>
          <a:p>
            <a:r>
              <a:rPr lang="en-US" sz="1600" b="1" u="sng" dirty="0">
                <a:solidFill>
                  <a:srgbClr val="800000"/>
                </a:solidFill>
                <a:latin typeface="Helvetica"/>
                <a:cs typeface="Helvetica"/>
              </a:rPr>
              <a:t>Directed links :</a:t>
            </a:r>
          </a:p>
          <a:p>
            <a:r>
              <a:rPr lang="en-US" sz="1600" dirty="0">
                <a:latin typeface="Helvetica"/>
                <a:cs typeface="Helvetica"/>
              </a:rPr>
              <a:t>URLs on the www</a:t>
            </a:r>
          </a:p>
          <a:p>
            <a:r>
              <a:rPr lang="en-US" sz="1600" dirty="0">
                <a:latin typeface="Helvetica"/>
                <a:cs typeface="Helvetica"/>
              </a:rPr>
              <a:t>phone calls </a:t>
            </a:r>
          </a:p>
          <a:p>
            <a:endParaRPr lang="en-US" dirty="0"/>
          </a:p>
        </p:txBody>
      </p:sp>
      <p:sp>
        <p:nvSpPr>
          <p:cNvPr id="12"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a:solidFill>
                  <a:schemeClr val="bg1">
                    <a:lumMod val="65000"/>
                  </a:schemeClr>
                </a:solidFill>
                <a:latin typeface="Helvetica" pitchFamily="36" charset="0"/>
                <a:ea typeface="Helvetica" pitchFamily="36" charset="0"/>
                <a:cs typeface="Helvetica" pitchFamily="36" charset="0"/>
              </a:rPr>
              <a:t>January 24, 2011</a:t>
            </a:r>
          </a:p>
        </p:txBody>
      </p:sp>
      <p:sp>
        <p:nvSpPr>
          <p:cNvPr id="13"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UNDIRECTED VS. DIRECTED NETWORKS</a:t>
            </a:r>
          </a:p>
        </p:txBody>
      </p:sp>
      <p:pic>
        <p:nvPicPr>
          <p:cNvPr id="15" name="Picture 14" descr="11.png"/>
          <p:cNvPicPr>
            <a:picLocks noChangeAspect="1"/>
          </p:cNvPicPr>
          <p:nvPr/>
        </p:nvPicPr>
        <p:blipFill>
          <a:blip r:embed="rId3"/>
          <a:stretch>
            <a:fillRect/>
          </a:stretch>
        </p:blipFill>
        <p:spPr>
          <a:xfrm>
            <a:off x="304800" y="2606040"/>
            <a:ext cx="3293030" cy="2033088"/>
          </a:xfrm>
          <a:prstGeom prst="rect">
            <a:avLst/>
          </a:prstGeom>
        </p:spPr>
      </p:pic>
      <p:sp>
        <p:nvSpPr>
          <p:cNvPr id="16" name="TextBox 15"/>
          <p:cNvSpPr txBox="1"/>
          <p:nvPr/>
        </p:nvSpPr>
        <p:spPr>
          <a:xfrm>
            <a:off x="304800" y="805935"/>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18" name="TextBox 17"/>
          <p:cNvSpPr txBox="1"/>
          <p:nvPr/>
        </p:nvSpPr>
        <p:spPr>
          <a:xfrm>
            <a:off x="4724401" y="805935"/>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19" name="Rectangle 2"/>
          <p:cNvSpPr>
            <a:spLocks/>
          </p:cNvSpPr>
          <p:nvPr/>
        </p:nvSpPr>
        <p:spPr bwMode="auto">
          <a:xfrm>
            <a:off x="792140" y="275020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0" name="Rectangle 2"/>
          <p:cNvSpPr>
            <a:spLocks/>
          </p:cNvSpPr>
          <p:nvPr/>
        </p:nvSpPr>
        <p:spPr bwMode="auto">
          <a:xfrm>
            <a:off x="715940" y="39776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21" name="Rectangle 2"/>
          <p:cNvSpPr>
            <a:spLocks/>
          </p:cNvSpPr>
          <p:nvPr/>
        </p:nvSpPr>
        <p:spPr bwMode="auto">
          <a:xfrm>
            <a:off x="1524000" y="361188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2" name="Rectangle 2"/>
          <p:cNvSpPr>
            <a:spLocks/>
          </p:cNvSpPr>
          <p:nvPr/>
        </p:nvSpPr>
        <p:spPr bwMode="auto">
          <a:xfrm>
            <a:off x="1189060" y="463912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3" name="Rectangle 2"/>
          <p:cNvSpPr>
            <a:spLocks/>
          </p:cNvSpPr>
          <p:nvPr/>
        </p:nvSpPr>
        <p:spPr bwMode="auto">
          <a:xfrm>
            <a:off x="1752600" y="256732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L</a:t>
            </a:r>
          </a:p>
        </p:txBody>
      </p:sp>
      <p:sp>
        <p:nvSpPr>
          <p:cNvPr id="24" name="Rectangle 2"/>
          <p:cNvSpPr>
            <a:spLocks/>
          </p:cNvSpPr>
          <p:nvPr/>
        </p:nvSpPr>
        <p:spPr bwMode="auto">
          <a:xfrm>
            <a:off x="3200400" y="29718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M</a:t>
            </a:r>
          </a:p>
        </p:txBody>
      </p:sp>
      <p:sp>
        <p:nvSpPr>
          <p:cNvPr id="25" name="Rectangle 2"/>
          <p:cNvSpPr>
            <a:spLocks/>
          </p:cNvSpPr>
          <p:nvPr/>
        </p:nvSpPr>
        <p:spPr bwMode="auto">
          <a:xfrm>
            <a:off x="2163740" y="30632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26" name="Rectangle 2"/>
          <p:cNvSpPr>
            <a:spLocks/>
          </p:cNvSpPr>
          <p:nvPr/>
        </p:nvSpPr>
        <p:spPr bwMode="auto">
          <a:xfrm>
            <a:off x="2514600" y="39582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27" name="Rectangle 2"/>
          <p:cNvSpPr>
            <a:spLocks/>
          </p:cNvSpPr>
          <p:nvPr/>
        </p:nvSpPr>
        <p:spPr bwMode="auto">
          <a:xfrm>
            <a:off x="3124200" y="4417529"/>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H</a:t>
            </a:r>
          </a:p>
        </p:txBody>
      </p:sp>
      <p:sp>
        <p:nvSpPr>
          <p:cNvPr id="28" name="Rectangle 2"/>
          <p:cNvSpPr>
            <a:spLocks/>
          </p:cNvSpPr>
          <p:nvPr/>
        </p:nvSpPr>
        <p:spPr bwMode="auto">
          <a:xfrm>
            <a:off x="3459140" y="33902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I</a:t>
            </a:r>
          </a:p>
        </p:txBody>
      </p:sp>
      <p:sp>
        <p:nvSpPr>
          <p:cNvPr id="29" name="Text Box 3"/>
          <p:cNvSpPr txBox="1">
            <a:spLocks noChangeArrowheads="1"/>
          </p:cNvSpPr>
          <p:nvPr/>
        </p:nvSpPr>
        <p:spPr bwMode="auto">
          <a:xfrm>
            <a:off x="4724401" y="1545409"/>
            <a:ext cx="3810000" cy="830997"/>
          </a:xfrm>
          <a:prstGeom prst="rect">
            <a:avLst/>
          </a:prstGeom>
          <a:noFill/>
          <a:ln w="9525">
            <a:noFill/>
            <a:miter lim="800000"/>
            <a:headEnd/>
            <a:tailEnd/>
          </a:ln>
        </p:spPr>
        <p:txBody>
          <a:bodyPr wrap="square">
            <a:prstTxWarp prst="textNoShape">
              <a:avLst/>
            </a:prstTxWarp>
            <a:spAutoFit/>
          </a:bodyPr>
          <a:lstStyle/>
          <a:p>
            <a:r>
              <a:rPr lang="en-US" sz="1600" dirty="0">
                <a:latin typeface="Helvetica"/>
                <a:cs typeface="Helvetica"/>
              </a:rPr>
              <a:t>Links:  directed (</a:t>
            </a:r>
            <a:r>
              <a:rPr lang="en-US" sz="1600" i="1" dirty="0">
                <a:latin typeface="Helvetica"/>
                <a:cs typeface="Helvetica"/>
              </a:rPr>
              <a:t>arcs</a:t>
            </a:r>
            <a:r>
              <a:rPr lang="en-US" sz="1600" dirty="0">
                <a:latin typeface="Helvetica"/>
                <a:cs typeface="Helvetica"/>
              </a:rPr>
              <a:t>). </a:t>
            </a:r>
          </a:p>
          <a:p>
            <a:endParaRPr lang="en-US" sz="1600" dirty="0">
              <a:latin typeface="Helvetica"/>
              <a:cs typeface="Helvetica"/>
            </a:endParaRPr>
          </a:p>
          <a:p>
            <a:r>
              <a:rPr lang="en-US" sz="1600" dirty="0">
                <a:latin typeface="Helvetica"/>
                <a:cs typeface="Helvetica"/>
              </a:rPr>
              <a:t>Digraph = directed graph:</a:t>
            </a:r>
          </a:p>
        </p:txBody>
      </p:sp>
      <p:sp>
        <p:nvSpPr>
          <p:cNvPr id="30" name="TextBox 29"/>
          <p:cNvSpPr txBox="1"/>
          <p:nvPr/>
        </p:nvSpPr>
        <p:spPr>
          <a:xfrm>
            <a:off x="304800" y="4984086"/>
            <a:ext cx="2622550" cy="830997"/>
          </a:xfrm>
          <a:prstGeom prst="rect">
            <a:avLst/>
          </a:prstGeom>
          <a:noFill/>
        </p:spPr>
        <p:txBody>
          <a:bodyPr wrap="square" rtlCol="0">
            <a:spAutoFit/>
          </a:bodyPr>
          <a:lstStyle/>
          <a:p>
            <a:r>
              <a:rPr lang="en-US" sz="1600" b="1" u="sng" dirty="0">
                <a:solidFill>
                  <a:srgbClr val="800000"/>
                </a:solidFill>
                <a:latin typeface="Helvetica"/>
                <a:cs typeface="Helvetica"/>
              </a:rPr>
              <a:t>Undirected links :</a:t>
            </a:r>
          </a:p>
          <a:p>
            <a:r>
              <a:rPr lang="en-US" sz="1600" dirty="0">
                <a:latin typeface="Helvetica"/>
                <a:cs typeface="Helvetica"/>
              </a:rPr>
              <a:t>Co</a:t>
            </a:r>
            <a:r>
              <a:rPr lang="he-IL" sz="1600" dirty="0">
                <a:latin typeface="Helvetica"/>
                <a:cs typeface="Helvetica"/>
              </a:rPr>
              <a:t>-</a:t>
            </a:r>
            <a:r>
              <a:rPr lang="en-US" sz="1600" dirty="0">
                <a:latin typeface="Helvetica"/>
                <a:cs typeface="Helvetica"/>
              </a:rPr>
              <a:t>authorship links</a:t>
            </a:r>
          </a:p>
          <a:p>
            <a:r>
              <a:rPr lang="en-US" sz="1600" dirty="0">
                <a:latin typeface="Helvetica"/>
                <a:cs typeface="Helvetica"/>
              </a:rPr>
              <a:t>Actor network</a:t>
            </a:r>
          </a:p>
        </p:txBody>
      </p:sp>
      <p:sp>
        <p:nvSpPr>
          <p:cNvPr id="31" name="Text Box 3"/>
          <p:cNvSpPr txBox="1">
            <a:spLocks noChangeArrowheads="1"/>
          </p:cNvSpPr>
          <p:nvPr/>
        </p:nvSpPr>
        <p:spPr bwMode="auto">
          <a:xfrm>
            <a:off x="7696200" y="2985803"/>
            <a:ext cx="1371600" cy="1015663"/>
          </a:xfrm>
          <a:prstGeom prst="rect">
            <a:avLst/>
          </a:prstGeom>
          <a:noFill/>
          <a:ln w="9525">
            <a:noFill/>
            <a:miter lim="800000"/>
            <a:headEnd/>
            <a:tailEnd/>
          </a:ln>
        </p:spPr>
        <p:txBody>
          <a:bodyPr wrap="square">
            <a:prstTxWarp prst="textNoShape">
              <a:avLst/>
            </a:prstTxWarp>
            <a:spAutoFit/>
          </a:bodyPr>
          <a:lstStyle/>
          <a:p>
            <a:r>
              <a:rPr lang="en-US" sz="1200" i="1" dirty="0">
                <a:latin typeface="Helvetica"/>
                <a:cs typeface="Helvetica"/>
              </a:rPr>
              <a:t>An undirected link is the superposition of two opposite directed links.</a:t>
            </a:r>
            <a:endParaRPr lang="en-US" sz="2400" dirty="0"/>
          </a:p>
        </p:txBody>
      </p:sp>
      <p:sp>
        <p:nvSpPr>
          <p:cNvPr id="32" name="Oval 31"/>
          <p:cNvSpPr/>
          <p:nvPr/>
        </p:nvSpPr>
        <p:spPr>
          <a:xfrm>
            <a:off x="5181601" y="299651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019801" y="344504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724402" y="415104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05602" y="309495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28986" y="408143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29630" y="4762286"/>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34" idx="7"/>
            <a:endCxn id="32" idx="4"/>
          </p:cNvCxnSpPr>
          <p:nvPr/>
        </p:nvCxnSpPr>
        <p:spPr>
          <a:xfrm rot="5400000" flipH="1" flipV="1">
            <a:off x="4570800" y="3487043"/>
            <a:ext cx="986479"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5"/>
            <a:endCxn id="33" idx="2"/>
          </p:cNvCxnSpPr>
          <p:nvPr/>
        </p:nvCxnSpPr>
        <p:spPr>
          <a:xfrm rot="16200000" flipH="1">
            <a:off x="5481259" y="3004950"/>
            <a:ext cx="378924"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6"/>
            <a:endCxn id="33" idx="3"/>
          </p:cNvCxnSpPr>
          <p:nvPr/>
        </p:nvCxnSpPr>
        <p:spPr>
          <a:xfrm flipV="1">
            <a:off x="4888471" y="3613099"/>
            <a:ext cx="1155357" cy="6363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3"/>
            <a:endCxn id="33" idx="6"/>
          </p:cNvCxnSpPr>
          <p:nvPr/>
        </p:nvCxnSpPr>
        <p:spPr>
          <a:xfrm rot="5400000">
            <a:off x="6316508" y="3130371"/>
            <a:ext cx="280483"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1"/>
            <a:endCxn id="35" idx="5"/>
          </p:cNvCxnSpPr>
          <p:nvPr/>
        </p:nvCxnSpPr>
        <p:spPr>
          <a:xfrm rot="16200000" flipV="1">
            <a:off x="6725697" y="3382954"/>
            <a:ext cx="84726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7" idx="7"/>
            <a:endCxn id="36" idx="3"/>
          </p:cNvCxnSpPr>
          <p:nvPr/>
        </p:nvCxnSpPr>
        <p:spPr>
          <a:xfrm rot="5400000" flipH="1" flipV="1">
            <a:off x="6890526" y="4228634"/>
            <a:ext cx="541630"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937766" y="417987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8" idx="5"/>
            <a:endCxn id="37" idx="1"/>
          </p:cNvCxnSpPr>
          <p:nvPr/>
        </p:nvCxnSpPr>
        <p:spPr>
          <a:xfrm rot="16200000" flipH="1">
            <a:off x="6194137" y="4231599"/>
            <a:ext cx="443189"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2"/>
          <p:cNvSpPr>
            <a:spLocks/>
          </p:cNvSpPr>
          <p:nvPr/>
        </p:nvSpPr>
        <p:spPr bwMode="auto">
          <a:xfrm>
            <a:off x="4678340" y="4347929"/>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74" name="Rectangle 2"/>
          <p:cNvSpPr>
            <a:spLocks/>
          </p:cNvSpPr>
          <p:nvPr/>
        </p:nvSpPr>
        <p:spPr bwMode="auto">
          <a:xfrm>
            <a:off x="5663105" y="416752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75" name="Rectangle 2"/>
          <p:cNvSpPr>
            <a:spLocks/>
          </p:cNvSpPr>
          <p:nvPr/>
        </p:nvSpPr>
        <p:spPr bwMode="auto">
          <a:xfrm>
            <a:off x="6858000" y="47618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76" name="Rectangle 2"/>
          <p:cNvSpPr>
            <a:spLocks/>
          </p:cNvSpPr>
          <p:nvPr/>
        </p:nvSpPr>
        <p:spPr bwMode="auto">
          <a:xfrm>
            <a:off x="4953000" y="29718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77" name="Rectangle 2"/>
          <p:cNvSpPr>
            <a:spLocks/>
          </p:cNvSpPr>
          <p:nvPr/>
        </p:nvSpPr>
        <p:spPr bwMode="auto">
          <a:xfrm>
            <a:off x="5964504" y="322345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78" name="Rectangle 2"/>
          <p:cNvSpPr>
            <a:spLocks/>
          </p:cNvSpPr>
          <p:nvPr/>
        </p:nvSpPr>
        <p:spPr bwMode="auto">
          <a:xfrm>
            <a:off x="6659540" y="287335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79" name="Rectangle 2"/>
          <p:cNvSpPr>
            <a:spLocks/>
          </p:cNvSpPr>
          <p:nvPr/>
        </p:nvSpPr>
        <p:spPr bwMode="auto">
          <a:xfrm>
            <a:off x="7154325" y="404024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80" name="Rectangle 79"/>
          <p:cNvSpPr/>
          <p:nvPr/>
        </p:nvSpPr>
        <p:spPr>
          <a:xfrm>
            <a:off x="4419600" y="805934"/>
            <a:ext cx="76200" cy="58032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57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endParaRPr lang="en-US" dirty="0"/>
          </a:p>
          <a:p>
            <a:r>
              <a:rPr lang="en-US" sz="3200" dirty="0"/>
              <a:t>Network analysis introduction</a:t>
            </a:r>
          </a:p>
          <a:p>
            <a:r>
              <a:rPr lang="en-US" sz="3200" dirty="0"/>
              <a:t>Network characteristics</a:t>
            </a:r>
          </a:p>
          <a:p>
            <a:pPr lvl="0"/>
            <a:r>
              <a:rPr lang="en-US" sz="3200" dirty="0"/>
              <a:t>Ego network</a:t>
            </a:r>
          </a:p>
          <a:p>
            <a:pPr lvl="0"/>
            <a:r>
              <a:rPr lang="en-US" sz="3200" dirty="0"/>
              <a:t>Centrality measures</a:t>
            </a:r>
          </a:p>
          <a:p>
            <a:pPr lvl="0"/>
            <a:r>
              <a:rPr lang="en-US" sz="3200" dirty="0"/>
              <a:t>Lab (R, </a:t>
            </a:r>
            <a:r>
              <a:rPr lang="en-US" sz="3200" dirty="0" err="1"/>
              <a:t>igraph</a:t>
            </a:r>
            <a:r>
              <a:rPr lang="en-US" sz="3200" dirty="0"/>
              <a:t>)</a:t>
            </a:r>
          </a:p>
          <a:p>
            <a:endParaRPr lang="en-US" dirty="0"/>
          </a:p>
        </p:txBody>
      </p:sp>
    </p:spTree>
    <p:extLst>
      <p:ext uri="{BB962C8B-B14F-4D97-AF65-F5344CB8AC3E}">
        <p14:creationId xmlns:p14="http://schemas.microsoft.com/office/powerpoint/2010/main" val="187919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51973" y="287447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3890173" y="332300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594774" y="402900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575974" y="297291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99358" y="395939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600002" y="4640246"/>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4" idx="7"/>
            <a:endCxn id="2" idx="4"/>
          </p:cNvCxnSpPr>
          <p:nvPr/>
        </p:nvCxnSpPr>
        <p:spPr>
          <a:xfrm rot="5400000" flipH="1" flipV="1">
            <a:off x="2441172" y="3365003"/>
            <a:ext cx="986479"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2" idx="5"/>
            <a:endCxn id="3" idx="2"/>
          </p:cNvCxnSpPr>
          <p:nvPr/>
        </p:nvCxnSpPr>
        <p:spPr>
          <a:xfrm rot="16200000" flipH="1">
            <a:off x="3351631" y="2882910"/>
            <a:ext cx="378924"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6"/>
            <a:endCxn id="3" idx="3"/>
          </p:cNvCxnSpPr>
          <p:nvPr/>
        </p:nvCxnSpPr>
        <p:spPr>
          <a:xfrm flipV="1">
            <a:off x="2758843" y="3491059"/>
            <a:ext cx="1155357" cy="6363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a:endCxn id="3" idx="6"/>
          </p:cNvCxnSpPr>
          <p:nvPr/>
        </p:nvCxnSpPr>
        <p:spPr>
          <a:xfrm rot="5400000">
            <a:off x="4186880" y="3008331"/>
            <a:ext cx="280483"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a:endCxn id="5" idx="5"/>
          </p:cNvCxnSpPr>
          <p:nvPr/>
        </p:nvCxnSpPr>
        <p:spPr>
          <a:xfrm rot="16200000" flipV="1">
            <a:off x="4596069" y="3260914"/>
            <a:ext cx="84726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7"/>
            <a:endCxn id="6" idx="3"/>
          </p:cNvCxnSpPr>
          <p:nvPr/>
        </p:nvCxnSpPr>
        <p:spPr>
          <a:xfrm rot="5400000" flipH="1" flipV="1">
            <a:off x="4760898" y="4106594"/>
            <a:ext cx="541630"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808138" y="405783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5"/>
            <a:endCxn id="7" idx="1"/>
          </p:cNvCxnSpPr>
          <p:nvPr/>
        </p:nvCxnSpPr>
        <p:spPr>
          <a:xfrm rot="16200000" flipH="1">
            <a:off x="4064509" y="4109559"/>
            <a:ext cx="443189"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2"/>
          <p:cNvSpPr>
            <a:spLocks/>
          </p:cNvSpPr>
          <p:nvPr/>
        </p:nvSpPr>
        <p:spPr bwMode="auto">
          <a:xfrm>
            <a:off x="3533477" y="40454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17" name="Rectangle 2"/>
          <p:cNvSpPr>
            <a:spLocks/>
          </p:cNvSpPr>
          <p:nvPr/>
        </p:nvSpPr>
        <p:spPr bwMode="auto">
          <a:xfrm>
            <a:off x="4728372" y="463984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18" name="Rectangle 2"/>
          <p:cNvSpPr>
            <a:spLocks/>
          </p:cNvSpPr>
          <p:nvPr/>
        </p:nvSpPr>
        <p:spPr bwMode="auto">
          <a:xfrm>
            <a:off x="2823372" y="284976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19" name="Rectangle 2"/>
          <p:cNvSpPr>
            <a:spLocks/>
          </p:cNvSpPr>
          <p:nvPr/>
        </p:nvSpPr>
        <p:spPr bwMode="auto">
          <a:xfrm>
            <a:off x="3834876" y="310141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0" name="Rectangle 2"/>
          <p:cNvSpPr>
            <a:spLocks/>
          </p:cNvSpPr>
          <p:nvPr/>
        </p:nvSpPr>
        <p:spPr bwMode="auto">
          <a:xfrm>
            <a:off x="4529912" y="275131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1" name="Rectangle 2"/>
          <p:cNvSpPr>
            <a:spLocks/>
          </p:cNvSpPr>
          <p:nvPr/>
        </p:nvSpPr>
        <p:spPr bwMode="auto">
          <a:xfrm>
            <a:off x="5024697" y="391820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22" name="Text Box 3"/>
          <p:cNvSpPr txBox="1">
            <a:spLocks noChangeArrowheads="1"/>
          </p:cNvSpPr>
          <p:nvPr/>
        </p:nvSpPr>
        <p:spPr bwMode="auto">
          <a:xfrm>
            <a:off x="3195464" y="1985465"/>
            <a:ext cx="1415008" cy="461665"/>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In degree = 3</a:t>
            </a:r>
            <a:r>
              <a:rPr lang="en-US" dirty="0"/>
              <a:t>     </a:t>
            </a:r>
            <a:r>
              <a:rPr lang="en-US" sz="2400" dirty="0"/>
              <a:t> </a:t>
            </a:r>
          </a:p>
        </p:txBody>
      </p:sp>
      <p:cxnSp>
        <p:nvCxnSpPr>
          <p:cNvPr id="24" name="Straight Arrow Connector 23"/>
          <p:cNvCxnSpPr>
            <a:stCxn id="22" idx="2"/>
            <a:endCxn id="19" idx="0"/>
          </p:cNvCxnSpPr>
          <p:nvPr/>
        </p:nvCxnSpPr>
        <p:spPr>
          <a:xfrm>
            <a:off x="3902968" y="2447130"/>
            <a:ext cx="69238" cy="654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 Box 3"/>
          <p:cNvSpPr txBox="1">
            <a:spLocks noChangeArrowheads="1"/>
          </p:cNvSpPr>
          <p:nvPr/>
        </p:nvSpPr>
        <p:spPr bwMode="auto">
          <a:xfrm>
            <a:off x="1331640" y="5085184"/>
            <a:ext cx="1631032" cy="461665"/>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Out degree = 2</a:t>
            </a:r>
            <a:r>
              <a:rPr lang="en-US" dirty="0"/>
              <a:t>     </a:t>
            </a:r>
            <a:r>
              <a:rPr lang="en-US" sz="2400" dirty="0"/>
              <a:t> </a:t>
            </a:r>
          </a:p>
        </p:txBody>
      </p:sp>
      <p:cxnSp>
        <p:nvCxnSpPr>
          <p:cNvPr id="27" name="Straight Arrow Connector 26"/>
          <p:cNvCxnSpPr>
            <a:stCxn id="25" idx="0"/>
            <a:endCxn id="4" idx="3"/>
          </p:cNvCxnSpPr>
          <p:nvPr/>
        </p:nvCxnSpPr>
        <p:spPr>
          <a:xfrm flipV="1">
            <a:off x="2147156" y="4197057"/>
            <a:ext cx="471645" cy="888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Node degree</a:t>
            </a:r>
          </a:p>
        </p:txBody>
      </p:sp>
    </p:spTree>
    <p:extLst>
      <p:ext uri="{BB962C8B-B14F-4D97-AF65-F5344CB8AC3E}">
        <p14:creationId xmlns:p14="http://schemas.microsoft.com/office/powerpoint/2010/main" val="80769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b="1" dirty="0"/>
          </a:p>
          <a:p>
            <a:pPr marL="0" indent="0">
              <a:buNone/>
            </a:pPr>
            <a:endParaRPr lang="en-US" b="1" dirty="0">
              <a:solidFill>
                <a:srgbClr val="000000"/>
              </a:solidFill>
              <a:latin typeface="Helvetica"/>
              <a:cs typeface="Helvetica"/>
            </a:endParaRPr>
          </a:p>
          <a:p>
            <a:endParaRPr lang="en-US" dirty="0"/>
          </a:p>
        </p:txBody>
      </p:sp>
      <p:sp>
        <p:nvSpPr>
          <p:cNvPr id="11" name="TextBox 10"/>
          <p:cNvSpPr txBox="1"/>
          <p:nvPr/>
        </p:nvSpPr>
        <p:spPr>
          <a:xfrm>
            <a:off x="1439332" y="2636912"/>
            <a:ext cx="6409267" cy="2554545"/>
          </a:xfrm>
          <a:prstGeom prst="rect">
            <a:avLst/>
          </a:prstGeom>
          <a:noFill/>
        </p:spPr>
        <p:txBody>
          <a:bodyPr wrap="square" rtlCol="0">
            <a:spAutoFit/>
          </a:bodyPr>
          <a:lstStyle/>
          <a:p>
            <a:r>
              <a:rPr lang="en-US" sz="3200" dirty="0">
                <a:latin typeface="Helvetica"/>
                <a:cs typeface="Helvetica"/>
              </a:rPr>
              <a:t>The architecture of networks emerging in various domains of science, nature, and technology are more similar to each other than one would have expected. </a:t>
            </a:r>
          </a:p>
        </p:txBody>
      </p:sp>
      <p:sp>
        <p:nvSpPr>
          <p:cNvPr id="7" name="Title 1"/>
          <p:cNvSpPr txBox="1">
            <a:spLocks/>
          </p:cNvSpPr>
          <p:nvPr/>
        </p:nvSpPr>
        <p:spPr>
          <a:xfrm>
            <a:off x="107504" y="710208"/>
            <a:ext cx="8856984" cy="990600"/>
          </a:xfrm>
          <a:prstGeom prst="rect">
            <a:avLst/>
          </a:prstGeom>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endParaRPr lang="en-US" dirty="0"/>
          </a:p>
          <a:p>
            <a:endParaRPr lang="en-US" dirty="0"/>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The universality of network characteristics</a:t>
            </a:r>
          </a:p>
        </p:txBody>
      </p:sp>
    </p:spTree>
    <p:extLst>
      <p:ext uri="{BB962C8B-B14F-4D97-AF65-F5344CB8AC3E}">
        <p14:creationId xmlns:p14="http://schemas.microsoft.com/office/powerpoint/2010/main" val="22959964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 with Few Friend – Few with Many </a:t>
            </a:r>
          </a:p>
        </p:txBody>
      </p:sp>
      <p:sp>
        <p:nvSpPr>
          <p:cNvPr id="3" name="Content Placeholder 2"/>
          <p:cNvSpPr>
            <a:spLocks noGrp="1"/>
          </p:cNvSpPr>
          <p:nvPr>
            <p:ph sz="quarter" idx="1"/>
          </p:nvPr>
        </p:nvSpPr>
        <p:spPr/>
        <p:txBody>
          <a:bodyPr/>
          <a:lstStyle/>
          <a:p>
            <a:r>
              <a:rPr lang="en-US" dirty="0"/>
              <a:t>Heavy tail degree distribution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81" y="2157413"/>
            <a:ext cx="3714750" cy="379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972" y="2162174"/>
            <a:ext cx="3750362" cy="378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9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11"/>
          <p:cNvSpPr txBox="1">
            <a:spLocks noChangeArrowheads="1"/>
          </p:cNvSpPr>
          <p:nvPr/>
        </p:nvSpPr>
        <p:spPr bwMode="auto">
          <a:xfrm>
            <a:off x="381000" y="1524000"/>
            <a:ext cx="8534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algn="l" rtl="0" eaLnBrk="1" hangingPunct="1">
              <a:spcBef>
                <a:spcPct val="0"/>
              </a:spcBef>
              <a:buFontTx/>
              <a:buNone/>
            </a:pPr>
            <a:r>
              <a:rPr lang="en-US" b="1" dirty="0" err="1"/>
              <a:t>Milgram’s</a:t>
            </a:r>
            <a:r>
              <a:rPr lang="en-US" b="1" dirty="0"/>
              <a:t> famous experiment (1960s):</a:t>
            </a:r>
          </a:p>
          <a:p>
            <a:pPr marL="342900" indent="-342900" algn="l" rtl="0" eaLnBrk="1" hangingPunct="1">
              <a:spcBef>
                <a:spcPct val="0"/>
              </a:spcBef>
              <a:buFont typeface="Arial" pitchFamily="34" charset="0"/>
              <a:buChar char="•"/>
            </a:pPr>
            <a:endParaRPr lang="en-US" dirty="0"/>
          </a:p>
          <a:p>
            <a:pPr marL="342900" indent="-342900" algn="l" rtl="0" eaLnBrk="1" hangingPunct="1">
              <a:spcBef>
                <a:spcPct val="0"/>
              </a:spcBef>
              <a:buFont typeface="Arial" pitchFamily="34" charset="0"/>
              <a:buChar char="•"/>
            </a:pPr>
            <a:r>
              <a:rPr lang="en-US" dirty="0"/>
              <a:t>Target - stockbroker in Boston</a:t>
            </a:r>
          </a:p>
          <a:p>
            <a:pPr marL="342900" indent="-342900" eaLnBrk="1" hangingPunct="1">
              <a:spcBef>
                <a:spcPct val="0"/>
              </a:spcBef>
              <a:buFont typeface="Arial" pitchFamily="34" charset="0"/>
              <a:buChar char="•"/>
            </a:pPr>
            <a:r>
              <a:rPr lang="en-US" dirty="0"/>
              <a:t>Instructions: pass the message to a person you correspond with who is “closest” to the target.</a:t>
            </a:r>
          </a:p>
          <a:p>
            <a:pPr marL="342900" indent="-342900" eaLnBrk="1" hangingPunct="1">
              <a:spcBef>
                <a:spcPct val="0"/>
              </a:spcBef>
              <a:buFont typeface="Arial" pitchFamily="34" charset="0"/>
              <a:buChar char="•"/>
            </a:pPr>
            <a:r>
              <a:rPr lang="en-US" dirty="0"/>
              <a:t>20% of initiated chains reached target</a:t>
            </a:r>
          </a:p>
          <a:p>
            <a:pPr algn="l" rtl="0" eaLnBrk="1" hangingPunct="1">
              <a:spcBef>
                <a:spcPct val="0"/>
              </a:spcBef>
              <a:buFontTx/>
              <a:buNone/>
            </a:pPr>
            <a:endParaRPr lang="en-US" b="1" dirty="0"/>
          </a:p>
          <a:p>
            <a:pPr eaLnBrk="1" hangingPunct="1">
              <a:spcBef>
                <a:spcPct val="0"/>
              </a:spcBef>
            </a:pPr>
            <a:r>
              <a:rPr lang="en-US" dirty="0">
                <a:solidFill>
                  <a:srgbClr val="FF6600"/>
                </a:solidFill>
              </a:rPr>
              <a:t>Six degrees of separation:</a:t>
            </a:r>
            <a:endParaRPr lang="en-US" b="1" dirty="0"/>
          </a:p>
          <a:p>
            <a:pPr algn="l" rtl="0" eaLnBrk="1" hangingPunct="1">
              <a:spcBef>
                <a:spcPct val="0"/>
              </a:spcBef>
              <a:buFontTx/>
              <a:buNone/>
            </a:pPr>
            <a:r>
              <a:rPr lang="en-US" b="1" dirty="0"/>
              <a:t>Average chain length = 6.5</a:t>
            </a:r>
            <a:endParaRPr lang="en-US" dirty="0"/>
          </a:p>
          <a:p>
            <a:pPr algn="l" rtl="0" eaLnBrk="1" hangingPunct="1">
              <a:spcBef>
                <a:spcPct val="0"/>
              </a:spcBef>
              <a:buFontTx/>
              <a:buNone/>
            </a:pPr>
            <a:endParaRPr lang="en-US" dirty="0"/>
          </a:p>
        </p:txBody>
      </p:sp>
      <p:sp>
        <p:nvSpPr>
          <p:cNvPr id="22532" name="Title 4"/>
          <p:cNvSpPr>
            <a:spLocks noGrp="1"/>
          </p:cNvSpPr>
          <p:nvPr>
            <p:ph type="title"/>
          </p:nvPr>
        </p:nvSpPr>
        <p:spPr/>
        <p:txBody>
          <a:bodyPr>
            <a:normAutofit/>
          </a:bodyPr>
          <a:lstStyle/>
          <a:p>
            <a:r>
              <a:rPr lang="en-US" dirty="0"/>
              <a:t>The Small World Experiment</a:t>
            </a:r>
            <a:endParaRPr lang="en-US" b="1" dirty="0">
              <a:ea typeface="ＭＳ Ｐゴシック" charset="0"/>
              <a:cs typeface="ＭＳ Ｐゴシック" charset="0"/>
            </a:endParaRPr>
          </a:p>
        </p:txBody>
      </p:sp>
      <p:pic>
        <p:nvPicPr>
          <p:cNvPr id="15362" name="Picture 2" descr="File:Six degrees of separation.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9351" y="3899514"/>
            <a:ext cx="3231624" cy="242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8842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Uncovering Communities</a:t>
            </a:r>
          </a:p>
        </p:txBody>
      </p:sp>
      <p:sp>
        <p:nvSpPr>
          <p:cNvPr id="4" name="Content Placeholder 3"/>
          <p:cNvSpPr>
            <a:spLocks noGrp="1"/>
          </p:cNvSpPr>
          <p:nvPr>
            <p:ph sz="quarter" idx="1"/>
          </p:nvPr>
        </p:nvSpPr>
        <p:spPr/>
        <p:txBody>
          <a:bodyPr/>
          <a:lstStyle/>
          <a:p>
            <a:endParaRPr lang="en-US" dirty="0"/>
          </a:p>
          <a:p>
            <a:r>
              <a:rPr lang="en-US" dirty="0"/>
              <a:t>Social and Complex networks tend to be highly clustered</a:t>
            </a:r>
          </a:p>
          <a:p>
            <a:r>
              <a:rPr lang="en-US" dirty="0"/>
              <a:t>Example: community structures in dolphins network </a:t>
            </a:r>
          </a:p>
        </p:txBody>
      </p:sp>
      <p:sp>
        <p:nvSpPr>
          <p:cNvPr id="2" name="Slide Number Placeholder 1"/>
          <p:cNvSpPr>
            <a:spLocks noGrp="1"/>
          </p:cNvSpPr>
          <p:nvPr>
            <p:ph type="sldNum" sz="quarter" idx="12"/>
          </p:nvPr>
        </p:nvSpPr>
        <p:spPr/>
        <p:txBody>
          <a:bodyPr/>
          <a:lstStyle/>
          <a:p>
            <a:fld id="{E4616264-8C7C-4C59-AA34-C74B7824EE5C}" type="slidenum">
              <a:rPr lang="en-US" smtClean="0"/>
              <a:pPr/>
              <a:t>24</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233" y="3379624"/>
            <a:ext cx="5276721" cy="249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681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Three Central Quantities</a:t>
            </a:r>
          </a:p>
        </p:txBody>
      </p:sp>
      <p:sp>
        <p:nvSpPr>
          <p:cNvPr id="193539" name="Rectangle 2"/>
          <p:cNvSpPr>
            <a:spLocks noGrp="1" noChangeArrowheads="1"/>
          </p:cNvSpPr>
          <p:nvPr>
            <p:ph type="body" idx="4294967295"/>
          </p:nvPr>
        </p:nvSpPr>
        <p:spPr>
          <a:xfrm>
            <a:off x="609600" y="1973535"/>
            <a:ext cx="7358062" cy="4695825"/>
          </a:xfrm>
        </p:spPr>
        <p:txBody>
          <a:bodyPr/>
          <a:lstStyle/>
          <a:p>
            <a:pPr marL="453338" indent="0">
              <a:buNone/>
            </a:pPr>
            <a:endParaRPr lang="en-US" sz="2400" b="1" dirty="0">
              <a:latin typeface="Helvetica"/>
              <a:cs typeface="Helvetica"/>
            </a:endParaRPr>
          </a:p>
          <a:p>
            <a:pPr marL="453338" indent="0">
              <a:buNone/>
            </a:pPr>
            <a:r>
              <a:rPr lang="en-US" b="1" dirty="0">
                <a:latin typeface="Helvetica"/>
                <a:cs typeface="Helvetica"/>
              </a:rPr>
              <a:t>Degree distribution - Heavy tail </a:t>
            </a:r>
            <a:endParaRPr lang="en-US" sz="2400" b="1" dirty="0">
              <a:latin typeface="Helvetica"/>
              <a:cs typeface="Helvetica"/>
            </a:endParaRPr>
          </a:p>
          <a:p>
            <a:pPr marL="453338" indent="0">
              <a:buNone/>
            </a:pPr>
            <a:endParaRPr lang="en-US" sz="2400" b="1" dirty="0">
              <a:latin typeface="Helvetica"/>
              <a:cs typeface="Helvetica"/>
            </a:endParaRPr>
          </a:p>
          <a:p>
            <a:pPr marL="453338" indent="0">
              <a:buNone/>
            </a:pPr>
            <a:r>
              <a:rPr lang="en-US" sz="2400" b="1" dirty="0">
                <a:latin typeface="Helvetica"/>
                <a:cs typeface="Helvetica"/>
              </a:rPr>
              <a:t>Path length - small 				</a:t>
            </a:r>
          </a:p>
          <a:p>
            <a:pPr marL="453338" indent="0">
              <a:buNone/>
            </a:pPr>
            <a:endParaRPr lang="en-US" b="1" dirty="0">
              <a:latin typeface="Helvetica"/>
              <a:cs typeface="Helvetica"/>
            </a:endParaRPr>
          </a:p>
          <a:p>
            <a:pPr marL="453338" indent="0">
              <a:buNone/>
            </a:pPr>
            <a:r>
              <a:rPr lang="en-US" sz="2400" b="1" dirty="0">
                <a:latin typeface="Helvetica"/>
                <a:cs typeface="Helvetica"/>
              </a:rPr>
              <a:t>Clustering - </a:t>
            </a:r>
            <a:r>
              <a:rPr lang="en-US" b="1" dirty="0">
                <a:latin typeface="Helvetica"/>
                <a:cs typeface="Helvetica"/>
              </a:rPr>
              <a:t>High </a:t>
            </a:r>
            <a:endParaRPr lang="en-US" dirty="0"/>
          </a:p>
        </p:txBody>
      </p:sp>
    </p:spTree>
    <p:extLst>
      <p:ext uri="{BB962C8B-B14F-4D97-AF65-F5344CB8AC3E}">
        <p14:creationId xmlns:p14="http://schemas.microsoft.com/office/powerpoint/2010/main" val="38075711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Ego-Centered Network</a:t>
            </a:r>
            <a:endParaRPr lang="en-US" dirty="0"/>
          </a:p>
        </p:txBody>
      </p:sp>
      <p:sp>
        <p:nvSpPr>
          <p:cNvPr id="3" name="Content Placeholder 2"/>
          <p:cNvSpPr>
            <a:spLocks noGrp="1"/>
          </p:cNvSpPr>
          <p:nvPr>
            <p:ph idx="1"/>
          </p:nvPr>
        </p:nvSpPr>
        <p:spPr/>
        <p:txBody>
          <a:bodyPr/>
          <a:lstStyle/>
          <a:p>
            <a:r>
              <a:rPr lang="en-US" dirty="0"/>
              <a:t>Also referred to as: ego-network</a:t>
            </a:r>
          </a:p>
          <a:p>
            <a:endParaRPr lang="en-US" dirty="0"/>
          </a:p>
        </p:txBody>
      </p:sp>
      <p:graphicFrame>
        <p:nvGraphicFramePr>
          <p:cNvPr id="4" name="Object 3"/>
          <p:cNvGraphicFramePr>
            <a:graphicFrameLocks noGrp="1" noChangeAspect="1"/>
          </p:cNvGraphicFramePr>
          <p:nvPr>
            <p:extLst>
              <p:ext uri="{D42A27DB-BD31-4B8C-83A1-F6EECF244321}">
                <p14:modId xmlns:p14="http://schemas.microsoft.com/office/powerpoint/2010/main" val="2564797560"/>
              </p:ext>
            </p:extLst>
          </p:nvPr>
        </p:nvGraphicFramePr>
        <p:xfrm>
          <a:off x="2647950" y="2357438"/>
          <a:ext cx="3848100" cy="3362325"/>
        </p:xfrm>
        <a:graphic>
          <a:graphicData uri="http://schemas.openxmlformats.org/presentationml/2006/ole">
            <mc:AlternateContent xmlns:mc="http://schemas.openxmlformats.org/markup-compatibility/2006">
              <mc:Choice xmlns:v="urn:schemas-microsoft-com:vml" Requires="v">
                <p:oleObj spid="_x0000_s1039" name="Bitmap Image" r:id="rId3" imgW="3847619" imgH="3362794" progId="PBrush">
                  <p:embed/>
                </p:oleObj>
              </mc:Choice>
              <mc:Fallback>
                <p:oleObj name="Bitmap Image" r:id="rId3" imgW="3847619" imgH="3362794" progId="PBrush">
                  <p:embed/>
                  <p:pic>
                    <p:nvPicPr>
                      <p:cNvPr id="4"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2357438"/>
                        <a:ext cx="38481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4578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923925" y="589880"/>
            <a:ext cx="7366000" cy="750888"/>
          </a:xfrm>
        </p:spPr>
        <p:txBody>
          <a:bodyPr>
            <a:normAutofit fontScale="90000"/>
          </a:bodyPr>
          <a:lstStyle/>
          <a:p>
            <a:pPr marL="0" indent="0" eaLnBrk="1" hangingPunct="1">
              <a:defRPr/>
            </a:pPr>
            <a:r>
              <a:rPr lang="en-US" sz="3600" dirty="0">
                <a:solidFill>
                  <a:srgbClr val="7030A0"/>
                </a:solidFill>
              </a:rPr>
              <a:t>Ego-Centered Network:</a:t>
            </a:r>
            <a:br>
              <a:rPr lang="en-US" sz="3600" dirty="0">
                <a:solidFill>
                  <a:srgbClr val="7030A0"/>
                </a:solidFill>
              </a:rPr>
            </a:br>
            <a:r>
              <a:rPr lang="en-US" sz="2800" dirty="0">
                <a:solidFill>
                  <a:srgbClr val="7030A0"/>
                </a:solidFill>
              </a:rPr>
              <a:t>the first ring – just their inner ties</a:t>
            </a:r>
            <a:endParaRPr lang="en-US" sz="3600" dirty="0">
              <a:solidFill>
                <a:srgbClr val="7030A0"/>
              </a:solidFill>
            </a:endParaRPr>
          </a:p>
        </p:txBody>
      </p:sp>
      <p:graphicFrame>
        <p:nvGraphicFramePr>
          <p:cNvPr id="2050" name="Object 3"/>
          <p:cNvGraphicFramePr>
            <a:graphicFrameLocks noGrp="1" noChangeAspect="1"/>
          </p:cNvGraphicFramePr>
          <p:nvPr>
            <p:ph sz="half" idx="2"/>
          </p:nvPr>
        </p:nvGraphicFramePr>
        <p:xfrm>
          <a:off x="2519363" y="1684338"/>
          <a:ext cx="4629150" cy="4151312"/>
        </p:xfrm>
        <a:graphic>
          <a:graphicData uri="http://schemas.openxmlformats.org/presentationml/2006/ole">
            <mc:AlternateContent xmlns:mc="http://schemas.openxmlformats.org/markup-compatibility/2006">
              <mc:Choice xmlns:v="urn:schemas-microsoft-com:vml" Requires="v">
                <p:oleObj spid="_x0000_s2063" name="Bitmap Image" r:id="rId3" imgW="3828571" imgH="3343742" progId="PBrush">
                  <p:embed/>
                </p:oleObj>
              </mc:Choice>
              <mc:Fallback>
                <p:oleObj name="Bitmap Image" r:id="rId3" imgW="3828571" imgH="3343742" progId="PBrush">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1684338"/>
                        <a:ext cx="4629150" cy="415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916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684213" y="989856"/>
            <a:ext cx="7772400" cy="1143000"/>
          </a:xfrm>
        </p:spPr>
        <p:txBody>
          <a:bodyPr>
            <a:normAutofit fontScale="90000"/>
          </a:bodyPr>
          <a:lstStyle/>
          <a:p>
            <a:pPr marL="0" indent="0" eaLnBrk="1" hangingPunct="1">
              <a:defRPr/>
            </a:pPr>
            <a:r>
              <a:rPr lang="en-US" sz="3200" dirty="0">
                <a:solidFill>
                  <a:srgbClr val="7030A0"/>
                </a:solidFill>
              </a:rPr>
              <a:t>Ego-Centered Network:</a:t>
            </a:r>
            <a:br>
              <a:rPr lang="en-US" sz="3200" dirty="0">
                <a:solidFill>
                  <a:srgbClr val="7030A0"/>
                </a:solidFill>
              </a:rPr>
            </a:br>
            <a:r>
              <a:rPr lang="en-US" dirty="0">
                <a:solidFill>
                  <a:srgbClr val="7030A0"/>
                </a:solidFill>
              </a:rPr>
              <a:t>the second ring – all ties of the first circle</a:t>
            </a:r>
            <a:br>
              <a:rPr lang="en-US" dirty="0">
                <a:solidFill>
                  <a:srgbClr val="7030A0"/>
                </a:solidFill>
              </a:rPr>
            </a:br>
            <a:endParaRPr lang="en-US" sz="2000" dirty="0">
              <a:solidFill>
                <a:srgbClr val="7030A0"/>
              </a:solidFill>
            </a:endParaRPr>
          </a:p>
        </p:txBody>
      </p:sp>
      <p:graphicFrame>
        <p:nvGraphicFramePr>
          <p:cNvPr id="3074" name="Object 3"/>
          <p:cNvGraphicFramePr>
            <a:graphicFrameLocks noGrp="1" noChangeAspect="1"/>
          </p:cNvGraphicFramePr>
          <p:nvPr>
            <p:ph sz="half" idx="2"/>
            <p:extLst>
              <p:ext uri="{D42A27DB-BD31-4B8C-83A1-F6EECF244321}">
                <p14:modId xmlns:p14="http://schemas.microsoft.com/office/powerpoint/2010/main" val="2167153585"/>
              </p:ext>
            </p:extLst>
          </p:nvPr>
        </p:nvGraphicFramePr>
        <p:xfrm>
          <a:off x="2228850" y="2279352"/>
          <a:ext cx="4813300" cy="4318000"/>
        </p:xfrm>
        <a:graphic>
          <a:graphicData uri="http://schemas.openxmlformats.org/presentationml/2006/ole">
            <mc:AlternateContent xmlns:mc="http://schemas.openxmlformats.org/markup-compatibility/2006">
              <mc:Choice xmlns:v="urn:schemas-microsoft-com:vml" Requires="v">
                <p:oleObj spid="_x0000_s3087" name="Bitmap Image" r:id="rId3" imgW="3772427" imgH="3352381" progId="PBrush">
                  <p:embed/>
                </p:oleObj>
              </mc:Choice>
              <mc:Fallback>
                <p:oleObj name="Bitmap Image" r:id="rId3" imgW="3772427" imgH="3352381" progId="PBrush">
                  <p:embed/>
                  <p:pic>
                    <p:nvPicPr>
                      <p:cNvPr id="3074"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2279352"/>
                        <a:ext cx="48133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73221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52400" y="304801"/>
            <a:ext cx="8839200" cy="1562100"/>
          </a:xfrm>
        </p:spPr>
        <p:txBody>
          <a:bodyPr>
            <a:normAutofit fontScale="90000"/>
          </a:bodyPr>
          <a:lstStyle/>
          <a:p>
            <a:pPr marL="0" indent="0" eaLnBrk="1" hangingPunct="1">
              <a:defRPr/>
            </a:pPr>
            <a:br>
              <a:rPr lang="en-US" sz="3200" dirty="0">
                <a:solidFill>
                  <a:srgbClr val="7030A0"/>
                </a:solidFill>
              </a:rPr>
            </a:br>
            <a:r>
              <a:rPr lang="en-US" sz="3200" dirty="0">
                <a:solidFill>
                  <a:srgbClr val="7030A0"/>
                </a:solidFill>
              </a:rPr>
              <a:t> </a:t>
            </a:r>
            <a:br>
              <a:rPr lang="en-US" sz="3200" dirty="0">
                <a:solidFill>
                  <a:srgbClr val="7030A0"/>
                </a:solidFill>
              </a:rPr>
            </a:br>
            <a:br>
              <a:rPr lang="en-US" sz="3200" dirty="0">
                <a:solidFill>
                  <a:srgbClr val="7030A0"/>
                </a:solidFill>
              </a:rPr>
            </a:br>
            <a:r>
              <a:rPr lang="en-US" sz="2800" dirty="0">
                <a:solidFill>
                  <a:srgbClr val="7030A0"/>
                </a:solidFill>
              </a:rPr>
              <a:t>Note that there are no ties between the ego and members of the second ring – otherwise they would be in the first ring</a:t>
            </a:r>
          </a:p>
        </p:txBody>
      </p:sp>
      <p:graphicFrame>
        <p:nvGraphicFramePr>
          <p:cNvPr id="4098" name="Object 3"/>
          <p:cNvGraphicFramePr>
            <a:graphicFrameLocks noGrp="1" noChangeAspect="1"/>
          </p:cNvGraphicFramePr>
          <p:nvPr>
            <p:ph sz="half" idx="2"/>
          </p:nvPr>
        </p:nvGraphicFramePr>
        <p:xfrm>
          <a:off x="2657475" y="2359025"/>
          <a:ext cx="4489450" cy="4094163"/>
        </p:xfrm>
        <a:graphic>
          <a:graphicData uri="http://schemas.openxmlformats.org/presentationml/2006/ole">
            <mc:AlternateContent xmlns:mc="http://schemas.openxmlformats.org/markup-compatibility/2006">
              <mc:Choice xmlns:v="urn:schemas-microsoft-com:vml" Requires="v">
                <p:oleObj spid="_x0000_s4111" name="Bitmap Image" r:id="rId3" imgW="3839111" imgH="3409524" progId="PBrush">
                  <p:embed/>
                </p:oleObj>
              </mc:Choice>
              <mc:Fallback>
                <p:oleObj name="Bitmap Image" r:id="rId3" imgW="3839111" imgH="3409524" progId="PBrush">
                  <p:embed/>
                  <p:pic>
                    <p:nvPicPr>
                      <p:cNvPr id="409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475" y="2359025"/>
                        <a:ext cx="4489450" cy="409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236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cs typeface="ＭＳ Ｐゴシック" charset="0"/>
              </a:rPr>
              <a:t>Why study systems as networks?</a:t>
            </a:r>
            <a:endParaRPr lang="en-US" dirty="0"/>
          </a:p>
        </p:txBody>
      </p:sp>
      <p:sp>
        <p:nvSpPr>
          <p:cNvPr id="4" name="Slide Number Placeholder 3"/>
          <p:cNvSpPr>
            <a:spLocks noGrp="1"/>
          </p:cNvSpPr>
          <p:nvPr>
            <p:ph type="sldNum" sz="quarter" idx="12"/>
          </p:nvPr>
        </p:nvSpPr>
        <p:spPr/>
        <p:txBody>
          <a:bodyPr/>
          <a:lstStyle/>
          <a:p>
            <a:fld id="{E4616264-8C7C-4C59-AA34-C74B7824EE5C}" type="slidenum">
              <a:rPr lang="en-US" smtClean="0"/>
              <a:pPr/>
              <a:t>3</a:t>
            </a:fld>
            <a:endParaRPr lang="en-US"/>
          </a:p>
        </p:txBody>
      </p:sp>
      <p:pic>
        <p:nvPicPr>
          <p:cNvPr id="13" name="Picture 12" descr="LadasFacebookNetwork.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675082" y="2056046"/>
            <a:ext cx="2594435" cy="3671454"/>
          </a:xfrm>
          <a:prstGeom prst="rect">
            <a:avLst/>
          </a:prstGeom>
        </p:spPr>
      </p:pic>
      <p:sp>
        <p:nvSpPr>
          <p:cNvPr id="16" name="Freeform 15"/>
          <p:cNvSpPr/>
          <p:nvPr/>
        </p:nvSpPr>
        <p:spPr>
          <a:xfrm>
            <a:off x="592667" y="2408965"/>
            <a:ext cx="3658253" cy="2556934"/>
          </a:xfrm>
          <a:custGeom>
            <a:avLst/>
            <a:gdLst>
              <a:gd name="connsiteX0" fmla="*/ 389466 w 3658253"/>
              <a:gd name="connsiteY0" fmla="*/ 626534 h 2556934"/>
              <a:gd name="connsiteX1" fmla="*/ 1100666 w 3658253"/>
              <a:gd name="connsiteY1" fmla="*/ 287867 h 2556934"/>
              <a:gd name="connsiteX2" fmla="*/ 1422400 w 3658253"/>
              <a:gd name="connsiteY2" fmla="*/ 135467 h 2556934"/>
              <a:gd name="connsiteX3" fmla="*/ 1862666 w 3658253"/>
              <a:gd name="connsiteY3" fmla="*/ 16934 h 2556934"/>
              <a:gd name="connsiteX4" fmla="*/ 1947333 w 3658253"/>
              <a:gd name="connsiteY4" fmla="*/ 0 h 2556934"/>
              <a:gd name="connsiteX5" fmla="*/ 1998133 w 3658253"/>
              <a:gd name="connsiteY5" fmla="*/ 84667 h 2556934"/>
              <a:gd name="connsiteX6" fmla="*/ 1964266 w 3658253"/>
              <a:gd name="connsiteY6" fmla="*/ 152400 h 2556934"/>
              <a:gd name="connsiteX7" fmla="*/ 1845733 w 3658253"/>
              <a:gd name="connsiteY7" fmla="*/ 304800 h 2556934"/>
              <a:gd name="connsiteX8" fmla="*/ 1439333 w 3658253"/>
              <a:gd name="connsiteY8" fmla="*/ 609600 h 2556934"/>
              <a:gd name="connsiteX9" fmla="*/ 406400 w 3658253"/>
              <a:gd name="connsiteY9" fmla="*/ 1456267 h 2556934"/>
              <a:gd name="connsiteX10" fmla="*/ 118533 w 3658253"/>
              <a:gd name="connsiteY10" fmla="*/ 1761067 h 2556934"/>
              <a:gd name="connsiteX11" fmla="*/ 423333 w 3658253"/>
              <a:gd name="connsiteY11" fmla="*/ 1744134 h 2556934"/>
              <a:gd name="connsiteX12" fmla="*/ 863600 w 3658253"/>
              <a:gd name="connsiteY12" fmla="*/ 1524000 h 2556934"/>
              <a:gd name="connsiteX13" fmla="*/ 1354666 w 3658253"/>
              <a:gd name="connsiteY13" fmla="*/ 1202267 h 2556934"/>
              <a:gd name="connsiteX14" fmla="*/ 1574800 w 3658253"/>
              <a:gd name="connsiteY14" fmla="*/ 1066800 h 2556934"/>
              <a:gd name="connsiteX15" fmla="*/ 1879600 w 3658253"/>
              <a:gd name="connsiteY15" fmla="*/ 846667 h 2556934"/>
              <a:gd name="connsiteX16" fmla="*/ 1981200 w 3658253"/>
              <a:gd name="connsiteY16" fmla="*/ 778934 h 2556934"/>
              <a:gd name="connsiteX17" fmla="*/ 2015066 w 3658253"/>
              <a:gd name="connsiteY17" fmla="*/ 728134 h 2556934"/>
              <a:gd name="connsiteX18" fmla="*/ 1964266 w 3658253"/>
              <a:gd name="connsiteY18" fmla="*/ 592667 h 2556934"/>
              <a:gd name="connsiteX19" fmla="*/ 1693333 w 3658253"/>
              <a:gd name="connsiteY19" fmla="*/ 575734 h 2556934"/>
              <a:gd name="connsiteX20" fmla="*/ 948266 w 3658253"/>
              <a:gd name="connsiteY20" fmla="*/ 660400 h 2556934"/>
              <a:gd name="connsiteX21" fmla="*/ 880533 w 3658253"/>
              <a:gd name="connsiteY21" fmla="*/ 728134 h 2556934"/>
              <a:gd name="connsiteX22" fmla="*/ 846666 w 3658253"/>
              <a:gd name="connsiteY22" fmla="*/ 795867 h 2556934"/>
              <a:gd name="connsiteX23" fmla="*/ 863600 w 3658253"/>
              <a:gd name="connsiteY23" fmla="*/ 1134534 h 2556934"/>
              <a:gd name="connsiteX24" fmla="*/ 1337733 w 3658253"/>
              <a:gd name="connsiteY24" fmla="*/ 1507067 h 2556934"/>
              <a:gd name="connsiteX25" fmla="*/ 1845733 w 3658253"/>
              <a:gd name="connsiteY25" fmla="*/ 1236134 h 2556934"/>
              <a:gd name="connsiteX26" fmla="*/ 1862666 w 3658253"/>
              <a:gd name="connsiteY26" fmla="*/ 1016000 h 2556934"/>
              <a:gd name="connsiteX27" fmla="*/ 1727200 w 3658253"/>
              <a:gd name="connsiteY27" fmla="*/ 609600 h 2556934"/>
              <a:gd name="connsiteX28" fmla="*/ 1557866 w 3658253"/>
              <a:gd name="connsiteY28" fmla="*/ 626534 h 2556934"/>
              <a:gd name="connsiteX29" fmla="*/ 2269066 w 3658253"/>
              <a:gd name="connsiteY29" fmla="*/ 1066800 h 2556934"/>
              <a:gd name="connsiteX30" fmla="*/ 3048000 w 3658253"/>
              <a:gd name="connsiteY30" fmla="*/ 1405467 h 2556934"/>
              <a:gd name="connsiteX31" fmla="*/ 3454400 w 3658253"/>
              <a:gd name="connsiteY31" fmla="*/ 1507067 h 2556934"/>
              <a:gd name="connsiteX32" fmla="*/ 3657600 w 3658253"/>
              <a:gd name="connsiteY32" fmla="*/ 1185334 h 2556934"/>
              <a:gd name="connsiteX33" fmla="*/ 3522133 w 3658253"/>
              <a:gd name="connsiteY33" fmla="*/ 1202267 h 2556934"/>
              <a:gd name="connsiteX34" fmla="*/ 3149600 w 3658253"/>
              <a:gd name="connsiteY34" fmla="*/ 1439334 h 2556934"/>
              <a:gd name="connsiteX35" fmla="*/ 2861733 w 3658253"/>
              <a:gd name="connsiteY35" fmla="*/ 1794934 h 2556934"/>
              <a:gd name="connsiteX36" fmla="*/ 2827866 w 3658253"/>
              <a:gd name="connsiteY36" fmla="*/ 1913467 h 2556934"/>
              <a:gd name="connsiteX37" fmla="*/ 2794000 w 3658253"/>
              <a:gd name="connsiteY37" fmla="*/ 2099734 h 2556934"/>
              <a:gd name="connsiteX38" fmla="*/ 2726266 w 3658253"/>
              <a:gd name="connsiteY38" fmla="*/ 2065867 h 2556934"/>
              <a:gd name="connsiteX39" fmla="*/ 2523066 w 3658253"/>
              <a:gd name="connsiteY39" fmla="*/ 1896534 h 2556934"/>
              <a:gd name="connsiteX40" fmla="*/ 2387600 w 3658253"/>
              <a:gd name="connsiteY40" fmla="*/ 1845734 h 2556934"/>
              <a:gd name="connsiteX41" fmla="*/ 2032000 w 3658253"/>
              <a:gd name="connsiteY41" fmla="*/ 1794934 h 2556934"/>
              <a:gd name="connsiteX42" fmla="*/ 1693333 w 3658253"/>
              <a:gd name="connsiteY42" fmla="*/ 1676400 h 2556934"/>
              <a:gd name="connsiteX43" fmla="*/ 1557866 w 3658253"/>
              <a:gd name="connsiteY43" fmla="*/ 1490134 h 2556934"/>
              <a:gd name="connsiteX44" fmla="*/ 1540933 w 3658253"/>
              <a:gd name="connsiteY44" fmla="*/ 1049867 h 2556934"/>
              <a:gd name="connsiteX45" fmla="*/ 1761066 w 3658253"/>
              <a:gd name="connsiteY45" fmla="*/ 457200 h 2556934"/>
              <a:gd name="connsiteX46" fmla="*/ 1845733 w 3658253"/>
              <a:gd name="connsiteY46" fmla="*/ 355600 h 2556934"/>
              <a:gd name="connsiteX47" fmla="*/ 2015066 w 3658253"/>
              <a:gd name="connsiteY47" fmla="*/ 254000 h 2556934"/>
              <a:gd name="connsiteX48" fmla="*/ 2184400 w 3658253"/>
              <a:gd name="connsiteY48" fmla="*/ 321734 h 2556934"/>
              <a:gd name="connsiteX49" fmla="*/ 2201333 w 3658253"/>
              <a:gd name="connsiteY49" fmla="*/ 406400 h 2556934"/>
              <a:gd name="connsiteX50" fmla="*/ 2048933 w 3658253"/>
              <a:gd name="connsiteY50" fmla="*/ 778934 h 2556934"/>
              <a:gd name="connsiteX51" fmla="*/ 1947333 w 3658253"/>
              <a:gd name="connsiteY51" fmla="*/ 846667 h 2556934"/>
              <a:gd name="connsiteX52" fmla="*/ 2065866 w 3658253"/>
              <a:gd name="connsiteY52" fmla="*/ 575734 h 2556934"/>
              <a:gd name="connsiteX53" fmla="*/ 2607733 w 3658253"/>
              <a:gd name="connsiteY53" fmla="*/ 508000 h 2556934"/>
              <a:gd name="connsiteX54" fmla="*/ 3183466 w 3658253"/>
              <a:gd name="connsiteY54" fmla="*/ 609600 h 2556934"/>
              <a:gd name="connsiteX55" fmla="*/ 3251200 w 3658253"/>
              <a:gd name="connsiteY55" fmla="*/ 660400 h 2556934"/>
              <a:gd name="connsiteX56" fmla="*/ 3048000 w 3658253"/>
              <a:gd name="connsiteY56" fmla="*/ 762000 h 2556934"/>
              <a:gd name="connsiteX57" fmla="*/ 2421466 w 3658253"/>
              <a:gd name="connsiteY57" fmla="*/ 897467 h 2556934"/>
              <a:gd name="connsiteX58" fmla="*/ 2760133 w 3658253"/>
              <a:gd name="connsiteY58" fmla="*/ 1134534 h 2556934"/>
              <a:gd name="connsiteX59" fmla="*/ 2794000 w 3658253"/>
              <a:gd name="connsiteY59" fmla="*/ 1185334 h 2556934"/>
              <a:gd name="connsiteX60" fmla="*/ 2810933 w 3658253"/>
              <a:gd name="connsiteY60" fmla="*/ 1270000 h 2556934"/>
              <a:gd name="connsiteX61" fmla="*/ 2607733 w 3658253"/>
              <a:gd name="connsiteY61" fmla="*/ 1405467 h 2556934"/>
              <a:gd name="connsiteX62" fmla="*/ 2540000 w 3658253"/>
              <a:gd name="connsiteY62" fmla="*/ 1456267 h 2556934"/>
              <a:gd name="connsiteX63" fmla="*/ 2794000 w 3658253"/>
              <a:gd name="connsiteY63" fmla="*/ 1490134 h 2556934"/>
              <a:gd name="connsiteX64" fmla="*/ 2743200 w 3658253"/>
              <a:gd name="connsiteY64" fmla="*/ 1507067 h 2556934"/>
              <a:gd name="connsiteX65" fmla="*/ 2624666 w 3658253"/>
              <a:gd name="connsiteY65" fmla="*/ 1540934 h 2556934"/>
              <a:gd name="connsiteX66" fmla="*/ 2235200 w 3658253"/>
              <a:gd name="connsiteY66" fmla="*/ 1574800 h 2556934"/>
              <a:gd name="connsiteX67" fmla="*/ 1676400 w 3658253"/>
              <a:gd name="connsiteY67" fmla="*/ 1557867 h 2556934"/>
              <a:gd name="connsiteX68" fmla="*/ 1473200 w 3658253"/>
              <a:gd name="connsiteY68" fmla="*/ 1405467 h 2556934"/>
              <a:gd name="connsiteX69" fmla="*/ 1439333 w 3658253"/>
              <a:gd name="connsiteY69" fmla="*/ 1354667 h 2556934"/>
              <a:gd name="connsiteX70" fmla="*/ 1964266 w 3658253"/>
              <a:gd name="connsiteY70" fmla="*/ 1371600 h 2556934"/>
              <a:gd name="connsiteX71" fmla="*/ 2048933 w 3658253"/>
              <a:gd name="connsiteY71" fmla="*/ 1388534 h 2556934"/>
              <a:gd name="connsiteX72" fmla="*/ 2015066 w 3658253"/>
              <a:gd name="connsiteY72" fmla="*/ 1439334 h 2556934"/>
              <a:gd name="connsiteX73" fmla="*/ 1710266 w 3658253"/>
              <a:gd name="connsiteY73" fmla="*/ 1524000 h 2556934"/>
              <a:gd name="connsiteX74" fmla="*/ 1219200 w 3658253"/>
              <a:gd name="connsiteY74" fmla="*/ 1727200 h 2556934"/>
              <a:gd name="connsiteX75" fmla="*/ 1066800 w 3658253"/>
              <a:gd name="connsiteY75" fmla="*/ 1761067 h 2556934"/>
              <a:gd name="connsiteX76" fmla="*/ 999066 w 3658253"/>
              <a:gd name="connsiteY76" fmla="*/ 1794934 h 2556934"/>
              <a:gd name="connsiteX77" fmla="*/ 982133 w 3658253"/>
              <a:gd name="connsiteY77" fmla="*/ 1625600 h 2556934"/>
              <a:gd name="connsiteX78" fmla="*/ 1337733 w 3658253"/>
              <a:gd name="connsiteY78" fmla="*/ 1507067 h 2556934"/>
              <a:gd name="connsiteX79" fmla="*/ 1794933 w 3658253"/>
              <a:gd name="connsiteY79" fmla="*/ 1591734 h 2556934"/>
              <a:gd name="connsiteX80" fmla="*/ 1845733 w 3658253"/>
              <a:gd name="connsiteY80" fmla="*/ 1676400 h 2556934"/>
              <a:gd name="connsiteX81" fmla="*/ 1828800 w 3658253"/>
              <a:gd name="connsiteY81" fmla="*/ 1930400 h 2556934"/>
              <a:gd name="connsiteX82" fmla="*/ 1778000 w 3658253"/>
              <a:gd name="connsiteY82" fmla="*/ 1981200 h 2556934"/>
              <a:gd name="connsiteX83" fmla="*/ 1473200 w 3658253"/>
              <a:gd name="connsiteY83" fmla="*/ 2201334 h 2556934"/>
              <a:gd name="connsiteX84" fmla="*/ 1185333 w 3658253"/>
              <a:gd name="connsiteY84" fmla="*/ 2336800 h 2556934"/>
              <a:gd name="connsiteX85" fmla="*/ 745066 w 3658253"/>
              <a:gd name="connsiteY85" fmla="*/ 2556934 h 2556934"/>
              <a:gd name="connsiteX86" fmla="*/ 914400 w 3658253"/>
              <a:gd name="connsiteY86" fmla="*/ 2370667 h 2556934"/>
              <a:gd name="connsiteX87" fmla="*/ 948266 w 3658253"/>
              <a:gd name="connsiteY87" fmla="*/ 2302934 h 2556934"/>
              <a:gd name="connsiteX88" fmla="*/ 965200 w 3658253"/>
              <a:gd name="connsiteY88" fmla="*/ 2235200 h 2556934"/>
              <a:gd name="connsiteX89" fmla="*/ 999066 w 3658253"/>
              <a:gd name="connsiteY89" fmla="*/ 2082800 h 2556934"/>
              <a:gd name="connsiteX90" fmla="*/ 1320800 w 3658253"/>
              <a:gd name="connsiteY90" fmla="*/ 1303867 h 2556934"/>
              <a:gd name="connsiteX91" fmla="*/ 1557866 w 3658253"/>
              <a:gd name="connsiteY91" fmla="*/ 1016000 h 2556934"/>
              <a:gd name="connsiteX92" fmla="*/ 1693333 w 3658253"/>
              <a:gd name="connsiteY92" fmla="*/ 931334 h 2556934"/>
              <a:gd name="connsiteX93" fmla="*/ 1845733 w 3658253"/>
              <a:gd name="connsiteY93" fmla="*/ 965200 h 2556934"/>
              <a:gd name="connsiteX94" fmla="*/ 1930400 w 3658253"/>
              <a:gd name="connsiteY94" fmla="*/ 1066800 h 2556934"/>
              <a:gd name="connsiteX95" fmla="*/ 2032000 w 3658253"/>
              <a:gd name="connsiteY95" fmla="*/ 1270000 h 2556934"/>
              <a:gd name="connsiteX96" fmla="*/ 2082800 w 3658253"/>
              <a:gd name="connsiteY96" fmla="*/ 1354667 h 2556934"/>
              <a:gd name="connsiteX97" fmla="*/ 2150533 w 3658253"/>
              <a:gd name="connsiteY97" fmla="*/ 1507067 h 2556934"/>
              <a:gd name="connsiteX98" fmla="*/ 2184400 w 3658253"/>
              <a:gd name="connsiteY98" fmla="*/ 1710267 h 2556934"/>
              <a:gd name="connsiteX99" fmla="*/ 2201333 w 3658253"/>
              <a:gd name="connsiteY99" fmla="*/ 1761067 h 2556934"/>
              <a:gd name="connsiteX100" fmla="*/ 2133600 w 3658253"/>
              <a:gd name="connsiteY100" fmla="*/ 1998134 h 2556934"/>
              <a:gd name="connsiteX101" fmla="*/ 1405466 w 3658253"/>
              <a:gd name="connsiteY101" fmla="*/ 1964267 h 2556934"/>
              <a:gd name="connsiteX102" fmla="*/ 1219200 w 3658253"/>
              <a:gd name="connsiteY102" fmla="*/ 1998134 h 2556934"/>
              <a:gd name="connsiteX103" fmla="*/ 1507066 w 3658253"/>
              <a:gd name="connsiteY103" fmla="*/ 2201334 h 2556934"/>
              <a:gd name="connsiteX104" fmla="*/ 1676400 w 3658253"/>
              <a:gd name="connsiteY104" fmla="*/ 2336800 h 2556934"/>
              <a:gd name="connsiteX105" fmla="*/ 1828800 w 3658253"/>
              <a:gd name="connsiteY105" fmla="*/ 2421467 h 2556934"/>
              <a:gd name="connsiteX106" fmla="*/ 2032000 w 3658253"/>
              <a:gd name="connsiteY106" fmla="*/ 2540000 h 2556934"/>
              <a:gd name="connsiteX107" fmla="*/ 2082800 w 3658253"/>
              <a:gd name="connsiteY107" fmla="*/ 2455334 h 2556934"/>
              <a:gd name="connsiteX108" fmla="*/ 2116666 w 3658253"/>
              <a:gd name="connsiteY108" fmla="*/ 2353734 h 2556934"/>
              <a:gd name="connsiteX109" fmla="*/ 2286000 w 3658253"/>
              <a:gd name="connsiteY109" fmla="*/ 2302934 h 2556934"/>
              <a:gd name="connsiteX110" fmla="*/ 2878666 w 3658253"/>
              <a:gd name="connsiteY110" fmla="*/ 2286000 h 2556934"/>
              <a:gd name="connsiteX111" fmla="*/ 2895600 w 3658253"/>
              <a:gd name="connsiteY111" fmla="*/ 2201334 h 2556934"/>
              <a:gd name="connsiteX112" fmla="*/ 2624666 w 3658253"/>
              <a:gd name="connsiteY112" fmla="*/ 1811867 h 2556934"/>
              <a:gd name="connsiteX113" fmla="*/ 2353733 w 3658253"/>
              <a:gd name="connsiteY113" fmla="*/ 1625600 h 2556934"/>
              <a:gd name="connsiteX114" fmla="*/ 1981200 w 3658253"/>
              <a:gd name="connsiteY114" fmla="*/ 1524000 h 2556934"/>
              <a:gd name="connsiteX115" fmla="*/ 1896533 w 3658253"/>
              <a:gd name="connsiteY115" fmla="*/ 1574800 h 2556934"/>
              <a:gd name="connsiteX116" fmla="*/ 2099733 w 3658253"/>
              <a:gd name="connsiteY116" fmla="*/ 1862667 h 2556934"/>
              <a:gd name="connsiteX117" fmla="*/ 2235200 w 3658253"/>
              <a:gd name="connsiteY117" fmla="*/ 1879600 h 2556934"/>
              <a:gd name="connsiteX118" fmla="*/ 2573866 w 3658253"/>
              <a:gd name="connsiteY118" fmla="*/ 1778000 h 2556934"/>
              <a:gd name="connsiteX119" fmla="*/ 2709333 w 3658253"/>
              <a:gd name="connsiteY119" fmla="*/ 1676400 h 2556934"/>
              <a:gd name="connsiteX120" fmla="*/ 3048000 w 3658253"/>
              <a:gd name="connsiteY120" fmla="*/ 1303867 h 2556934"/>
              <a:gd name="connsiteX121" fmla="*/ 3166533 w 3658253"/>
              <a:gd name="connsiteY121" fmla="*/ 1185334 h 2556934"/>
              <a:gd name="connsiteX122" fmla="*/ 3251200 w 3658253"/>
              <a:gd name="connsiteY122" fmla="*/ 1032934 h 2556934"/>
              <a:gd name="connsiteX123" fmla="*/ 3268133 w 3658253"/>
              <a:gd name="connsiteY123" fmla="*/ 931334 h 2556934"/>
              <a:gd name="connsiteX124" fmla="*/ 3166533 w 3658253"/>
              <a:gd name="connsiteY124" fmla="*/ 694267 h 2556934"/>
              <a:gd name="connsiteX125" fmla="*/ 3048000 w 3658253"/>
              <a:gd name="connsiteY125" fmla="*/ 592667 h 2556934"/>
              <a:gd name="connsiteX126" fmla="*/ 2929466 w 3658253"/>
              <a:gd name="connsiteY126" fmla="*/ 524934 h 2556934"/>
              <a:gd name="connsiteX127" fmla="*/ 2760133 w 3658253"/>
              <a:gd name="connsiteY127" fmla="*/ 474134 h 2556934"/>
              <a:gd name="connsiteX128" fmla="*/ 2302933 w 3658253"/>
              <a:gd name="connsiteY128" fmla="*/ 524934 h 2556934"/>
              <a:gd name="connsiteX129" fmla="*/ 2235200 w 3658253"/>
              <a:gd name="connsiteY129" fmla="*/ 660400 h 2556934"/>
              <a:gd name="connsiteX130" fmla="*/ 2150533 w 3658253"/>
              <a:gd name="connsiteY130" fmla="*/ 863600 h 2556934"/>
              <a:gd name="connsiteX131" fmla="*/ 2167466 w 3658253"/>
              <a:gd name="connsiteY131" fmla="*/ 914400 h 2556934"/>
              <a:gd name="connsiteX132" fmla="*/ 2235200 w 3658253"/>
              <a:gd name="connsiteY132" fmla="*/ 812800 h 2556934"/>
              <a:gd name="connsiteX133" fmla="*/ 2302933 w 3658253"/>
              <a:gd name="connsiteY133" fmla="*/ 643467 h 2556934"/>
              <a:gd name="connsiteX134" fmla="*/ 2353733 w 3658253"/>
              <a:gd name="connsiteY134" fmla="*/ 524934 h 2556934"/>
              <a:gd name="connsiteX135" fmla="*/ 2286000 w 3658253"/>
              <a:gd name="connsiteY135" fmla="*/ 135467 h 2556934"/>
              <a:gd name="connsiteX136" fmla="*/ 2133600 w 3658253"/>
              <a:gd name="connsiteY136" fmla="*/ 118534 h 2556934"/>
              <a:gd name="connsiteX137" fmla="*/ 1117600 w 3658253"/>
              <a:gd name="connsiteY137" fmla="*/ 152400 h 2556934"/>
              <a:gd name="connsiteX138" fmla="*/ 660400 w 3658253"/>
              <a:gd name="connsiteY138" fmla="*/ 304800 h 2556934"/>
              <a:gd name="connsiteX139" fmla="*/ 508000 w 3658253"/>
              <a:gd name="connsiteY139" fmla="*/ 389467 h 2556934"/>
              <a:gd name="connsiteX140" fmla="*/ 186266 w 3658253"/>
              <a:gd name="connsiteY140" fmla="*/ 508000 h 2556934"/>
              <a:gd name="connsiteX141" fmla="*/ 287866 w 3658253"/>
              <a:gd name="connsiteY141" fmla="*/ 948267 h 2556934"/>
              <a:gd name="connsiteX142" fmla="*/ 508000 w 3658253"/>
              <a:gd name="connsiteY142" fmla="*/ 1202267 h 2556934"/>
              <a:gd name="connsiteX143" fmla="*/ 575733 w 3658253"/>
              <a:gd name="connsiteY143" fmla="*/ 1219200 h 2556934"/>
              <a:gd name="connsiteX144" fmla="*/ 711200 w 3658253"/>
              <a:gd name="connsiteY144" fmla="*/ 1236134 h 2556934"/>
              <a:gd name="connsiteX145" fmla="*/ 829733 w 3658253"/>
              <a:gd name="connsiteY145" fmla="*/ 1337734 h 2556934"/>
              <a:gd name="connsiteX146" fmla="*/ 931333 w 3658253"/>
              <a:gd name="connsiteY146" fmla="*/ 1422400 h 2556934"/>
              <a:gd name="connsiteX147" fmla="*/ 1032933 w 3658253"/>
              <a:gd name="connsiteY147" fmla="*/ 1540934 h 2556934"/>
              <a:gd name="connsiteX148" fmla="*/ 1083733 w 3658253"/>
              <a:gd name="connsiteY148" fmla="*/ 1557867 h 2556934"/>
              <a:gd name="connsiteX149" fmla="*/ 880533 w 3658253"/>
              <a:gd name="connsiteY149" fmla="*/ 1388534 h 2556934"/>
              <a:gd name="connsiteX150" fmla="*/ 541866 w 3658253"/>
              <a:gd name="connsiteY150" fmla="*/ 1185334 h 2556934"/>
              <a:gd name="connsiteX151" fmla="*/ 372533 w 3658253"/>
              <a:gd name="connsiteY151" fmla="*/ 1066800 h 2556934"/>
              <a:gd name="connsiteX152" fmla="*/ 491066 w 3658253"/>
              <a:gd name="connsiteY152" fmla="*/ 812800 h 2556934"/>
              <a:gd name="connsiteX153" fmla="*/ 711200 w 3658253"/>
              <a:gd name="connsiteY153" fmla="*/ 558800 h 2556934"/>
              <a:gd name="connsiteX154" fmla="*/ 846666 w 3658253"/>
              <a:gd name="connsiteY154" fmla="*/ 423334 h 2556934"/>
              <a:gd name="connsiteX155" fmla="*/ 880533 w 3658253"/>
              <a:gd name="connsiteY155" fmla="*/ 491067 h 2556934"/>
              <a:gd name="connsiteX156" fmla="*/ 863600 w 3658253"/>
              <a:gd name="connsiteY156" fmla="*/ 643467 h 2556934"/>
              <a:gd name="connsiteX157" fmla="*/ 829733 w 3658253"/>
              <a:gd name="connsiteY157" fmla="*/ 795867 h 2556934"/>
              <a:gd name="connsiteX158" fmla="*/ 812800 w 3658253"/>
              <a:gd name="connsiteY158" fmla="*/ 897467 h 2556934"/>
              <a:gd name="connsiteX159" fmla="*/ 1134533 w 3658253"/>
              <a:gd name="connsiteY159" fmla="*/ 1032934 h 2556934"/>
              <a:gd name="connsiteX160" fmla="*/ 948266 w 3658253"/>
              <a:gd name="connsiteY160" fmla="*/ 1100667 h 2556934"/>
              <a:gd name="connsiteX161" fmla="*/ 524933 w 3658253"/>
              <a:gd name="connsiteY161" fmla="*/ 1337734 h 2556934"/>
              <a:gd name="connsiteX162" fmla="*/ 474133 w 3658253"/>
              <a:gd name="connsiteY162" fmla="*/ 1388534 h 2556934"/>
              <a:gd name="connsiteX163" fmla="*/ 457200 w 3658253"/>
              <a:gd name="connsiteY163" fmla="*/ 1456267 h 2556934"/>
              <a:gd name="connsiteX164" fmla="*/ 711200 w 3658253"/>
              <a:gd name="connsiteY164" fmla="*/ 1794934 h 2556934"/>
              <a:gd name="connsiteX165" fmla="*/ 778933 w 3658253"/>
              <a:gd name="connsiteY165" fmla="*/ 1828800 h 2556934"/>
              <a:gd name="connsiteX166" fmla="*/ 846666 w 3658253"/>
              <a:gd name="connsiteY166" fmla="*/ 1845734 h 2556934"/>
              <a:gd name="connsiteX167" fmla="*/ 626533 w 3658253"/>
              <a:gd name="connsiteY167" fmla="*/ 1778000 h 2556934"/>
              <a:gd name="connsiteX168" fmla="*/ 118533 w 3658253"/>
              <a:gd name="connsiteY168" fmla="*/ 1794934 h 2556934"/>
              <a:gd name="connsiteX169" fmla="*/ 101600 w 3658253"/>
              <a:gd name="connsiteY169" fmla="*/ 1845734 h 2556934"/>
              <a:gd name="connsiteX170" fmla="*/ 186266 w 3658253"/>
              <a:gd name="connsiteY170" fmla="*/ 1913467 h 2556934"/>
              <a:gd name="connsiteX171" fmla="*/ 491066 w 3658253"/>
              <a:gd name="connsiteY171" fmla="*/ 2032000 h 2556934"/>
              <a:gd name="connsiteX172" fmla="*/ 626533 w 3658253"/>
              <a:gd name="connsiteY172" fmla="*/ 2082800 h 2556934"/>
              <a:gd name="connsiteX173" fmla="*/ 728133 w 3658253"/>
              <a:gd name="connsiteY173" fmla="*/ 2099734 h 2556934"/>
              <a:gd name="connsiteX174" fmla="*/ 795866 w 3658253"/>
              <a:gd name="connsiteY174" fmla="*/ 2116667 h 2556934"/>
              <a:gd name="connsiteX175" fmla="*/ 931333 w 3658253"/>
              <a:gd name="connsiteY175" fmla="*/ 2082800 h 2556934"/>
              <a:gd name="connsiteX176" fmla="*/ 1032933 w 3658253"/>
              <a:gd name="connsiteY176" fmla="*/ 1998134 h 2556934"/>
              <a:gd name="connsiteX177" fmla="*/ 1083733 w 3658253"/>
              <a:gd name="connsiteY177" fmla="*/ 1964267 h 2556934"/>
              <a:gd name="connsiteX178" fmla="*/ 1303866 w 3658253"/>
              <a:gd name="connsiteY178" fmla="*/ 1981200 h 2556934"/>
              <a:gd name="connsiteX179" fmla="*/ 1371600 w 3658253"/>
              <a:gd name="connsiteY179" fmla="*/ 1998134 h 2556934"/>
              <a:gd name="connsiteX180" fmla="*/ 1439333 w 3658253"/>
              <a:gd name="connsiteY180" fmla="*/ 1930400 h 2556934"/>
              <a:gd name="connsiteX181" fmla="*/ 1405466 w 3658253"/>
              <a:gd name="connsiteY181" fmla="*/ 1405467 h 2556934"/>
              <a:gd name="connsiteX182" fmla="*/ 1354666 w 3658253"/>
              <a:gd name="connsiteY182" fmla="*/ 1354667 h 2556934"/>
              <a:gd name="connsiteX183" fmla="*/ 1286933 w 3658253"/>
              <a:gd name="connsiteY183" fmla="*/ 1473200 h 2556934"/>
              <a:gd name="connsiteX184" fmla="*/ 1236133 w 3658253"/>
              <a:gd name="connsiteY184" fmla="*/ 1744134 h 2556934"/>
              <a:gd name="connsiteX185" fmla="*/ 1185333 w 3658253"/>
              <a:gd name="connsiteY185" fmla="*/ 1964267 h 2556934"/>
              <a:gd name="connsiteX186" fmla="*/ 1168400 w 3658253"/>
              <a:gd name="connsiteY186" fmla="*/ 2150534 h 2556934"/>
              <a:gd name="connsiteX187" fmla="*/ 1185333 w 3658253"/>
              <a:gd name="connsiteY187" fmla="*/ 2319867 h 2556934"/>
              <a:gd name="connsiteX188" fmla="*/ 1507066 w 3658253"/>
              <a:gd name="connsiteY188" fmla="*/ 2269067 h 2556934"/>
              <a:gd name="connsiteX189" fmla="*/ 1659466 w 3658253"/>
              <a:gd name="connsiteY189" fmla="*/ 2252134 h 2556934"/>
              <a:gd name="connsiteX190" fmla="*/ 1625600 w 3658253"/>
              <a:gd name="connsiteY190" fmla="*/ 2302934 h 2556934"/>
              <a:gd name="connsiteX191" fmla="*/ 1286933 w 3658253"/>
              <a:gd name="connsiteY191" fmla="*/ 2235200 h 2556934"/>
              <a:gd name="connsiteX192" fmla="*/ 728133 w 3658253"/>
              <a:gd name="connsiteY192" fmla="*/ 2065867 h 2556934"/>
              <a:gd name="connsiteX193" fmla="*/ 524933 w 3658253"/>
              <a:gd name="connsiteY193" fmla="*/ 1981200 h 2556934"/>
              <a:gd name="connsiteX194" fmla="*/ 406400 w 3658253"/>
              <a:gd name="connsiteY194" fmla="*/ 1947334 h 2556934"/>
              <a:gd name="connsiteX195" fmla="*/ 118533 w 3658253"/>
              <a:gd name="connsiteY195" fmla="*/ 1811867 h 2556934"/>
              <a:gd name="connsiteX196" fmla="*/ 50800 w 3658253"/>
              <a:gd name="connsiteY196" fmla="*/ 1778000 h 2556934"/>
              <a:gd name="connsiteX197" fmla="*/ 0 w 3658253"/>
              <a:gd name="connsiteY197" fmla="*/ 1761067 h 2556934"/>
              <a:gd name="connsiteX198" fmla="*/ 152400 w 3658253"/>
              <a:gd name="connsiteY198" fmla="*/ 1744134 h 2556934"/>
              <a:gd name="connsiteX199" fmla="*/ 745066 w 3658253"/>
              <a:gd name="connsiteY199" fmla="*/ 1405467 h 2556934"/>
              <a:gd name="connsiteX200" fmla="*/ 1524000 w 3658253"/>
              <a:gd name="connsiteY200" fmla="*/ 728134 h 2556934"/>
              <a:gd name="connsiteX201" fmla="*/ 1981200 w 3658253"/>
              <a:gd name="connsiteY201" fmla="*/ 355600 h 2556934"/>
              <a:gd name="connsiteX202" fmla="*/ 2133600 w 3658253"/>
              <a:gd name="connsiteY202" fmla="*/ 270934 h 2556934"/>
              <a:gd name="connsiteX203" fmla="*/ 1778000 w 3658253"/>
              <a:gd name="connsiteY203" fmla="*/ 829734 h 2556934"/>
              <a:gd name="connsiteX204" fmla="*/ 1659466 w 3658253"/>
              <a:gd name="connsiteY204" fmla="*/ 999067 h 2556934"/>
              <a:gd name="connsiteX205" fmla="*/ 1625600 w 3658253"/>
              <a:gd name="connsiteY205" fmla="*/ 1066800 h 2556934"/>
              <a:gd name="connsiteX206" fmla="*/ 1557866 w 3658253"/>
              <a:gd name="connsiteY206" fmla="*/ 1134534 h 2556934"/>
              <a:gd name="connsiteX207" fmla="*/ 1540933 w 3658253"/>
              <a:gd name="connsiteY207" fmla="*/ 1185334 h 2556934"/>
              <a:gd name="connsiteX208" fmla="*/ 1693333 w 3658253"/>
              <a:gd name="connsiteY208" fmla="*/ 1659467 h 2556934"/>
              <a:gd name="connsiteX209" fmla="*/ 1998133 w 3658253"/>
              <a:gd name="connsiteY209" fmla="*/ 1845734 h 2556934"/>
              <a:gd name="connsiteX210" fmla="*/ 2370666 w 3658253"/>
              <a:gd name="connsiteY210" fmla="*/ 1947334 h 2556934"/>
              <a:gd name="connsiteX211" fmla="*/ 2556933 w 3658253"/>
              <a:gd name="connsiteY211" fmla="*/ 1540934 h 2556934"/>
              <a:gd name="connsiteX212" fmla="*/ 2607733 w 3658253"/>
              <a:gd name="connsiteY212" fmla="*/ 1507067 h 2556934"/>
              <a:gd name="connsiteX213" fmla="*/ 2692400 w 3658253"/>
              <a:gd name="connsiteY213" fmla="*/ 1439334 h 2556934"/>
              <a:gd name="connsiteX214" fmla="*/ 2540000 w 3658253"/>
              <a:gd name="connsiteY214" fmla="*/ 1405467 h 2556934"/>
              <a:gd name="connsiteX215" fmla="*/ 1845733 w 3658253"/>
              <a:gd name="connsiteY215" fmla="*/ 1557867 h 2556934"/>
              <a:gd name="connsiteX216" fmla="*/ 1778000 w 3658253"/>
              <a:gd name="connsiteY216" fmla="*/ 1591734 h 2556934"/>
              <a:gd name="connsiteX217" fmla="*/ 1828800 w 3658253"/>
              <a:gd name="connsiteY217" fmla="*/ 1608667 h 2556934"/>
              <a:gd name="connsiteX218" fmla="*/ 2065866 w 3658253"/>
              <a:gd name="connsiteY218" fmla="*/ 1591734 h 2556934"/>
              <a:gd name="connsiteX219" fmla="*/ 2099733 w 3658253"/>
              <a:gd name="connsiteY219" fmla="*/ 1540934 h 2556934"/>
              <a:gd name="connsiteX220" fmla="*/ 2150533 w 3658253"/>
              <a:gd name="connsiteY220" fmla="*/ 1439334 h 2556934"/>
              <a:gd name="connsiteX221" fmla="*/ 2099733 w 3658253"/>
              <a:gd name="connsiteY221" fmla="*/ 1303867 h 2556934"/>
              <a:gd name="connsiteX222" fmla="*/ 1845733 w 3658253"/>
              <a:gd name="connsiteY222" fmla="*/ 1270000 h 2556934"/>
              <a:gd name="connsiteX223" fmla="*/ 897466 w 3658253"/>
              <a:gd name="connsiteY223" fmla="*/ 1236134 h 2556934"/>
              <a:gd name="connsiteX224" fmla="*/ 812800 w 3658253"/>
              <a:gd name="connsiteY224" fmla="*/ 1185334 h 2556934"/>
              <a:gd name="connsiteX225" fmla="*/ 711200 w 3658253"/>
              <a:gd name="connsiteY225" fmla="*/ 1151467 h 2556934"/>
              <a:gd name="connsiteX226" fmla="*/ 321733 w 3658253"/>
              <a:gd name="connsiteY226" fmla="*/ 1117600 h 2556934"/>
              <a:gd name="connsiteX227" fmla="*/ 423333 w 3658253"/>
              <a:gd name="connsiteY227" fmla="*/ 795867 h 2556934"/>
              <a:gd name="connsiteX228" fmla="*/ 846666 w 3658253"/>
              <a:gd name="connsiteY228" fmla="*/ 524934 h 2556934"/>
              <a:gd name="connsiteX229" fmla="*/ 1930400 w 3658253"/>
              <a:gd name="connsiteY229" fmla="*/ 304800 h 2556934"/>
              <a:gd name="connsiteX230" fmla="*/ 2455333 w 3658253"/>
              <a:gd name="connsiteY230" fmla="*/ 321734 h 2556934"/>
              <a:gd name="connsiteX231" fmla="*/ 2370666 w 3658253"/>
              <a:gd name="connsiteY231" fmla="*/ 355600 h 2556934"/>
              <a:gd name="connsiteX232" fmla="*/ 2032000 w 3658253"/>
              <a:gd name="connsiteY232" fmla="*/ 440267 h 2556934"/>
              <a:gd name="connsiteX233" fmla="*/ 1540933 w 3658253"/>
              <a:gd name="connsiteY233" fmla="*/ 524934 h 2556934"/>
              <a:gd name="connsiteX234" fmla="*/ 931333 w 3658253"/>
              <a:gd name="connsiteY234" fmla="*/ 491067 h 2556934"/>
              <a:gd name="connsiteX235" fmla="*/ 1066800 w 3658253"/>
              <a:gd name="connsiteY235" fmla="*/ 372534 h 2556934"/>
              <a:gd name="connsiteX236" fmla="*/ 1219200 w 3658253"/>
              <a:gd name="connsiteY236" fmla="*/ 287867 h 2556934"/>
              <a:gd name="connsiteX237" fmla="*/ 1642533 w 3658253"/>
              <a:gd name="connsiteY237" fmla="*/ 338667 h 2556934"/>
              <a:gd name="connsiteX238" fmla="*/ 1862666 w 3658253"/>
              <a:gd name="connsiteY238" fmla="*/ 457200 h 2556934"/>
              <a:gd name="connsiteX239" fmla="*/ 2133600 w 3658253"/>
              <a:gd name="connsiteY239" fmla="*/ 660400 h 2556934"/>
              <a:gd name="connsiteX240" fmla="*/ 1896533 w 3658253"/>
              <a:gd name="connsiteY240" fmla="*/ 1083734 h 2556934"/>
              <a:gd name="connsiteX241" fmla="*/ 1794933 w 3658253"/>
              <a:gd name="connsiteY241" fmla="*/ 1236134 h 2556934"/>
              <a:gd name="connsiteX242" fmla="*/ 1981200 w 3658253"/>
              <a:gd name="connsiteY242" fmla="*/ 1270000 h 2556934"/>
              <a:gd name="connsiteX243" fmla="*/ 2252133 w 3658253"/>
              <a:gd name="connsiteY243" fmla="*/ 1286934 h 2556934"/>
              <a:gd name="connsiteX244" fmla="*/ 2201333 w 3658253"/>
              <a:gd name="connsiteY244" fmla="*/ 1676400 h 2556934"/>
              <a:gd name="connsiteX245" fmla="*/ 2133600 w 3658253"/>
              <a:gd name="connsiteY245" fmla="*/ 1828800 h 2556934"/>
              <a:gd name="connsiteX246" fmla="*/ 2099733 w 3658253"/>
              <a:gd name="connsiteY246" fmla="*/ 1896534 h 2556934"/>
              <a:gd name="connsiteX247" fmla="*/ 2065866 w 3658253"/>
              <a:gd name="connsiteY247" fmla="*/ 1947334 h 2556934"/>
              <a:gd name="connsiteX248" fmla="*/ 2286000 w 3658253"/>
              <a:gd name="connsiteY248" fmla="*/ 1913467 h 2556934"/>
              <a:gd name="connsiteX249" fmla="*/ 2387600 w 3658253"/>
              <a:gd name="connsiteY249" fmla="*/ 1998134 h 2556934"/>
              <a:gd name="connsiteX250" fmla="*/ 2302933 w 3658253"/>
              <a:gd name="connsiteY250" fmla="*/ 2015067 h 2556934"/>
              <a:gd name="connsiteX251" fmla="*/ 2167466 w 3658253"/>
              <a:gd name="connsiteY251" fmla="*/ 2048934 h 2556934"/>
              <a:gd name="connsiteX252" fmla="*/ 1811866 w 3658253"/>
              <a:gd name="connsiteY252" fmla="*/ 2032000 h 2556934"/>
              <a:gd name="connsiteX253" fmla="*/ 1896533 w 3658253"/>
              <a:gd name="connsiteY253" fmla="*/ 2015067 h 2556934"/>
              <a:gd name="connsiteX254" fmla="*/ 2218266 w 3658253"/>
              <a:gd name="connsiteY254" fmla="*/ 2048934 h 2556934"/>
              <a:gd name="connsiteX255" fmla="*/ 2353733 w 3658253"/>
              <a:gd name="connsiteY255" fmla="*/ 2116667 h 2556934"/>
              <a:gd name="connsiteX256" fmla="*/ 2421466 w 3658253"/>
              <a:gd name="connsiteY256" fmla="*/ 2201334 h 2556934"/>
              <a:gd name="connsiteX257" fmla="*/ 2455333 w 3658253"/>
              <a:gd name="connsiteY257" fmla="*/ 2252134 h 2556934"/>
              <a:gd name="connsiteX258" fmla="*/ 2387600 w 3658253"/>
              <a:gd name="connsiteY258" fmla="*/ 2302934 h 2556934"/>
              <a:gd name="connsiteX259" fmla="*/ 2286000 w 3658253"/>
              <a:gd name="connsiteY259" fmla="*/ 2370667 h 2556934"/>
              <a:gd name="connsiteX260" fmla="*/ 2167466 w 3658253"/>
              <a:gd name="connsiteY260" fmla="*/ 2421467 h 2556934"/>
              <a:gd name="connsiteX261" fmla="*/ 2099733 w 3658253"/>
              <a:gd name="connsiteY261" fmla="*/ 2455334 h 2556934"/>
              <a:gd name="connsiteX262" fmla="*/ 2032000 w 3658253"/>
              <a:gd name="connsiteY262" fmla="*/ 2472267 h 2556934"/>
              <a:gd name="connsiteX263" fmla="*/ 2540000 w 3658253"/>
              <a:gd name="connsiteY263" fmla="*/ 2438400 h 2556934"/>
              <a:gd name="connsiteX264" fmla="*/ 2421466 w 3658253"/>
              <a:gd name="connsiteY264" fmla="*/ 2404534 h 2556934"/>
              <a:gd name="connsiteX265" fmla="*/ 2201333 w 3658253"/>
              <a:gd name="connsiteY265" fmla="*/ 2336800 h 2556934"/>
              <a:gd name="connsiteX266" fmla="*/ 2116666 w 3658253"/>
              <a:gd name="connsiteY266" fmla="*/ 2319867 h 2556934"/>
              <a:gd name="connsiteX267" fmla="*/ 2015066 w 3658253"/>
              <a:gd name="connsiteY267" fmla="*/ 2302934 h 2556934"/>
              <a:gd name="connsiteX268" fmla="*/ 1540933 w 3658253"/>
              <a:gd name="connsiteY268" fmla="*/ 2286000 h 2556934"/>
              <a:gd name="connsiteX269" fmla="*/ 1591733 w 3658253"/>
              <a:gd name="connsiteY269" fmla="*/ 2065867 h 2556934"/>
              <a:gd name="connsiteX270" fmla="*/ 1744133 w 3658253"/>
              <a:gd name="connsiteY270" fmla="*/ 1862667 h 2556934"/>
              <a:gd name="connsiteX271" fmla="*/ 2099733 w 3658253"/>
              <a:gd name="connsiteY271" fmla="*/ 1507067 h 2556934"/>
              <a:gd name="connsiteX272" fmla="*/ 2218266 w 3658253"/>
              <a:gd name="connsiteY272" fmla="*/ 1676400 h 2556934"/>
              <a:gd name="connsiteX273" fmla="*/ 2336800 w 3658253"/>
              <a:gd name="connsiteY273" fmla="*/ 1744134 h 2556934"/>
              <a:gd name="connsiteX274" fmla="*/ 2590800 w 3658253"/>
              <a:gd name="connsiteY274" fmla="*/ 1828800 h 2556934"/>
              <a:gd name="connsiteX275" fmla="*/ 3115733 w 3658253"/>
              <a:gd name="connsiteY275" fmla="*/ 1574800 h 2556934"/>
              <a:gd name="connsiteX276" fmla="*/ 3251200 w 3658253"/>
              <a:gd name="connsiteY276" fmla="*/ 1337734 h 2556934"/>
              <a:gd name="connsiteX277" fmla="*/ 3285066 w 3658253"/>
              <a:gd name="connsiteY277" fmla="*/ 1286934 h 2556934"/>
              <a:gd name="connsiteX278" fmla="*/ 3014133 w 3658253"/>
              <a:gd name="connsiteY278" fmla="*/ 1083734 h 2556934"/>
              <a:gd name="connsiteX279" fmla="*/ 2878666 w 3658253"/>
              <a:gd name="connsiteY279" fmla="*/ 1032934 h 2556934"/>
              <a:gd name="connsiteX280" fmla="*/ 2692400 w 3658253"/>
              <a:gd name="connsiteY280" fmla="*/ 1117600 h 2556934"/>
              <a:gd name="connsiteX281" fmla="*/ 2573866 w 3658253"/>
              <a:gd name="connsiteY281" fmla="*/ 1202267 h 2556934"/>
              <a:gd name="connsiteX282" fmla="*/ 2675466 w 3658253"/>
              <a:gd name="connsiteY282" fmla="*/ 1185334 h 2556934"/>
              <a:gd name="connsiteX283" fmla="*/ 2404533 w 3658253"/>
              <a:gd name="connsiteY283" fmla="*/ 1303867 h 2556934"/>
              <a:gd name="connsiteX284" fmla="*/ 2133600 w 3658253"/>
              <a:gd name="connsiteY284" fmla="*/ 1405467 h 2556934"/>
              <a:gd name="connsiteX285" fmla="*/ 1964266 w 3658253"/>
              <a:gd name="connsiteY285" fmla="*/ 1490134 h 2556934"/>
              <a:gd name="connsiteX286" fmla="*/ 1845733 w 3658253"/>
              <a:gd name="connsiteY286" fmla="*/ 1540934 h 2556934"/>
              <a:gd name="connsiteX287" fmla="*/ 2048933 w 3658253"/>
              <a:gd name="connsiteY287" fmla="*/ 1354667 h 2556934"/>
              <a:gd name="connsiteX288" fmla="*/ 2489200 w 3658253"/>
              <a:gd name="connsiteY288" fmla="*/ 1066800 h 2556934"/>
              <a:gd name="connsiteX289" fmla="*/ 2760133 w 3658253"/>
              <a:gd name="connsiteY289" fmla="*/ 897467 h 2556934"/>
              <a:gd name="connsiteX290" fmla="*/ 2980266 w 3658253"/>
              <a:gd name="connsiteY290" fmla="*/ 694267 h 2556934"/>
              <a:gd name="connsiteX291" fmla="*/ 3369733 w 3658253"/>
              <a:gd name="connsiteY291" fmla="*/ 372534 h 2556934"/>
              <a:gd name="connsiteX292" fmla="*/ 3505200 w 3658253"/>
              <a:gd name="connsiteY292" fmla="*/ 270934 h 2556934"/>
              <a:gd name="connsiteX293" fmla="*/ 3556000 w 3658253"/>
              <a:gd name="connsiteY293" fmla="*/ 220134 h 2556934"/>
              <a:gd name="connsiteX294" fmla="*/ 3251200 w 3658253"/>
              <a:gd name="connsiteY294" fmla="*/ 304800 h 2556934"/>
              <a:gd name="connsiteX295" fmla="*/ 3183466 w 3658253"/>
              <a:gd name="connsiteY295" fmla="*/ 338667 h 2556934"/>
              <a:gd name="connsiteX296" fmla="*/ 3081866 w 3658253"/>
              <a:gd name="connsiteY296" fmla="*/ 355600 h 2556934"/>
              <a:gd name="connsiteX297" fmla="*/ 3014133 w 3658253"/>
              <a:gd name="connsiteY297" fmla="*/ 372534 h 2556934"/>
              <a:gd name="connsiteX298" fmla="*/ 2777066 w 3658253"/>
              <a:gd name="connsiteY298" fmla="*/ 541867 h 2556934"/>
              <a:gd name="connsiteX299" fmla="*/ 2709333 w 3658253"/>
              <a:gd name="connsiteY299" fmla="*/ 592667 h 2556934"/>
              <a:gd name="connsiteX300" fmla="*/ 2760133 w 3658253"/>
              <a:gd name="connsiteY300" fmla="*/ 609600 h 2556934"/>
              <a:gd name="connsiteX301" fmla="*/ 2810933 w 3658253"/>
              <a:gd name="connsiteY301" fmla="*/ 694267 h 2556934"/>
              <a:gd name="connsiteX302" fmla="*/ 2827866 w 3658253"/>
              <a:gd name="connsiteY302" fmla="*/ 762000 h 2556934"/>
              <a:gd name="connsiteX303" fmla="*/ 2861733 w 3658253"/>
              <a:gd name="connsiteY303" fmla="*/ 982134 h 2556934"/>
              <a:gd name="connsiteX304" fmla="*/ 2980266 w 3658253"/>
              <a:gd name="connsiteY304" fmla="*/ 1117600 h 2556934"/>
              <a:gd name="connsiteX305" fmla="*/ 2455333 w 3658253"/>
              <a:gd name="connsiteY305" fmla="*/ 1032934 h 2556934"/>
              <a:gd name="connsiteX306" fmla="*/ 1947333 w 3658253"/>
              <a:gd name="connsiteY306" fmla="*/ 880534 h 2556934"/>
              <a:gd name="connsiteX307" fmla="*/ 2048933 w 3658253"/>
              <a:gd name="connsiteY307" fmla="*/ 812800 h 2556934"/>
              <a:gd name="connsiteX308" fmla="*/ 2336800 w 3658253"/>
              <a:gd name="connsiteY308" fmla="*/ 846667 h 2556934"/>
              <a:gd name="connsiteX309" fmla="*/ 2387600 w 3658253"/>
              <a:gd name="connsiteY309" fmla="*/ 948267 h 2556934"/>
              <a:gd name="connsiteX310" fmla="*/ 2353733 w 3658253"/>
              <a:gd name="connsiteY310" fmla="*/ 1100667 h 2556934"/>
              <a:gd name="connsiteX311" fmla="*/ 2218266 w 3658253"/>
              <a:gd name="connsiteY311" fmla="*/ 1168400 h 2556934"/>
              <a:gd name="connsiteX312" fmla="*/ 2015066 w 3658253"/>
              <a:gd name="connsiteY312" fmla="*/ 1202267 h 255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Lst>
            <a:rect l="l" t="t" r="r" b="b"/>
            <a:pathLst>
              <a:path w="3658253" h="2556934">
                <a:moveTo>
                  <a:pt x="389466" y="626534"/>
                </a:moveTo>
                <a:lnTo>
                  <a:pt x="1100666" y="287867"/>
                </a:lnTo>
                <a:cubicBezTo>
                  <a:pt x="1207839" y="236916"/>
                  <a:pt x="1308298" y="168068"/>
                  <a:pt x="1422400" y="135467"/>
                </a:cubicBezTo>
                <a:cubicBezTo>
                  <a:pt x="1629468" y="76305"/>
                  <a:pt x="1662250" y="64091"/>
                  <a:pt x="1862666" y="16934"/>
                </a:cubicBezTo>
                <a:cubicBezTo>
                  <a:pt x="1890682" y="10342"/>
                  <a:pt x="1919111" y="5645"/>
                  <a:pt x="1947333" y="0"/>
                </a:cubicBezTo>
                <a:cubicBezTo>
                  <a:pt x="1964266" y="28222"/>
                  <a:pt x="1994498" y="51956"/>
                  <a:pt x="1998133" y="84667"/>
                </a:cubicBezTo>
                <a:cubicBezTo>
                  <a:pt x="2000921" y="109755"/>
                  <a:pt x="1974210" y="129198"/>
                  <a:pt x="1964266" y="152400"/>
                </a:cubicBezTo>
                <a:cubicBezTo>
                  <a:pt x="1925401" y="243085"/>
                  <a:pt x="1978165" y="205476"/>
                  <a:pt x="1845733" y="304800"/>
                </a:cubicBezTo>
                <a:lnTo>
                  <a:pt x="1439333" y="609600"/>
                </a:lnTo>
                <a:cubicBezTo>
                  <a:pt x="1132852" y="841025"/>
                  <a:pt x="650505" y="1197803"/>
                  <a:pt x="406400" y="1456267"/>
                </a:cubicBezTo>
                <a:lnTo>
                  <a:pt x="118533" y="1761067"/>
                </a:lnTo>
                <a:cubicBezTo>
                  <a:pt x="-9671" y="1895681"/>
                  <a:pt x="4310" y="1823947"/>
                  <a:pt x="423333" y="1744134"/>
                </a:cubicBezTo>
                <a:cubicBezTo>
                  <a:pt x="584238" y="1670995"/>
                  <a:pt x="708006" y="1619478"/>
                  <a:pt x="863600" y="1524000"/>
                </a:cubicBezTo>
                <a:cubicBezTo>
                  <a:pt x="1030393" y="1421650"/>
                  <a:pt x="1190054" y="1308089"/>
                  <a:pt x="1354666" y="1202267"/>
                </a:cubicBezTo>
                <a:cubicBezTo>
                  <a:pt x="1427141" y="1155676"/>
                  <a:pt x="1504953" y="1117245"/>
                  <a:pt x="1574800" y="1066800"/>
                </a:cubicBezTo>
                <a:lnTo>
                  <a:pt x="1879600" y="846667"/>
                </a:lnTo>
                <a:cubicBezTo>
                  <a:pt x="1912814" y="823140"/>
                  <a:pt x="1981200" y="778934"/>
                  <a:pt x="1981200" y="778934"/>
                </a:cubicBezTo>
                <a:cubicBezTo>
                  <a:pt x="1992489" y="762001"/>
                  <a:pt x="2005965" y="746337"/>
                  <a:pt x="2015066" y="728134"/>
                </a:cubicBezTo>
                <a:cubicBezTo>
                  <a:pt x="2039669" y="678928"/>
                  <a:pt x="2050765" y="618617"/>
                  <a:pt x="1964266" y="592667"/>
                </a:cubicBezTo>
                <a:cubicBezTo>
                  <a:pt x="1877595" y="566666"/>
                  <a:pt x="1783644" y="581378"/>
                  <a:pt x="1693333" y="575734"/>
                </a:cubicBezTo>
                <a:cubicBezTo>
                  <a:pt x="1448594" y="588284"/>
                  <a:pt x="1154971" y="499628"/>
                  <a:pt x="948266" y="660400"/>
                </a:cubicBezTo>
                <a:cubicBezTo>
                  <a:pt x="923062" y="680003"/>
                  <a:pt x="899691" y="702590"/>
                  <a:pt x="880533" y="728134"/>
                </a:cubicBezTo>
                <a:cubicBezTo>
                  <a:pt x="865387" y="748328"/>
                  <a:pt x="857955" y="773289"/>
                  <a:pt x="846666" y="795867"/>
                </a:cubicBezTo>
                <a:cubicBezTo>
                  <a:pt x="852311" y="908756"/>
                  <a:pt x="825981" y="1027948"/>
                  <a:pt x="863600" y="1134534"/>
                </a:cubicBezTo>
                <a:cubicBezTo>
                  <a:pt x="949080" y="1376727"/>
                  <a:pt x="1134431" y="1411395"/>
                  <a:pt x="1337733" y="1507067"/>
                </a:cubicBezTo>
                <a:cubicBezTo>
                  <a:pt x="1614664" y="1454318"/>
                  <a:pt x="1734493" y="1514235"/>
                  <a:pt x="1845733" y="1236134"/>
                </a:cubicBezTo>
                <a:cubicBezTo>
                  <a:pt x="1873065" y="1167803"/>
                  <a:pt x="1857022" y="1089378"/>
                  <a:pt x="1862666" y="1016000"/>
                </a:cubicBezTo>
                <a:cubicBezTo>
                  <a:pt x="1852881" y="927932"/>
                  <a:pt x="1887324" y="659638"/>
                  <a:pt x="1727200" y="609600"/>
                </a:cubicBezTo>
                <a:cubicBezTo>
                  <a:pt x="1673056" y="592680"/>
                  <a:pt x="1614311" y="620889"/>
                  <a:pt x="1557866" y="626534"/>
                </a:cubicBezTo>
                <a:cubicBezTo>
                  <a:pt x="1857507" y="896210"/>
                  <a:pt x="1718632" y="795951"/>
                  <a:pt x="2269066" y="1066800"/>
                </a:cubicBezTo>
                <a:cubicBezTo>
                  <a:pt x="2288046" y="1076139"/>
                  <a:pt x="2895515" y="1358549"/>
                  <a:pt x="3048000" y="1405467"/>
                </a:cubicBezTo>
                <a:cubicBezTo>
                  <a:pt x="3181461" y="1446532"/>
                  <a:pt x="3318933" y="1473200"/>
                  <a:pt x="3454400" y="1507067"/>
                </a:cubicBezTo>
                <a:cubicBezTo>
                  <a:pt x="3522133" y="1399823"/>
                  <a:pt x="3630084" y="1309157"/>
                  <a:pt x="3657600" y="1185334"/>
                </a:cubicBezTo>
                <a:cubicBezTo>
                  <a:pt x="3667472" y="1140911"/>
                  <a:pt x="3562836" y="1181916"/>
                  <a:pt x="3522133" y="1202267"/>
                </a:cubicBezTo>
                <a:cubicBezTo>
                  <a:pt x="3390483" y="1268092"/>
                  <a:pt x="3265216" y="1348243"/>
                  <a:pt x="3149600" y="1439334"/>
                </a:cubicBezTo>
                <a:cubicBezTo>
                  <a:pt x="3018895" y="1542314"/>
                  <a:pt x="2949970" y="1662578"/>
                  <a:pt x="2861733" y="1794934"/>
                </a:cubicBezTo>
                <a:cubicBezTo>
                  <a:pt x="2850444" y="1834445"/>
                  <a:pt x="2837832" y="1873602"/>
                  <a:pt x="2827866" y="1913467"/>
                </a:cubicBezTo>
                <a:cubicBezTo>
                  <a:pt x="2816034" y="1960797"/>
                  <a:pt x="2801548" y="2054447"/>
                  <a:pt x="2794000" y="2099734"/>
                </a:cubicBezTo>
                <a:cubicBezTo>
                  <a:pt x="2771422" y="2088445"/>
                  <a:pt x="2746192" y="2081365"/>
                  <a:pt x="2726266" y="2065867"/>
                </a:cubicBezTo>
                <a:cubicBezTo>
                  <a:pt x="2590967" y="1960634"/>
                  <a:pt x="2693907" y="1987649"/>
                  <a:pt x="2523066" y="1896534"/>
                </a:cubicBezTo>
                <a:cubicBezTo>
                  <a:pt x="2480514" y="1873840"/>
                  <a:pt x="2434238" y="1858007"/>
                  <a:pt x="2387600" y="1845734"/>
                </a:cubicBezTo>
                <a:cubicBezTo>
                  <a:pt x="2266204" y="1813787"/>
                  <a:pt x="2155648" y="1807299"/>
                  <a:pt x="2032000" y="1794934"/>
                </a:cubicBezTo>
                <a:cubicBezTo>
                  <a:pt x="1967737" y="1777408"/>
                  <a:pt x="1752828" y="1728895"/>
                  <a:pt x="1693333" y="1676400"/>
                </a:cubicBezTo>
                <a:cubicBezTo>
                  <a:pt x="1635766" y="1625606"/>
                  <a:pt x="1603022" y="1552223"/>
                  <a:pt x="1557866" y="1490134"/>
                </a:cubicBezTo>
                <a:cubicBezTo>
                  <a:pt x="1552222" y="1343378"/>
                  <a:pt x="1526024" y="1195972"/>
                  <a:pt x="1540933" y="1049867"/>
                </a:cubicBezTo>
                <a:cubicBezTo>
                  <a:pt x="1566837" y="796004"/>
                  <a:pt x="1630740" y="652689"/>
                  <a:pt x="1761066" y="457200"/>
                </a:cubicBezTo>
                <a:cubicBezTo>
                  <a:pt x="1785520" y="420519"/>
                  <a:pt x="1811309" y="383139"/>
                  <a:pt x="1845733" y="355600"/>
                </a:cubicBezTo>
                <a:cubicBezTo>
                  <a:pt x="1897134" y="314480"/>
                  <a:pt x="1958622" y="287867"/>
                  <a:pt x="2015066" y="254000"/>
                </a:cubicBezTo>
                <a:cubicBezTo>
                  <a:pt x="2071511" y="276578"/>
                  <a:pt x="2137349" y="283238"/>
                  <a:pt x="2184400" y="321734"/>
                </a:cubicBezTo>
                <a:cubicBezTo>
                  <a:pt x="2206675" y="339959"/>
                  <a:pt x="2205222" y="377883"/>
                  <a:pt x="2201333" y="406400"/>
                </a:cubicBezTo>
                <a:cubicBezTo>
                  <a:pt x="2171480" y="625325"/>
                  <a:pt x="2184265" y="668208"/>
                  <a:pt x="2048933" y="778934"/>
                </a:cubicBezTo>
                <a:cubicBezTo>
                  <a:pt x="2017431" y="804708"/>
                  <a:pt x="1981200" y="824089"/>
                  <a:pt x="1947333" y="846667"/>
                </a:cubicBezTo>
                <a:cubicBezTo>
                  <a:pt x="1836858" y="791429"/>
                  <a:pt x="1676314" y="738802"/>
                  <a:pt x="2065866" y="575734"/>
                </a:cubicBezTo>
                <a:cubicBezTo>
                  <a:pt x="2233776" y="505446"/>
                  <a:pt x="2427111" y="530578"/>
                  <a:pt x="2607733" y="508000"/>
                </a:cubicBezTo>
                <a:cubicBezTo>
                  <a:pt x="2916108" y="533698"/>
                  <a:pt x="2958850" y="497293"/>
                  <a:pt x="3183466" y="609600"/>
                </a:cubicBezTo>
                <a:cubicBezTo>
                  <a:pt x="3208709" y="622221"/>
                  <a:pt x="3228622" y="643467"/>
                  <a:pt x="3251200" y="660400"/>
                </a:cubicBezTo>
                <a:cubicBezTo>
                  <a:pt x="3183467" y="694267"/>
                  <a:pt x="3120186" y="739112"/>
                  <a:pt x="3048000" y="762000"/>
                </a:cubicBezTo>
                <a:cubicBezTo>
                  <a:pt x="2723648" y="864843"/>
                  <a:pt x="2667014" y="866774"/>
                  <a:pt x="2421466" y="897467"/>
                </a:cubicBezTo>
                <a:cubicBezTo>
                  <a:pt x="2682849" y="1044494"/>
                  <a:pt x="2641989" y="977009"/>
                  <a:pt x="2760133" y="1134534"/>
                </a:cubicBezTo>
                <a:cubicBezTo>
                  <a:pt x="2772344" y="1150815"/>
                  <a:pt x="2782711" y="1168401"/>
                  <a:pt x="2794000" y="1185334"/>
                </a:cubicBezTo>
                <a:cubicBezTo>
                  <a:pt x="2799644" y="1213556"/>
                  <a:pt x="2817177" y="1241904"/>
                  <a:pt x="2810933" y="1270000"/>
                </a:cubicBezTo>
                <a:cubicBezTo>
                  <a:pt x="2791900" y="1355647"/>
                  <a:pt x="2657649" y="1378589"/>
                  <a:pt x="2607733" y="1405467"/>
                </a:cubicBezTo>
                <a:cubicBezTo>
                  <a:pt x="2582884" y="1418847"/>
                  <a:pt x="2562578" y="1439334"/>
                  <a:pt x="2540000" y="1456267"/>
                </a:cubicBezTo>
                <a:cubicBezTo>
                  <a:pt x="2624667" y="1467556"/>
                  <a:pt x="2711134" y="1469418"/>
                  <a:pt x="2794000" y="1490134"/>
                </a:cubicBezTo>
                <a:cubicBezTo>
                  <a:pt x="2811316" y="1494463"/>
                  <a:pt x="2760297" y="1501938"/>
                  <a:pt x="2743200" y="1507067"/>
                </a:cubicBezTo>
                <a:cubicBezTo>
                  <a:pt x="2703841" y="1518875"/>
                  <a:pt x="2665398" y="1535503"/>
                  <a:pt x="2624666" y="1540934"/>
                </a:cubicBezTo>
                <a:cubicBezTo>
                  <a:pt x="2495497" y="1558156"/>
                  <a:pt x="2235200" y="1574800"/>
                  <a:pt x="2235200" y="1574800"/>
                </a:cubicBezTo>
                <a:lnTo>
                  <a:pt x="1676400" y="1557867"/>
                </a:lnTo>
                <a:cubicBezTo>
                  <a:pt x="1665420" y="1556220"/>
                  <a:pt x="1493834" y="1426101"/>
                  <a:pt x="1473200" y="1405467"/>
                </a:cubicBezTo>
                <a:cubicBezTo>
                  <a:pt x="1458809" y="1391076"/>
                  <a:pt x="1419030" y="1356067"/>
                  <a:pt x="1439333" y="1354667"/>
                </a:cubicBezTo>
                <a:cubicBezTo>
                  <a:pt x="1613987" y="1342622"/>
                  <a:pt x="1789288" y="1365956"/>
                  <a:pt x="1964266" y="1371600"/>
                </a:cubicBezTo>
                <a:cubicBezTo>
                  <a:pt x="1992488" y="1377245"/>
                  <a:pt x="2031664" y="1365509"/>
                  <a:pt x="2048933" y="1388534"/>
                </a:cubicBezTo>
                <a:cubicBezTo>
                  <a:pt x="2061144" y="1404815"/>
                  <a:pt x="2033962" y="1431776"/>
                  <a:pt x="2015066" y="1439334"/>
                </a:cubicBezTo>
                <a:cubicBezTo>
                  <a:pt x="1917161" y="1478496"/>
                  <a:pt x="1810593" y="1491541"/>
                  <a:pt x="1710266" y="1524000"/>
                </a:cubicBezTo>
                <a:cubicBezTo>
                  <a:pt x="912064" y="1782241"/>
                  <a:pt x="1905296" y="1477710"/>
                  <a:pt x="1219200" y="1727200"/>
                </a:cubicBezTo>
                <a:cubicBezTo>
                  <a:pt x="1170294" y="1744984"/>
                  <a:pt x="1117600" y="1749778"/>
                  <a:pt x="1066800" y="1761067"/>
                </a:cubicBezTo>
                <a:cubicBezTo>
                  <a:pt x="1044222" y="1772356"/>
                  <a:pt x="1021644" y="1806223"/>
                  <a:pt x="999066" y="1794934"/>
                </a:cubicBezTo>
                <a:cubicBezTo>
                  <a:pt x="954902" y="1772852"/>
                  <a:pt x="958869" y="1655511"/>
                  <a:pt x="982133" y="1625600"/>
                </a:cubicBezTo>
                <a:cubicBezTo>
                  <a:pt x="1056682" y="1529751"/>
                  <a:pt x="1253605" y="1523893"/>
                  <a:pt x="1337733" y="1507067"/>
                </a:cubicBezTo>
                <a:cubicBezTo>
                  <a:pt x="1545602" y="1524390"/>
                  <a:pt x="1687190" y="1448077"/>
                  <a:pt x="1794933" y="1591734"/>
                </a:cubicBezTo>
                <a:cubicBezTo>
                  <a:pt x="1814680" y="1618064"/>
                  <a:pt x="1828800" y="1648178"/>
                  <a:pt x="1845733" y="1676400"/>
                </a:cubicBezTo>
                <a:cubicBezTo>
                  <a:pt x="1840089" y="1761067"/>
                  <a:pt x="1847207" y="1847566"/>
                  <a:pt x="1828800" y="1930400"/>
                </a:cubicBezTo>
                <a:cubicBezTo>
                  <a:pt x="1823605" y="1953777"/>
                  <a:pt x="1793331" y="1962803"/>
                  <a:pt x="1778000" y="1981200"/>
                </a:cubicBezTo>
                <a:cubicBezTo>
                  <a:pt x="1649153" y="2135816"/>
                  <a:pt x="1949280" y="1941654"/>
                  <a:pt x="1473200" y="2201334"/>
                </a:cubicBezTo>
                <a:cubicBezTo>
                  <a:pt x="1380100" y="2252116"/>
                  <a:pt x="1280187" y="2289373"/>
                  <a:pt x="1185333" y="2336800"/>
                </a:cubicBezTo>
                <a:cubicBezTo>
                  <a:pt x="711720" y="2573606"/>
                  <a:pt x="974664" y="2465094"/>
                  <a:pt x="745066" y="2556934"/>
                </a:cubicBezTo>
                <a:cubicBezTo>
                  <a:pt x="822444" y="2479556"/>
                  <a:pt x="868208" y="2451503"/>
                  <a:pt x="914400" y="2370667"/>
                </a:cubicBezTo>
                <a:cubicBezTo>
                  <a:pt x="926924" y="2348750"/>
                  <a:pt x="939403" y="2326569"/>
                  <a:pt x="948266" y="2302934"/>
                </a:cubicBezTo>
                <a:cubicBezTo>
                  <a:pt x="956438" y="2281143"/>
                  <a:pt x="959967" y="2257877"/>
                  <a:pt x="965200" y="2235200"/>
                </a:cubicBezTo>
                <a:cubicBezTo>
                  <a:pt x="976901" y="2184493"/>
                  <a:pt x="983012" y="2132301"/>
                  <a:pt x="999066" y="2082800"/>
                </a:cubicBezTo>
                <a:cubicBezTo>
                  <a:pt x="1066032" y="1876322"/>
                  <a:pt x="1188497" y="1505198"/>
                  <a:pt x="1320800" y="1303867"/>
                </a:cubicBezTo>
                <a:cubicBezTo>
                  <a:pt x="1389066" y="1199984"/>
                  <a:pt x="1452454" y="1081882"/>
                  <a:pt x="1557866" y="1016000"/>
                </a:cubicBezTo>
                <a:lnTo>
                  <a:pt x="1693333" y="931334"/>
                </a:lnTo>
                <a:cubicBezTo>
                  <a:pt x="1744133" y="942623"/>
                  <a:pt x="1800550" y="939381"/>
                  <a:pt x="1845733" y="965200"/>
                </a:cubicBezTo>
                <a:cubicBezTo>
                  <a:pt x="1884009" y="987072"/>
                  <a:pt x="1905307" y="1030554"/>
                  <a:pt x="1930400" y="1066800"/>
                </a:cubicBezTo>
                <a:cubicBezTo>
                  <a:pt x="2036066" y="1219430"/>
                  <a:pt x="1965967" y="1137936"/>
                  <a:pt x="2032000" y="1270000"/>
                </a:cubicBezTo>
                <a:cubicBezTo>
                  <a:pt x="2046719" y="1299438"/>
                  <a:pt x="2066816" y="1325896"/>
                  <a:pt x="2082800" y="1354667"/>
                </a:cubicBezTo>
                <a:cubicBezTo>
                  <a:pt x="2107386" y="1398922"/>
                  <a:pt x="2134835" y="1459973"/>
                  <a:pt x="2150533" y="1507067"/>
                </a:cubicBezTo>
                <a:cubicBezTo>
                  <a:pt x="2177450" y="1587817"/>
                  <a:pt x="2166639" y="1612582"/>
                  <a:pt x="2184400" y="1710267"/>
                </a:cubicBezTo>
                <a:cubicBezTo>
                  <a:pt x="2187593" y="1727828"/>
                  <a:pt x="2195689" y="1744134"/>
                  <a:pt x="2201333" y="1761067"/>
                </a:cubicBezTo>
                <a:cubicBezTo>
                  <a:pt x="2178755" y="1840089"/>
                  <a:pt x="2210899" y="1970221"/>
                  <a:pt x="2133600" y="1998134"/>
                </a:cubicBezTo>
                <a:cubicBezTo>
                  <a:pt x="2053862" y="2026928"/>
                  <a:pt x="1590769" y="1981112"/>
                  <a:pt x="1405466" y="1964267"/>
                </a:cubicBezTo>
                <a:cubicBezTo>
                  <a:pt x="1343377" y="1975556"/>
                  <a:pt x="1194341" y="1940130"/>
                  <a:pt x="1219200" y="1998134"/>
                </a:cubicBezTo>
                <a:cubicBezTo>
                  <a:pt x="1265467" y="2106090"/>
                  <a:pt x="1412686" y="2131423"/>
                  <a:pt x="1507066" y="2201334"/>
                </a:cubicBezTo>
                <a:cubicBezTo>
                  <a:pt x="1565151" y="2244359"/>
                  <a:pt x="1616743" y="2295982"/>
                  <a:pt x="1676400" y="2336800"/>
                </a:cubicBezTo>
                <a:cubicBezTo>
                  <a:pt x="1724361" y="2369615"/>
                  <a:pt x="1778710" y="2392002"/>
                  <a:pt x="1828800" y="2421467"/>
                </a:cubicBezTo>
                <a:cubicBezTo>
                  <a:pt x="2051025" y="2552188"/>
                  <a:pt x="1885658" y="2466831"/>
                  <a:pt x="2032000" y="2540000"/>
                </a:cubicBezTo>
                <a:cubicBezTo>
                  <a:pt x="2048933" y="2511778"/>
                  <a:pt x="2069181" y="2485296"/>
                  <a:pt x="2082800" y="2455334"/>
                </a:cubicBezTo>
                <a:cubicBezTo>
                  <a:pt x="2097572" y="2422835"/>
                  <a:pt x="2088107" y="2375153"/>
                  <a:pt x="2116666" y="2353734"/>
                </a:cubicBezTo>
                <a:cubicBezTo>
                  <a:pt x="2163810" y="2318376"/>
                  <a:pt x="2227302" y="2308152"/>
                  <a:pt x="2286000" y="2302934"/>
                </a:cubicBezTo>
                <a:cubicBezTo>
                  <a:pt x="2482860" y="2285435"/>
                  <a:pt x="2681111" y="2291645"/>
                  <a:pt x="2878666" y="2286000"/>
                </a:cubicBezTo>
                <a:cubicBezTo>
                  <a:pt x="2884311" y="2257778"/>
                  <a:pt x="2897395" y="2230059"/>
                  <a:pt x="2895600" y="2201334"/>
                </a:cubicBezTo>
                <a:cubicBezTo>
                  <a:pt x="2880318" y="1956824"/>
                  <a:pt x="2848290" y="1983312"/>
                  <a:pt x="2624666" y="1811867"/>
                </a:cubicBezTo>
                <a:cubicBezTo>
                  <a:pt x="2537691" y="1745186"/>
                  <a:pt x="2450339" y="1677353"/>
                  <a:pt x="2353733" y="1625600"/>
                </a:cubicBezTo>
                <a:cubicBezTo>
                  <a:pt x="2251344" y="1570748"/>
                  <a:pt x="2095241" y="1546808"/>
                  <a:pt x="1981200" y="1524000"/>
                </a:cubicBezTo>
                <a:cubicBezTo>
                  <a:pt x="1952978" y="1540933"/>
                  <a:pt x="1894600" y="1541944"/>
                  <a:pt x="1896533" y="1574800"/>
                </a:cubicBezTo>
                <a:cubicBezTo>
                  <a:pt x="1905611" y="1729124"/>
                  <a:pt x="1968553" y="1825187"/>
                  <a:pt x="2099733" y="1862667"/>
                </a:cubicBezTo>
                <a:cubicBezTo>
                  <a:pt x="2143489" y="1875169"/>
                  <a:pt x="2190044" y="1873956"/>
                  <a:pt x="2235200" y="1879600"/>
                </a:cubicBezTo>
                <a:cubicBezTo>
                  <a:pt x="2348089" y="1845733"/>
                  <a:pt x="2465536" y="1824427"/>
                  <a:pt x="2573866" y="1778000"/>
                </a:cubicBezTo>
                <a:cubicBezTo>
                  <a:pt x="2625747" y="1755765"/>
                  <a:pt x="2669421" y="1716312"/>
                  <a:pt x="2709333" y="1676400"/>
                </a:cubicBezTo>
                <a:cubicBezTo>
                  <a:pt x="2828001" y="1557732"/>
                  <a:pt x="2929332" y="1422535"/>
                  <a:pt x="3048000" y="1303867"/>
                </a:cubicBezTo>
                <a:cubicBezTo>
                  <a:pt x="3087511" y="1264356"/>
                  <a:pt x="3130761" y="1228260"/>
                  <a:pt x="3166533" y="1185334"/>
                </a:cubicBezTo>
                <a:cubicBezTo>
                  <a:pt x="3193109" y="1153443"/>
                  <a:pt x="3231153" y="1073027"/>
                  <a:pt x="3251200" y="1032934"/>
                </a:cubicBezTo>
                <a:cubicBezTo>
                  <a:pt x="3256844" y="999067"/>
                  <a:pt x="3270579" y="965581"/>
                  <a:pt x="3268133" y="931334"/>
                </a:cubicBezTo>
                <a:cubicBezTo>
                  <a:pt x="3261666" y="840806"/>
                  <a:pt x="3227491" y="760767"/>
                  <a:pt x="3166533" y="694267"/>
                </a:cubicBezTo>
                <a:cubicBezTo>
                  <a:pt x="3131369" y="655906"/>
                  <a:pt x="3090346" y="622914"/>
                  <a:pt x="3048000" y="592667"/>
                </a:cubicBezTo>
                <a:cubicBezTo>
                  <a:pt x="3010969" y="566217"/>
                  <a:pt x="2971545" y="542261"/>
                  <a:pt x="2929466" y="524934"/>
                </a:cubicBezTo>
                <a:cubicBezTo>
                  <a:pt x="2874975" y="502497"/>
                  <a:pt x="2816577" y="491067"/>
                  <a:pt x="2760133" y="474134"/>
                </a:cubicBezTo>
                <a:cubicBezTo>
                  <a:pt x="2607733" y="491067"/>
                  <a:pt x="2447443" y="473656"/>
                  <a:pt x="2302933" y="524934"/>
                </a:cubicBezTo>
                <a:cubicBezTo>
                  <a:pt x="2255354" y="541817"/>
                  <a:pt x="2255917" y="614361"/>
                  <a:pt x="2235200" y="660400"/>
                </a:cubicBezTo>
                <a:cubicBezTo>
                  <a:pt x="2205088" y="727315"/>
                  <a:pt x="2150533" y="863600"/>
                  <a:pt x="2150533" y="863600"/>
                </a:cubicBezTo>
                <a:cubicBezTo>
                  <a:pt x="2156177" y="880533"/>
                  <a:pt x="2152160" y="923583"/>
                  <a:pt x="2167466" y="914400"/>
                </a:cubicBezTo>
                <a:cubicBezTo>
                  <a:pt x="2202368" y="893459"/>
                  <a:pt x="2215903" y="848638"/>
                  <a:pt x="2235200" y="812800"/>
                </a:cubicBezTo>
                <a:cubicBezTo>
                  <a:pt x="2338133" y="621641"/>
                  <a:pt x="2253679" y="758392"/>
                  <a:pt x="2302933" y="643467"/>
                </a:cubicBezTo>
                <a:cubicBezTo>
                  <a:pt x="2365707" y="496996"/>
                  <a:pt x="2314022" y="644069"/>
                  <a:pt x="2353733" y="524934"/>
                </a:cubicBezTo>
                <a:cubicBezTo>
                  <a:pt x="2331155" y="395112"/>
                  <a:pt x="2348760" y="251332"/>
                  <a:pt x="2286000" y="135467"/>
                </a:cubicBezTo>
                <a:cubicBezTo>
                  <a:pt x="2261656" y="90524"/>
                  <a:pt x="2184707" y="117793"/>
                  <a:pt x="2133600" y="118534"/>
                </a:cubicBezTo>
                <a:cubicBezTo>
                  <a:pt x="1794781" y="123444"/>
                  <a:pt x="1456267" y="141111"/>
                  <a:pt x="1117600" y="152400"/>
                </a:cubicBezTo>
                <a:cubicBezTo>
                  <a:pt x="965200" y="203200"/>
                  <a:pt x="810121" y="246575"/>
                  <a:pt x="660400" y="304800"/>
                </a:cubicBezTo>
                <a:cubicBezTo>
                  <a:pt x="606238" y="325863"/>
                  <a:pt x="561643" y="367116"/>
                  <a:pt x="508000" y="389467"/>
                </a:cubicBezTo>
                <a:cubicBezTo>
                  <a:pt x="-47951" y="621114"/>
                  <a:pt x="412456" y="394908"/>
                  <a:pt x="186266" y="508000"/>
                </a:cubicBezTo>
                <a:cubicBezTo>
                  <a:pt x="220133" y="654756"/>
                  <a:pt x="233799" y="807693"/>
                  <a:pt x="287866" y="948267"/>
                </a:cubicBezTo>
                <a:cubicBezTo>
                  <a:pt x="338714" y="1080473"/>
                  <a:pt x="393229" y="1159228"/>
                  <a:pt x="508000" y="1202267"/>
                </a:cubicBezTo>
                <a:cubicBezTo>
                  <a:pt x="529791" y="1210439"/>
                  <a:pt x="552777" y="1215374"/>
                  <a:pt x="575733" y="1219200"/>
                </a:cubicBezTo>
                <a:cubicBezTo>
                  <a:pt x="620621" y="1226681"/>
                  <a:pt x="666044" y="1230489"/>
                  <a:pt x="711200" y="1236134"/>
                </a:cubicBezTo>
                <a:cubicBezTo>
                  <a:pt x="810897" y="1269366"/>
                  <a:pt x="721267" y="1229268"/>
                  <a:pt x="829733" y="1337734"/>
                </a:cubicBezTo>
                <a:cubicBezTo>
                  <a:pt x="860905" y="1368906"/>
                  <a:pt x="900161" y="1391228"/>
                  <a:pt x="931333" y="1422400"/>
                </a:cubicBezTo>
                <a:cubicBezTo>
                  <a:pt x="978284" y="1469351"/>
                  <a:pt x="977635" y="1504069"/>
                  <a:pt x="1032933" y="1540934"/>
                </a:cubicBezTo>
                <a:cubicBezTo>
                  <a:pt x="1047785" y="1550835"/>
                  <a:pt x="1066800" y="1552223"/>
                  <a:pt x="1083733" y="1557867"/>
                </a:cubicBezTo>
                <a:cubicBezTo>
                  <a:pt x="1016000" y="1501423"/>
                  <a:pt x="953188" y="1438484"/>
                  <a:pt x="880533" y="1388534"/>
                </a:cubicBezTo>
                <a:cubicBezTo>
                  <a:pt x="772048" y="1313951"/>
                  <a:pt x="655123" y="1252450"/>
                  <a:pt x="541866" y="1185334"/>
                </a:cubicBezTo>
                <a:cubicBezTo>
                  <a:pt x="395305" y="1098483"/>
                  <a:pt x="459319" y="1153586"/>
                  <a:pt x="372533" y="1066800"/>
                </a:cubicBezTo>
                <a:cubicBezTo>
                  <a:pt x="412044" y="982133"/>
                  <a:pt x="439239" y="890540"/>
                  <a:pt x="491066" y="812800"/>
                </a:cubicBezTo>
                <a:cubicBezTo>
                  <a:pt x="553214" y="719578"/>
                  <a:pt x="625129" y="630525"/>
                  <a:pt x="711200" y="558800"/>
                </a:cubicBezTo>
                <a:cubicBezTo>
                  <a:pt x="828434" y="461106"/>
                  <a:pt x="788347" y="510815"/>
                  <a:pt x="846666" y="423334"/>
                </a:cubicBezTo>
                <a:cubicBezTo>
                  <a:pt x="857955" y="445912"/>
                  <a:pt x="878597" y="465899"/>
                  <a:pt x="880533" y="491067"/>
                </a:cubicBezTo>
                <a:cubicBezTo>
                  <a:pt x="884453" y="542029"/>
                  <a:pt x="872003" y="593050"/>
                  <a:pt x="863600" y="643467"/>
                </a:cubicBezTo>
                <a:cubicBezTo>
                  <a:pt x="855045" y="694798"/>
                  <a:pt x="839939" y="744838"/>
                  <a:pt x="829733" y="795867"/>
                </a:cubicBezTo>
                <a:cubicBezTo>
                  <a:pt x="823000" y="829534"/>
                  <a:pt x="818444" y="863600"/>
                  <a:pt x="812800" y="897467"/>
                </a:cubicBezTo>
                <a:cubicBezTo>
                  <a:pt x="913907" y="1251349"/>
                  <a:pt x="710124" y="679259"/>
                  <a:pt x="1134533" y="1032934"/>
                </a:cubicBezTo>
                <a:cubicBezTo>
                  <a:pt x="1185287" y="1075229"/>
                  <a:pt x="1008134" y="1072728"/>
                  <a:pt x="948266" y="1100667"/>
                </a:cubicBezTo>
                <a:cubicBezTo>
                  <a:pt x="874365" y="1135154"/>
                  <a:pt x="632037" y="1254430"/>
                  <a:pt x="524933" y="1337734"/>
                </a:cubicBezTo>
                <a:cubicBezTo>
                  <a:pt x="506030" y="1352436"/>
                  <a:pt x="491066" y="1371601"/>
                  <a:pt x="474133" y="1388534"/>
                </a:cubicBezTo>
                <a:cubicBezTo>
                  <a:pt x="468489" y="1411112"/>
                  <a:pt x="452636" y="1433446"/>
                  <a:pt x="457200" y="1456267"/>
                </a:cubicBezTo>
                <a:cubicBezTo>
                  <a:pt x="490951" y="1625020"/>
                  <a:pt x="548354" y="1713512"/>
                  <a:pt x="711200" y="1794934"/>
                </a:cubicBezTo>
                <a:cubicBezTo>
                  <a:pt x="733778" y="1806223"/>
                  <a:pt x="755298" y="1819937"/>
                  <a:pt x="778933" y="1828800"/>
                </a:cubicBezTo>
                <a:cubicBezTo>
                  <a:pt x="800724" y="1836972"/>
                  <a:pt x="863122" y="1862190"/>
                  <a:pt x="846666" y="1845734"/>
                </a:cubicBezTo>
                <a:cubicBezTo>
                  <a:pt x="821089" y="1820157"/>
                  <a:pt x="634830" y="1780074"/>
                  <a:pt x="626533" y="1778000"/>
                </a:cubicBezTo>
                <a:cubicBezTo>
                  <a:pt x="457200" y="1783645"/>
                  <a:pt x="286567" y="1773252"/>
                  <a:pt x="118533" y="1794934"/>
                </a:cubicBezTo>
                <a:cubicBezTo>
                  <a:pt x="100830" y="1797218"/>
                  <a:pt x="92744" y="1830236"/>
                  <a:pt x="101600" y="1845734"/>
                </a:cubicBezTo>
                <a:cubicBezTo>
                  <a:pt x="119531" y="1877114"/>
                  <a:pt x="154886" y="1895536"/>
                  <a:pt x="186266" y="1913467"/>
                </a:cubicBezTo>
                <a:cubicBezTo>
                  <a:pt x="289696" y="1972569"/>
                  <a:pt x="380232" y="1992882"/>
                  <a:pt x="491066" y="2032000"/>
                </a:cubicBezTo>
                <a:cubicBezTo>
                  <a:pt x="536543" y="2048051"/>
                  <a:pt x="580162" y="2069551"/>
                  <a:pt x="626533" y="2082800"/>
                </a:cubicBezTo>
                <a:cubicBezTo>
                  <a:pt x="659546" y="2092232"/>
                  <a:pt x="694466" y="2093001"/>
                  <a:pt x="728133" y="2099734"/>
                </a:cubicBezTo>
                <a:cubicBezTo>
                  <a:pt x="750954" y="2104298"/>
                  <a:pt x="773288" y="2111023"/>
                  <a:pt x="795866" y="2116667"/>
                </a:cubicBezTo>
                <a:cubicBezTo>
                  <a:pt x="841022" y="2105378"/>
                  <a:pt x="887590" y="2098706"/>
                  <a:pt x="931333" y="2082800"/>
                </a:cubicBezTo>
                <a:cubicBezTo>
                  <a:pt x="976089" y="2066525"/>
                  <a:pt x="998301" y="2026994"/>
                  <a:pt x="1032933" y="1998134"/>
                </a:cubicBezTo>
                <a:cubicBezTo>
                  <a:pt x="1048567" y="1985105"/>
                  <a:pt x="1066800" y="1975556"/>
                  <a:pt x="1083733" y="1964267"/>
                </a:cubicBezTo>
                <a:cubicBezTo>
                  <a:pt x="1157111" y="1969911"/>
                  <a:pt x="1230776" y="1972601"/>
                  <a:pt x="1303866" y="1981200"/>
                </a:cubicBezTo>
                <a:cubicBezTo>
                  <a:pt x="1326980" y="1983919"/>
                  <a:pt x="1349809" y="2006306"/>
                  <a:pt x="1371600" y="1998134"/>
                </a:cubicBezTo>
                <a:cubicBezTo>
                  <a:pt x="1401497" y="1986923"/>
                  <a:pt x="1416755" y="1952978"/>
                  <a:pt x="1439333" y="1930400"/>
                </a:cubicBezTo>
                <a:cubicBezTo>
                  <a:pt x="1428044" y="1755422"/>
                  <a:pt x="1430977" y="1578943"/>
                  <a:pt x="1405466" y="1405467"/>
                </a:cubicBezTo>
                <a:cubicBezTo>
                  <a:pt x="1401982" y="1381774"/>
                  <a:pt x="1375458" y="1342786"/>
                  <a:pt x="1354666" y="1354667"/>
                </a:cubicBezTo>
                <a:cubicBezTo>
                  <a:pt x="1315155" y="1377245"/>
                  <a:pt x="1309511" y="1433689"/>
                  <a:pt x="1286933" y="1473200"/>
                </a:cubicBezTo>
                <a:cubicBezTo>
                  <a:pt x="1270000" y="1563511"/>
                  <a:pt x="1254749" y="1654155"/>
                  <a:pt x="1236133" y="1744134"/>
                </a:cubicBezTo>
                <a:cubicBezTo>
                  <a:pt x="1220876" y="1817878"/>
                  <a:pt x="1197713" y="1889985"/>
                  <a:pt x="1185333" y="1964267"/>
                </a:cubicBezTo>
                <a:cubicBezTo>
                  <a:pt x="1175084" y="2025764"/>
                  <a:pt x="1174044" y="2088445"/>
                  <a:pt x="1168400" y="2150534"/>
                </a:cubicBezTo>
                <a:cubicBezTo>
                  <a:pt x="1174044" y="2206978"/>
                  <a:pt x="1131792" y="2301128"/>
                  <a:pt x="1185333" y="2319867"/>
                </a:cubicBezTo>
                <a:cubicBezTo>
                  <a:pt x="1287810" y="2355734"/>
                  <a:pt x="1507066" y="2269067"/>
                  <a:pt x="1507066" y="2269067"/>
                </a:cubicBezTo>
                <a:cubicBezTo>
                  <a:pt x="1520751" y="2263593"/>
                  <a:pt x="1633135" y="2199471"/>
                  <a:pt x="1659466" y="2252134"/>
                </a:cubicBezTo>
                <a:cubicBezTo>
                  <a:pt x="1668567" y="2270337"/>
                  <a:pt x="1636889" y="2286001"/>
                  <a:pt x="1625600" y="2302934"/>
                </a:cubicBezTo>
                <a:cubicBezTo>
                  <a:pt x="1432304" y="2281456"/>
                  <a:pt x="1493467" y="2296221"/>
                  <a:pt x="1286933" y="2235200"/>
                </a:cubicBezTo>
                <a:cubicBezTo>
                  <a:pt x="1100278" y="2180052"/>
                  <a:pt x="907792" y="2140725"/>
                  <a:pt x="728133" y="2065867"/>
                </a:cubicBezTo>
                <a:cubicBezTo>
                  <a:pt x="660400" y="2037645"/>
                  <a:pt x="593787" y="2006567"/>
                  <a:pt x="524933" y="1981200"/>
                </a:cubicBezTo>
                <a:cubicBezTo>
                  <a:pt x="486375" y="1966994"/>
                  <a:pt x="445098" y="1961155"/>
                  <a:pt x="406400" y="1947334"/>
                </a:cubicBezTo>
                <a:cubicBezTo>
                  <a:pt x="318129" y="1915809"/>
                  <a:pt x="196735" y="1850968"/>
                  <a:pt x="118533" y="1811867"/>
                </a:cubicBezTo>
                <a:cubicBezTo>
                  <a:pt x="95955" y="1800578"/>
                  <a:pt x="74747" y="1785982"/>
                  <a:pt x="50800" y="1778000"/>
                </a:cubicBezTo>
                <a:lnTo>
                  <a:pt x="0" y="1761067"/>
                </a:lnTo>
                <a:cubicBezTo>
                  <a:pt x="50800" y="1755423"/>
                  <a:pt x="104542" y="1762081"/>
                  <a:pt x="152400" y="1744134"/>
                </a:cubicBezTo>
                <a:cubicBezTo>
                  <a:pt x="248599" y="1708059"/>
                  <a:pt x="699992" y="1436672"/>
                  <a:pt x="745066" y="1405467"/>
                </a:cubicBezTo>
                <a:cubicBezTo>
                  <a:pt x="1044652" y="1198062"/>
                  <a:pt x="1248004" y="977845"/>
                  <a:pt x="1524000" y="728134"/>
                </a:cubicBezTo>
                <a:cubicBezTo>
                  <a:pt x="1695118" y="573313"/>
                  <a:pt x="1799352" y="483964"/>
                  <a:pt x="1981200" y="355600"/>
                </a:cubicBezTo>
                <a:cubicBezTo>
                  <a:pt x="2032843" y="319146"/>
                  <a:pt x="2078357" y="298554"/>
                  <a:pt x="2133600" y="270934"/>
                </a:cubicBezTo>
                <a:cubicBezTo>
                  <a:pt x="1943581" y="714310"/>
                  <a:pt x="2140254" y="312233"/>
                  <a:pt x="1778000" y="829734"/>
                </a:cubicBezTo>
                <a:cubicBezTo>
                  <a:pt x="1738489" y="886178"/>
                  <a:pt x="1690278" y="937441"/>
                  <a:pt x="1659466" y="999067"/>
                </a:cubicBezTo>
                <a:cubicBezTo>
                  <a:pt x="1648177" y="1021645"/>
                  <a:pt x="1640745" y="1046606"/>
                  <a:pt x="1625600" y="1066800"/>
                </a:cubicBezTo>
                <a:cubicBezTo>
                  <a:pt x="1606442" y="1092344"/>
                  <a:pt x="1580444" y="1111956"/>
                  <a:pt x="1557866" y="1134534"/>
                </a:cubicBezTo>
                <a:cubicBezTo>
                  <a:pt x="1552222" y="1151467"/>
                  <a:pt x="1536473" y="1168051"/>
                  <a:pt x="1540933" y="1185334"/>
                </a:cubicBezTo>
                <a:cubicBezTo>
                  <a:pt x="1582415" y="1346076"/>
                  <a:pt x="1598840" y="1522977"/>
                  <a:pt x="1693333" y="1659467"/>
                </a:cubicBezTo>
                <a:cubicBezTo>
                  <a:pt x="1761109" y="1757365"/>
                  <a:pt x="1890320" y="1795197"/>
                  <a:pt x="1998133" y="1845734"/>
                </a:cubicBezTo>
                <a:cubicBezTo>
                  <a:pt x="2044138" y="1867299"/>
                  <a:pt x="2289024" y="1926923"/>
                  <a:pt x="2370666" y="1947334"/>
                </a:cubicBezTo>
                <a:cubicBezTo>
                  <a:pt x="2660243" y="1850808"/>
                  <a:pt x="2464138" y="1967791"/>
                  <a:pt x="2556933" y="1540934"/>
                </a:cubicBezTo>
                <a:cubicBezTo>
                  <a:pt x="2561256" y="1521047"/>
                  <a:pt x="2591452" y="1519278"/>
                  <a:pt x="2607733" y="1507067"/>
                </a:cubicBezTo>
                <a:cubicBezTo>
                  <a:pt x="2636647" y="1485382"/>
                  <a:pt x="2664178" y="1461912"/>
                  <a:pt x="2692400" y="1439334"/>
                </a:cubicBezTo>
                <a:cubicBezTo>
                  <a:pt x="2641600" y="1428045"/>
                  <a:pt x="2592039" y="1405467"/>
                  <a:pt x="2540000" y="1405467"/>
                </a:cubicBezTo>
                <a:cubicBezTo>
                  <a:pt x="2326716" y="1405467"/>
                  <a:pt x="2033369" y="1464048"/>
                  <a:pt x="1845733" y="1557867"/>
                </a:cubicBezTo>
                <a:lnTo>
                  <a:pt x="1778000" y="1591734"/>
                </a:lnTo>
                <a:cubicBezTo>
                  <a:pt x="1794933" y="1597378"/>
                  <a:pt x="1810951" y="1608667"/>
                  <a:pt x="1828800" y="1608667"/>
                </a:cubicBezTo>
                <a:cubicBezTo>
                  <a:pt x="1908023" y="1608667"/>
                  <a:pt x="1989008" y="1610948"/>
                  <a:pt x="2065866" y="1591734"/>
                </a:cubicBezTo>
                <a:cubicBezTo>
                  <a:pt x="2085610" y="1586798"/>
                  <a:pt x="2089849" y="1558724"/>
                  <a:pt x="2099733" y="1540934"/>
                </a:cubicBezTo>
                <a:cubicBezTo>
                  <a:pt x="2118121" y="1507835"/>
                  <a:pt x="2133600" y="1473201"/>
                  <a:pt x="2150533" y="1439334"/>
                </a:cubicBezTo>
                <a:cubicBezTo>
                  <a:pt x="2133600" y="1394178"/>
                  <a:pt x="2141890" y="1327288"/>
                  <a:pt x="2099733" y="1303867"/>
                </a:cubicBezTo>
                <a:cubicBezTo>
                  <a:pt x="2025066" y="1262385"/>
                  <a:pt x="1931014" y="1274805"/>
                  <a:pt x="1845733" y="1270000"/>
                </a:cubicBezTo>
                <a:cubicBezTo>
                  <a:pt x="1529943" y="1252209"/>
                  <a:pt x="1213555" y="1247423"/>
                  <a:pt x="897466" y="1236134"/>
                </a:cubicBezTo>
                <a:cubicBezTo>
                  <a:pt x="869244" y="1219201"/>
                  <a:pt x="842762" y="1198953"/>
                  <a:pt x="812800" y="1185334"/>
                </a:cubicBezTo>
                <a:cubicBezTo>
                  <a:pt x="780301" y="1170562"/>
                  <a:pt x="745641" y="1160860"/>
                  <a:pt x="711200" y="1151467"/>
                </a:cubicBezTo>
                <a:cubicBezTo>
                  <a:pt x="588525" y="1118010"/>
                  <a:pt x="436870" y="1123997"/>
                  <a:pt x="321733" y="1117600"/>
                </a:cubicBezTo>
                <a:cubicBezTo>
                  <a:pt x="355600" y="1010356"/>
                  <a:pt x="348765" y="880057"/>
                  <a:pt x="423333" y="795867"/>
                </a:cubicBezTo>
                <a:cubicBezTo>
                  <a:pt x="534415" y="670451"/>
                  <a:pt x="695628" y="597432"/>
                  <a:pt x="846666" y="524934"/>
                </a:cubicBezTo>
                <a:cubicBezTo>
                  <a:pt x="1192704" y="358836"/>
                  <a:pt x="1555457" y="352870"/>
                  <a:pt x="1930400" y="304800"/>
                </a:cubicBezTo>
                <a:cubicBezTo>
                  <a:pt x="2105378" y="310445"/>
                  <a:pt x="2281418" y="301667"/>
                  <a:pt x="2455333" y="321734"/>
                </a:cubicBezTo>
                <a:cubicBezTo>
                  <a:pt x="2485529" y="325218"/>
                  <a:pt x="2399937" y="347404"/>
                  <a:pt x="2370666" y="355600"/>
                </a:cubicBezTo>
                <a:cubicBezTo>
                  <a:pt x="2258613" y="386975"/>
                  <a:pt x="2146013" y="416999"/>
                  <a:pt x="2032000" y="440267"/>
                </a:cubicBezTo>
                <a:cubicBezTo>
                  <a:pt x="1869251" y="473481"/>
                  <a:pt x="1704622" y="496712"/>
                  <a:pt x="1540933" y="524934"/>
                </a:cubicBezTo>
                <a:cubicBezTo>
                  <a:pt x="1337733" y="513645"/>
                  <a:pt x="1125084" y="553344"/>
                  <a:pt x="931333" y="491067"/>
                </a:cubicBezTo>
                <a:cubicBezTo>
                  <a:pt x="874210" y="472706"/>
                  <a:pt x="1017781" y="407136"/>
                  <a:pt x="1066800" y="372534"/>
                </a:cubicBezTo>
                <a:cubicBezTo>
                  <a:pt x="1114277" y="339021"/>
                  <a:pt x="1168400" y="316089"/>
                  <a:pt x="1219200" y="287867"/>
                </a:cubicBezTo>
                <a:cubicBezTo>
                  <a:pt x="1308141" y="294220"/>
                  <a:pt x="1546454" y="302637"/>
                  <a:pt x="1642533" y="338667"/>
                </a:cubicBezTo>
                <a:cubicBezTo>
                  <a:pt x="1720566" y="367929"/>
                  <a:pt x="1792956" y="411528"/>
                  <a:pt x="1862666" y="457200"/>
                </a:cubicBezTo>
                <a:cubicBezTo>
                  <a:pt x="1957093" y="519066"/>
                  <a:pt x="2133600" y="660400"/>
                  <a:pt x="2133600" y="660400"/>
                </a:cubicBezTo>
                <a:cubicBezTo>
                  <a:pt x="2028890" y="1000705"/>
                  <a:pt x="2127701" y="780326"/>
                  <a:pt x="1896533" y="1083734"/>
                </a:cubicBezTo>
                <a:cubicBezTo>
                  <a:pt x="1859532" y="1132298"/>
                  <a:pt x="1794933" y="1236134"/>
                  <a:pt x="1794933" y="1236134"/>
                </a:cubicBezTo>
                <a:cubicBezTo>
                  <a:pt x="1837596" y="1244666"/>
                  <a:pt x="1941481" y="1266389"/>
                  <a:pt x="1981200" y="1270000"/>
                </a:cubicBezTo>
                <a:cubicBezTo>
                  <a:pt x="2071316" y="1278192"/>
                  <a:pt x="2161822" y="1281289"/>
                  <a:pt x="2252133" y="1286934"/>
                </a:cubicBezTo>
                <a:cubicBezTo>
                  <a:pt x="2303179" y="1440074"/>
                  <a:pt x="2287351" y="1364585"/>
                  <a:pt x="2201333" y="1676400"/>
                </a:cubicBezTo>
                <a:cubicBezTo>
                  <a:pt x="2186550" y="1729990"/>
                  <a:pt x="2156896" y="1778325"/>
                  <a:pt x="2133600" y="1828800"/>
                </a:cubicBezTo>
                <a:cubicBezTo>
                  <a:pt x="2123022" y="1851720"/>
                  <a:pt x="2112257" y="1874617"/>
                  <a:pt x="2099733" y="1896534"/>
                </a:cubicBezTo>
                <a:cubicBezTo>
                  <a:pt x="2089636" y="1914204"/>
                  <a:pt x="2046559" y="1940898"/>
                  <a:pt x="2065866" y="1947334"/>
                </a:cubicBezTo>
                <a:cubicBezTo>
                  <a:pt x="2088930" y="1955022"/>
                  <a:pt x="2245862" y="1921494"/>
                  <a:pt x="2286000" y="1913467"/>
                </a:cubicBezTo>
                <a:cubicBezTo>
                  <a:pt x="2319867" y="1941689"/>
                  <a:pt x="2380353" y="1954649"/>
                  <a:pt x="2387600" y="1998134"/>
                </a:cubicBezTo>
                <a:cubicBezTo>
                  <a:pt x="2392332" y="2026524"/>
                  <a:pt x="2330977" y="2008595"/>
                  <a:pt x="2302933" y="2015067"/>
                </a:cubicBezTo>
                <a:cubicBezTo>
                  <a:pt x="2257580" y="2025533"/>
                  <a:pt x="2212622" y="2037645"/>
                  <a:pt x="2167466" y="2048934"/>
                </a:cubicBezTo>
                <a:cubicBezTo>
                  <a:pt x="2048933" y="2043289"/>
                  <a:pt x="1929617" y="2046719"/>
                  <a:pt x="1811866" y="2032000"/>
                </a:cubicBezTo>
                <a:cubicBezTo>
                  <a:pt x="1783307" y="2028430"/>
                  <a:pt x="1867777" y="2013869"/>
                  <a:pt x="1896533" y="2015067"/>
                </a:cubicBezTo>
                <a:cubicBezTo>
                  <a:pt x="2004276" y="2019556"/>
                  <a:pt x="2111022" y="2037645"/>
                  <a:pt x="2218266" y="2048934"/>
                </a:cubicBezTo>
                <a:cubicBezTo>
                  <a:pt x="2279650" y="2064279"/>
                  <a:pt x="2308285" y="2062129"/>
                  <a:pt x="2353733" y="2116667"/>
                </a:cubicBezTo>
                <a:cubicBezTo>
                  <a:pt x="2455972" y="2239355"/>
                  <a:pt x="2265888" y="2097614"/>
                  <a:pt x="2421466" y="2201334"/>
                </a:cubicBezTo>
                <a:cubicBezTo>
                  <a:pt x="2432755" y="2218267"/>
                  <a:pt x="2461769" y="2232827"/>
                  <a:pt x="2455333" y="2252134"/>
                </a:cubicBezTo>
                <a:cubicBezTo>
                  <a:pt x="2446409" y="2278908"/>
                  <a:pt x="2410720" y="2286750"/>
                  <a:pt x="2387600" y="2302934"/>
                </a:cubicBezTo>
                <a:cubicBezTo>
                  <a:pt x="2354255" y="2326275"/>
                  <a:pt x="2321838" y="2351370"/>
                  <a:pt x="2286000" y="2370667"/>
                </a:cubicBezTo>
                <a:cubicBezTo>
                  <a:pt x="2248151" y="2391047"/>
                  <a:pt x="2206600" y="2403679"/>
                  <a:pt x="2167466" y="2421467"/>
                </a:cubicBezTo>
                <a:cubicBezTo>
                  <a:pt x="2144486" y="2431913"/>
                  <a:pt x="2123368" y="2446471"/>
                  <a:pt x="2099733" y="2455334"/>
                </a:cubicBezTo>
                <a:cubicBezTo>
                  <a:pt x="2077942" y="2463506"/>
                  <a:pt x="2008745" y="2473161"/>
                  <a:pt x="2032000" y="2472267"/>
                </a:cubicBezTo>
                <a:cubicBezTo>
                  <a:pt x="2201584" y="2465744"/>
                  <a:pt x="2370667" y="2449689"/>
                  <a:pt x="2540000" y="2438400"/>
                </a:cubicBezTo>
                <a:lnTo>
                  <a:pt x="2421466" y="2404534"/>
                </a:lnTo>
                <a:cubicBezTo>
                  <a:pt x="2264481" y="2357439"/>
                  <a:pt x="2553760" y="2430780"/>
                  <a:pt x="2201333" y="2336800"/>
                </a:cubicBezTo>
                <a:cubicBezTo>
                  <a:pt x="2173524" y="2329384"/>
                  <a:pt x="2144983" y="2325015"/>
                  <a:pt x="2116666" y="2319867"/>
                </a:cubicBezTo>
                <a:cubicBezTo>
                  <a:pt x="2082886" y="2313725"/>
                  <a:pt x="2049341" y="2304950"/>
                  <a:pt x="2015066" y="2302934"/>
                </a:cubicBezTo>
                <a:cubicBezTo>
                  <a:pt x="1857194" y="2293647"/>
                  <a:pt x="1698977" y="2291645"/>
                  <a:pt x="1540933" y="2286000"/>
                </a:cubicBezTo>
                <a:cubicBezTo>
                  <a:pt x="1557866" y="2212622"/>
                  <a:pt x="1559146" y="2133757"/>
                  <a:pt x="1591733" y="2065867"/>
                </a:cubicBezTo>
                <a:cubicBezTo>
                  <a:pt x="1628371" y="1989538"/>
                  <a:pt x="1688526" y="1926513"/>
                  <a:pt x="1744133" y="1862667"/>
                </a:cubicBezTo>
                <a:cubicBezTo>
                  <a:pt x="2001621" y="1567032"/>
                  <a:pt x="1934461" y="1617249"/>
                  <a:pt x="2099733" y="1507067"/>
                </a:cubicBezTo>
                <a:cubicBezTo>
                  <a:pt x="2128208" y="1554526"/>
                  <a:pt x="2174907" y="1640925"/>
                  <a:pt x="2218266" y="1676400"/>
                </a:cubicBezTo>
                <a:cubicBezTo>
                  <a:pt x="2253487" y="1705217"/>
                  <a:pt x="2295562" y="1724890"/>
                  <a:pt x="2336800" y="1744134"/>
                </a:cubicBezTo>
                <a:cubicBezTo>
                  <a:pt x="2422631" y="1784189"/>
                  <a:pt x="2500973" y="1803136"/>
                  <a:pt x="2590800" y="1828800"/>
                </a:cubicBezTo>
                <a:cubicBezTo>
                  <a:pt x="2765778" y="1744133"/>
                  <a:pt x="2959746" y="1690790"/>
                  <a:pt x="3115733" y="1574800"/>
                </a:cubicBezTo>
                <a:cubicBezTo>
                  <a:pt x="3188768" y="1520492"/>
                  <a:pt x="3200715" y="1413463"/>
                  <a:pt x="3251200" y="1337734"/>
                </a:cubicBezTo>
                <a:lnTo>
                  <a:pt x="3285066" y="1286934"/>
                </a:lnTo>
                <a:cubicBezTo>
                  <a:pt x="3244996" y="1126647"/>
                  <a:pt x="3288113" y="1227934"/>
                  <a:pt x="3014133" y="1083734"/>
                </a:cubicBezTo>
                <a:cubicBezTo>
                  <a:pt x="2934015" y="1041567"/>
                  <a:pt x="2963116" y="1054046"/>
                  <a:pt x="2878666" y="1032934"/>
                </a:cubicBezTo>
                <a:cubicBezTo>
                  <a:pt x="2827352" y="1054926"/>
                  <a:pt x="2745485" y="1087266"/>
                  <a:pt x="2692400" y="1117600"/>
                </a:cubicBezTo>
                <a:cubicBezTo>
                  <a:pt x="2681084" y="1124067"/>
                  <a:pt x="2570563" y="1198964"/>
                  <a:pt x="2573866" y="1202267"/>
                </a:cubicBezTo>
                <a:cubicBezTo>
                  <a:pt x="2598143" y="1226545"/>
                  <a:pt x="2641599" y="1190978"/>
                  <a:pt x="2675466" y="1185334"/>
                </a:cubicBezTo>
                <a:cubicBezTo>
                  <a:pt x="2820272" y="1137063"/>
                  <a:pt x="2849533" y="1125866"/>
                  <a:pt x="2404533" y="1303867"/>
                </a:cubicBezTo>
                <a:cubicBezTo>
                  <a:pt x="2314979" y="1339689"/>
                  <a:pt x="2222429" y="1367885"/>
                  <a:pt x="2133600" y="1405467"/>
                </a:cubicBezTo>
                <a:cubicBezTo>
                  <a:pt x="2075480" y="1430056"/>
                  <a:pt x="2021366" y="1463263"/>
                  <a:pt x="1964266" y="1490134"/>
                </a:cubicBezTo>
                <a:cubicBezTo>
                  <a:pt x="1925371" y="1508438"/>
                  <a:pt x="1885244" y="1524001"/>
                  <a:pt x="1845733" y="1540934"/>
                </a:cubicBezTo>
                <a:cubicBezTo>
                  <a:pt x="1913466" y="1478845"/>
                  <a:pt x="1976941" y="1411764"/>
                  <a:pt x="2048933" y="1354667"/>
                </a:cubicBezTo>
                <a:cubicBezTo>
                  <a:pt x="2520114" y="980972"/>
                  <a:pt x="2166918" y="1276283"/>
                  <a:pt x="2489200" y="1066800"/>
                </a:cubicBezTo>
                <a:cubicBezTo>
                  <a:pt x="2765220" y="887387"/>
                  <a:pt x="2578382" y="970168"/>
                  <a:pt x="2760133" y="897467"/>
                </a:cubicBezTo>
                <a:cubicBezTo>
                  <a:pt x="2832101" y="753533"/>
                  <a:pt x="2762129" y="867494"/>
                  <a:pt x="2980266" y="694267"/>
                </a:cubicBezTo>
                <a:cubicBezTo>
                  <a:pt x="3112134" y="589548"/>
                  <a:pt x="3238656" y="478241"/>
                  <a:pt x="3369733" y="372534"/>
                </a:cubicBezTo>
                <a:cubicBezTo>
                  <a:pt x="3413670" y="337101"/>
                  <a:pt x="3465288" y="310846"/>
                  <a:pt x="3505200" y="270934"/>
                </a:cubicBezTo>
                <a:cubicBezTo>
                  <a:pt x="3522133" y="254001"/>
                  <a:pt x="3579737" y="216969"/>
                  <a:pt x="3556000" y="220134"/>
                </a:cubicBezTo>
                <a:cubicBezTo>
                  <a:pt x="3451478" y="234070"/>
                  <a:pt x="3351683" y="272828"/>
                  <a:pt x="3251200" y="304800"/>
                </a:cubicBezTo>
                <a:cubicBezTo>
                  <a:pt x="3227145" y="312454"/>
                  <a:pt x="3207644" y="331414"/>
                  <a:pt x="3183466" y="338667"/>
                </a:cubicBezTo>
                <a:cubicBezTo>
                  <a:pt x="3150580" y="348533"/>
                  <a:pt x="3115533" y="348867"/>
                  <a:pt x="3081866" y="355600"/>
                </a:cubicBezTo>
                <a:cubicBezTo>
                  <a:pt x="3059045" y="360164"/>
                  <a:pt x="3036711" y="366889"/>
                  <a:pt x="3014133" y="372534"/>
                </a:cubicBezTo>
                <a:cubicBezTo>
                  <a:pt x="2865571" y="471575"/>
                  <a:pt x="2945091" y="415848"/>
                  <a:pt x="2777066" y="541867"/>
                </a:cubicBezTo>
                <a:lnTo>
                  <a:pt x="2709333" y="592667"/>
                </a:lnTo>
                <a:cubicBezTo>
                  <a:pt x="2726266" y="598311"/>
                  <a:pt x="2747512" y="596979"/>
                  <a:pt x="2760133" y="609600"/>
                </a:cubicBezTo>
                <a:cubicBezTo>
                  <a:pt x="2783406" y="632873"/>
                  <a:pt x="2797566" y="664191"/>
                  <a:pt x="2810933" y="694267"/>
                </a:cubicBezTo>
                <a:cubicBezTo>
                  <a:pt x="2820385" y="715534"/>
                  <a:pt x="2823822" y="739082"/>
                  <a:pt x="2827866" y="762000"/>
                </a:cubicBezTo>
                <a:cubicBezTo>
                  <a:pt x="2840768" y="835112"/>
                  <a:pt x="2839589" y="911272"/>
                  <a:pt x="2861733" y="982134"/>
                </a:cubicBezTo>
                <a:cubicBezTo>
                  <a:pt x="2864191" y="990001"/>
                  <a:pt x="3009101" y="1117600"/>
                  <a:pt x="2980266" y="1117600"/>
                </a:cubicBezTo>
                <a:cubicBezTo>
                  <a:pt x="2803027" y="1117600"/>
                  <a:pt x="2629409" y="1066268"/>
                  <a:pt x="2455333" y="1032934"/>
                </a:cubicBezTo>
                <a:cubicBezTo>
                  <a:pt x="2227453" y="989297"/>
                  <a:pt x="2159882" y="956444"/>
                  <a:pt x="1947333" y="880534"/>
                </a:cubicBezTo>
                <a:cubicBezTo>
                  <a:pt x="1896091" y="803671"/>
                  <a:pt x="1875679" y="805870"/>
                  <a:pt x="2048933" y="812800"/>
                </a:cubicBezTo>
                <a:cubicBezTo>
                  <a:pt x="2145473" y="816662"/>
                  <a:pt x="2240844" y="835378"/>
                  <a:pt x="2336800" y="846667"/>
                </a:cubicBezTo>
                <a:cubicBezTo>
                  <a:pt x="2353733" y="880534"/>
                  <a:pt x="2385081" y="910487"/>
                  <a:pt x="2387600" y="948267"/>
                </a:cubicBezTo>
                <a:cubicBezTo>
                  <a:pt x="2391062" y="1000191"/>
                  <a:pt x="2385462" y="1059420"/>
                  <a:pt x="2353733" y="1100667"/>
                </a:cubicBezTo>
                <a:cubicBezTo>
                  <a:pt x="2322951" y="1140683"/>
                  <a:pt x="2264670" y="1148513"/>
                  <a:pt x="2218266" y="1168400"/>
                </a:cubicBezTo>
                <a:cubicBezTo>
                  <a:pt x="2114254" y="1212977"/>
                  <a:pt x="2124173" y="1202267"/>
                  <a:pt x="2015066" y="1202267"/>
                </a:cubicBezTo>
              </a:path>
            </a:pathLst>
          </a:custGeom>
          <a:noFill/>
          <a:ln w="25400" cap="flat" cmpd="sng" algn="ctr">
            <a:solidFill>
              <a:srgbClr val="CC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7" name="Freeform 16"/>
          <p:cNvSpPr/>
          <p:nvPr/>
        </p:nvSpPr>
        <p:spPr>
          <a:xfrm>
            <a:off x="401896" y="2241855"/>
            <a:ext cx="3668046" cy="3232044"/>
          </a:xfrm>
          <a:custGeom>
            <a:avLst/>
            <a:gdLst>
              <a:gd name="connsiteX0" fmla="*/ 749571 w 3668046"/>
              <a:gd name="connsiteY0" fmla="*/ 1538710 h 3232044"/>
              <a:gd name="connsiteX1" fmla="*/ 715704 w 3668046"/>
              <a:gd name="connsiteY1" fmla="*/ 1454044 h 3232044"/>
              <a:gd name="connsiteX2" fmla="*/ 647971 w 3668046"/>
              <a:gd name="connsiteY2" fmla="*/ 1318577 h 3232044"/>
              <a:gd name="connsiteX3" fmla="*/ 529437 w 3668046"/>
              <a:gd name="connsiteY3" fmla="*/ 810577 h 3232044"/>
              <a:gd name="connsiteX4" fmla="*/ 631037 w 3668046"/>
              <a:gd name="connsiteY4" fmla="*/ 133244 h 3232044"/>
              <a:gd name="connsiteX5" fmla="*/ 732637 w 3668046"/>
              <a:gd name="connsiteY5" fmla="*/ 82444 h 3232044"/>
              <a:gd name="connsiteX6" fmla="*/ 868104 w 3668046"/>
              <a:gd name="connsiteY6" fmla="*/ 99377 h 3232044"/>
              <a:gd name="connsiteX7" fmla="*/ 969704 w 3668046"/>
              <a:gd name="connsiteY7" fmla="*/ 234844 h 3232044"/>
              <a:gd name="connsiteX8" fmla="*/ 1071304 w 3668046"/>
              <a:gd name="connsiteY8" fmla="*/ 404177 h 3232044"/>
              <a:gd name="connsiteX9" fmla="*/ 1155971 w 3668046"/>
              <a:gd name="connsiteY9" fmla="*/ 725910 h 3232044"/>
              <a:gd name="connsiteX10" fmla="*/ 1071304 w 3668046"/>
              <a:gd name="connsiteY10" fmla="*/ 844444 h 3232044"/>
              <a:gd name="connsiteX11" fmla="*/ 1054371 w 3668046"/>
              <a:gd name="connsiteY11" fmla="*/ 522710 h 3232044"/>
              <a:gd name="connsiteX12" fmla="*/ 1037437 w 3668046"/>
              <a:gd name="connsiteY12" fmla="*/ 370310 h 3232044"/>
              <a:gd name="connsiteX13" fmla="*/ 1003571 w 3668046"/>
              <a:gd name="connsiteY13" fmla="*/ 234844 h 3232044"/>
              <a:gd name="connsiteX14" fmla="*/ 986637 w 3668046"/>
              <a:gd name="connsiteY14" fmla="*/ 184044 h 3232044"/>
              <a:gd name="connsiteX15" fmla="*/ 918904 w 3668046"/>
              <a:gd name="connsiteY15" fmla="*/ 167110 h 3232044"/>
              <a:gd name="connsiteX16" fmla="*/ 1020504 w 3668046"/>
              <a:gd name="connsiteY16" fmla="*/ 99377 h 3232044"/>
              <a:gd name="connsiteX17" fmla="*/ 1155971 w 3668046"/>
              <a:gd name="connsiteY17" fmla="*/ 65510 h 3232044"/>
              <a:gd name="connsiteX18" fmla="*/ 1206771 w 3668046"/>
              <a:gd name="connsiteY18" fmla="*/ 31644 h 3232044"/>
              <a:gd name="connsiteX19" fmla="*/ 1274504 w 3668046"/>
              <a:gd name="connsiteY19" fmla="*/ 522710 h 3232044"/>
              <a:gd name="connsiteX20" fmla="*/ 969704 w 3668046"/>
              <a:gd name="connsiteY20" fmla="*/ 895244 h 3232044"/>
              <a:gd name="connsiteX21" fmla="*/ 851171 w 3668046"/>
              <a:gd name="connsiteY21" fmla="*/ 996844 h 3232044"/>
              <a:gd name="connsiteX22" fmla="*/ 783437 w 3668046"/>
              <a:gd name="connsiteY22" fmla="*/ 1098444 h 3232044"/>
              <a:gd name="connsiteX23" fmla="*/ 851171 w 3668046"/>
              <a:gd name="connsiteY23" fmla="*/ 1470977 h 3232044"/>
              <a:gd name="connsiteX24" fmla="*/ 918904 w 3668046"/>
              <a:gd name="connsiteY24" fmla="*/ 1521777 h 3232044"/>
              <a:gd name="connsiteX25" fmla="*/ 1037437 w 3668046"/>
              <a:gd name="connsiteY25" fmla="*/ 1504844 h 3232044"/>
              <a:gd name="connsiteX26" fmla="*/ 1223704 w 3668046"/>
              <a:gd name="connsiteY26" fmla="*/ 1149244 h 3232044"/>
              <a:gd name="connsiteX27" fmla="*/ 1291437 w 3668046"/>
              <a:gd name="connsiteY27" fmla="*/ 658177 h 3232044"/>
              <a:gd name="connsiteX28" fmla="*/ 1257571 w 3668046"/>
              <a:gd name="connsiteY28" fmla="*/ 488844 h 3232044"/>
              <a:gd name="connsiteX29" fmla="*/ 935837 w 3668046"/>
              <a:gd name="connsiteY29" fmla="*/ 573510 h 3232044"/>
              <a:gd name="connsiteX30" fmla="*/ 766504 w 3668046"/>
              <a:gd name="connsiteY30" fmla="*/ 725910 h 3232044"/>
              <a:gd name="connsiteX31" fmla="*/ 546371 w 3668046"/>
              <a:gd name="connsiteY31" fmla="*/ 1166177 h 3232044"/>
              <a:gd name="connsiteX32" fmla="*/ 631037 w 3668046"/>
              <a:gd name="connsiteY32" fmla="*/ 1589510 h 3232044"/>
              <a:gd name="connsiteX33" fmla="*/ 1172904 w 3668046"/>
              <a:gd name="connsiteY33" fmla="*/ 1691110 h 3232044"/>
              <a:gd name="connsiteX34" fmla="*/ 2087304 w 3668046"/>
              <a:gd name="connsiteY34" fmla="*/ 1420177 h 3232044"/>
              <a:gd name="connsiteX35" fmla="*/ 2239704 w 3668046"/>
              <a:gd name="connsiteY35" fmla="*/ 1183110 h 3232044"/>
              <a:gd name="connsiteX36" fmla="*/ 2273571 w 3668046"/>
              <a:gd name="connsiteY36" fmla="*/ 624310 h 3232044"/>
              <a:gd name="connsiteX37" fmla="*/ 2155037 w 3668046"/>
              <a:gd name="connsiteY37" fmla="*/ 708977 h 3232044"/>
              <a:gd name="connsiteX38" fmla="*/ 1917971 w 3668046"/>
              <a:gd name="connsiteY38" fmla="*/ 1098444 h 3232044"/>
              <a:gd name="connsiteX39" fmla="*/ 1833304 w 3668046"/>
              <a:gd name="connsiteY39" fmla="*/ 1352444 h 3232044"/>
              <a:gd name="connsiteX40" fmla="*/ 1799437 w 3668046"/>
              <a:gd name="connsiteY40" fmla="*/ 1826577 h 3232044"/>
              <a:gd name="connsiteX41" fmla="*/ 393971 w 3668046"/>
              <a:gd name="connsiteY41" fmla="*/ 1792710 h 3232044"/>
              <a:gd name="connsiteX42" fmla="*/ 139971 w 3668046"/>
              <a:gd name="connsiteY42" fmla="*/ 1860444 h 3232044"/>
              <a:gd name="connsiteX43" fmla="*/ 89171 w 3668046"/>
              <a:gd name="connsiteY43" fmla="*/ 1995910 h 3232044"/>
              <a:gd name="connsiteX44" fmla="*/ 123037 w 3668046"/>
              <a:gd name="connsiteY44" fmla="*/ 2249910 h 3232044"/>
              <a:gd name="connsiteX45" fmla="*/ 224637 w 3668046"/>
              <a:gd name="connsiteY45" fmla="*/ 2351510 h 3232044"/>
              <a:gd name="connsiteX46" fmla="*/ 444771 w 3668046"/>
              <a:gd name="connsiteY46" fmla="*/ 2402310 h 3232044"/>
              <a:gd name="connsiteX47" fmla="*/ 614104 w 3668046"/>
              <a:gd name="connsiteY47" fmla="*/ 2385377 h 3232044"/>
              <a:gd name="connsiteX48" fmla="*/ 681837 w 3668046"/>
              <a:gd name="connsiteY48" fmla="*/ 2317644 h 3232044"/>
              <a:gd name="connsiteX49" fmla="*/ 749571 w 3668046"/>
              <a:gd name="connsiteY49" fmla="*/ 2199110 h 3232044"/>
              <a:gd name="connsiteX50" fmla="*/ 800371 w 3668046"/>
              <a:gd name="connsiteY50" fmla="*/ 2131377 h 3232044"/>
              <a:gd name="connsiteX51" fmla="*/ 834237 w 3668046"/>
              <a:gd name="connsiteY51" fmla="*/ 2080577 h 3232044"/>
              <a:gd name="connsiteX52" fmla="*/ 885037 w 3668046"/>
              <a:gd name="connsiteY52" fmla="*/ 2063644 h 3232044"/>
              <a:gd name="connsiteX53" fmla="*/ 969704 w 3668046"/>
              <a:gd name="connsiteY53" fmla="*/ 2114444 h 3232044"/>
              <a:gd name="connsiteX54" fmla="*/ 1155971 w 3668046"/>
              <a:gd name="connsiteY54" fmla="*/ 2317644 h 3232044"/>
              <a:gd name="connsiteX55" fmla="*/ 1325304 w 3668046"/>
              <a:gd name="connsiteY55" fmla="*/ 2419244 h 3232044"/>
              <a:gd name="connsiteX56" fmla="*/ 1460771 w 3668046"/>
              <a:gd name="connsiteY56" fmla="*/ 2334577 h 3232044"/>
              <a:gd name="connsiteX57" fmla="*/ 1579304 w 3668046"/>
              <a:gd name="connsiteY57" fmla="*/ 2182177 h 3232044"/>
              <a:gd name="connsiteX58" fmla="*/ 1647037 w 3668046"/>
              <a:gd name="connsiteY58" fmla="*/ 1995910 h 3232044"/>
              <a:gd name="connsiteX59" fmla="*/ 1613171 w 3668046"/>
              <a:gd name="connsiteY59" fmla="*/ 1826577 h 3232044"/>
              <a:gd name="connsiteX60" fmla="*/ 1494637 w 3668046"/>
              <a:gd name="connsiteY60" fmla="*/ 1758844 h 3232044"/>
              <a:gd name="connsiteX61" fmla="*/ 1274504 w 3668046"/>
              <a:gd name="connsiteY61" fmla="*/ 1691110 h 3232044"/>
              <a:gd name="connsiteX62" fmla="*/ 1054371 w 3668046"/>
              <a:gd name="connsiteY62" fmla="*/ 1860444 h 3232044"/>
              <a:gd name="connsiteX63" fmla="*/ 1020504 w 3668046"/>
              <a:gd name="connsiteY63" fmla="*/ 2148310 h 3232044"/>
              <a:gd name="connsiteX64" fmla="*/ 1155971 w 3668046"/>
              <a:gd name="connsiteY64" fmla="*/ 2842577 h 3232044"/>
              <a:gd name="connsiteX65" fmla="*/ 1528504 w 3668046"/>
              <a:gd name="connsiteY65" fmla="*/ 3198177 h 3232044"/>
              <a:gd name="connsiteX66" fmla="*/ 1663971 w 3668046"/>
              <a:gd name="connsiteY66" fmla="*/ 3232044 h 3232044"/>
              <a:gd name="connsiteX67" fmla="*/ 1850237 w 3668046"/>
              <a:gd name="connsiteY67" fmla="*/ 3181244 h 3232044"/>
              <a:gd name="connsiteX68" fmla="*/ 1917971 w 3668046"/>
              <a:gd name="connsiteY68" fmla="*/ 2961110 h 3232044"/>
              <a:gd name="connsiteX69" fmla="*/ 1985704 w 3668046"/>
              <a:gd name="connsiteY69" fmla="*/ 2148310 h 3232044"/>
              <a:gd name="connsiteX70" fmla="*/ 2324371 w 3668046"/>
              <a:gd name="connsiteY70" fmla="*/ 2182177 h 3232044"/>
              <a:gd name="connsiteX71" fmla="*/ 2425971 w 3668046"/>
              <a:gd name="connsiteY71" fmla="*/ 2232977 h 3232044"/>
              <a:gd name="connsiteX72" fmla="*/ 2629171 w 3668046"/>
              <a:gd name="connsiteY72" fmla="*/ 2317644 h 3232044"/>
              <a:gd name="connsiteX73" fmla="*/ 2663037 w 3668046"/>
              <a:gd name="connsiteY73" fmla="*/ 2182177 h 3232044"/>
              <a:gd name="connsiteX74" fmla="*/ 2561437 w 3668046"/>
              <a:gd name="connsiteY74" fmla="*/ 1945110 h 3232044"/>
              <a:gd name="connsiteX75" fmla="*/ 2290504 w 3668046"/>
              <a:gd name="connsiteY75" fmla="*/ 1708044 h 3232044"/>
              <a:gd name="connsiteX76" fmla="*/ 2104237 w 3668046"/>
              <a:gd name="connsiteY76" fmla="*/ 1657244 h 3232044"/>
              <a:gd name="connsiteX77" fmla="*/ 1901037 w 3668046"/>
              <a:gd name="connsiteY77" fmla="*/ 1708044 h 3232044"/>
              <a:gd name="connsiteX78" fmla="*/ 1884104 w 3668046"/>
              <a:gd name="connsiteY78" fmla="*/ 1792710 h 3232044"/>
              <a:gd name="connsiteX79" fmla="*/ 2155037 w 3668046"/>
              <a:gd name="connsiteY79" fmla="*/ 1978977 h 3232044"/>
              <a:gd name="connsiteX80" fmla="*/ 2425971 w 3668046"/>
              <a:gd name="connsiteY80" fmla="*/ 1911244 h 3232044"/>
              <a:gd name="connsiteX81" fmla="*/ 2595304 w 3668046"/>
              <a:gd name="connsiteY81" fmla="*/ 1775777 h 3232044"/>
              <a:gd name="connsiteX82" fmla="*/ 2646104 w 3668046"/>
              <a:gd name="connsiteY82" fmla="*/ 1741910 h 3232044"/>
              <a:gd name="connsiteX83" fmla="*/ 2663037 w 3668046"/>
              <a:gd name="connsiteY83" fmla="*/ 1674177 h 3232044"/>
              <a:gd name="connsiteX84" fmla="*/ 2290504 w 3668046"/>
              <a:gd name="connsiteY84" fmla="*/ 1589510 h 3232044"/>
              <a:gd name="connsiteX85" fmla="*/ 1901037 w 3668046"/>
              <a:gd name="connsiteY85" fmla="*/ 1623377 h 3232044"/>
              <a:gd name="connsiteX86" fmla="*/ 1917971 w 3668046"/>
              <a:gd name="connsiteY86" fmla="*/ 1758844 h 3232044"/>
              <a:gd name="connsiteX87" fmla="*/ 2019571 w 3668046"/>
              <a:gd name="connsiteY87" fmla="*/ 1894310 h 3232044"/>
              <a:gd name="connsiteX88" fmla="*/ 2256637 w 3668046"/>
              <a:gd name="connsiteY88" fmla="*/ 2029777 h 3232044"/>
              <a:gd name="connsiteX89" fmla="*/ 2409037 w 3668046"/>
              <a:gd name="connsiteY89" fmla="*/ 1962044 h 3232044"/>
              <a:gd name="connsiteX90" fmla="*/ 2442904 w 3668046"/>
              <a:gd name="connsiteY90" fmla="*/ 1894310 h 3232044"/>
              <a:gd name="connsiteX91" fmla="*/ 2341304 w 3668046"/>
              <a:gd name="connsiteY91" fmla="*/ 1352444 h 3232044"/>
              <a:gd name="connsiteX92" fmla="*/ 1985704 w 3668046"/>
              <a:gd name="connsiteY92" fmla="*/ 929110 h 3232044"/>
              <a:gd name="connsiteX93" fmla="*/ 1884104 w 3668046"/>
              <a:gd name="connsiteY93" fmla="*/ 878310 h 3232044"/>
              <a:gd name="connsiteX94" fmla="*/ 1562371 w 3668046"/>
              <a:gd name="connsiteY94" fmla="*/ 844444 h 3232044"/>
              <a:gd name="connsiteX95" fmla="*/ 1833304 w 3668046"/>
              <a:gd name="connsiteY95" fmla="*/ 607377 h 3232044"/>
              <a:gd name="connsiteX96" fmla="*/ 2442904 w 3668046"/>
              <a:gd name="connsiteY96" fmla="*/ 404177 h 3232044"/>
              <a:gd name="connsiteX97" fmla="*/ 3018637 w 3668046"/>
              <a:gd name="connsiteY97" fmla="*/ 421110 h 3232044"/>
              <a:gd name="connsiteX98" fmla="*/ 3171037 w 3668046"/>
              <a:gd name="connsiteY98" fmla="*/ 556577 h 3232044"/>
              <a:gd name="connsiteX99" fmla="*/ 3323437 w 3668046"/>
              <a:gd name="connsiteY99" fmla="*/ 776710 h 3232044"/>
              <a:gd name="connsiteX100" fmla="*/ 3357304 w 3668046"/>
              <a:gd name="connsiteY100" fmla="*/ 861377 h 3232044"/>
              <a:gd name="connsiteX101" fmla="*/ 3374237 w 3668046"/>
              <a:gd name="connsiteY101" fmla="*/ 946044 h 3232044"/>
              <a:gd name="connsiteX102" fmla="*/ 3255704 w 3668046"/>
              <a:gd name="connsiteY102" fmla="*/ 979910 h 3232044"/>
              <a:gd name="connsiteX103" fmla="*/ 2967837 w 3668046"/>
              <a:gd name="connsiteY103" fmla="*/ 996844 h 3232044"/>
              <a:gd name="connsiteX104" fmla="*/ 2341304 w 3668046"/>
              <a:gd name="connsiteY104" fmla="*/ 979910 h 3232044"/>
              <a:gd name="connsiteX105" fmla="*/ 2205837 w 3668046"/>
              <a:gd name="connsiteY105" fmla="*/ 946044 h 3232044"/>
              <a:gd name="connsiteX106" fmla="*/ 2121171 w 3668046"/>
              <a:gd name="connsiteY106" fmla="*/ 895244 h 3232044"/>
              <a:gd name="connsiteX107" fmla="*/ 2290504 w 3668046"/>
              <a:gd name="connsiteY107" fmla="*/ 1013777 h 3232044"/>
              <a:gd name="connsiteX108" fmla="*/ 2493704 w 3668046"/>
              <a:gd name="connsiteY108" fmla="*/ 1200044 h 3232044"/>
              <a:gd name="connsiteX109" fmla="*/ 2747704 w 3668046"/>
              <a:gd name="connsiteY109" fmla="*/ 1504844 h 3232044"/>
              <a:gd name="connsiteX110" fmla="*/ 2713837 w 3668046"/>
              <a:gd name="connsiteY110" fmla="*/ 1708044 h 3232044"/>
              <a:gd name="connsiteX111" fmla="*/ 2663037 w 3668046"/>
              <a:gd name="connsiteY111" fmla="*/ 1775777 h 3232044"/>
              <a:gd name="connsiteX112" fmla="*/ 2138104 w 3668046"/>
              <a:gd name="connsiteY112" fmla="*/ 1962044 h 3232044"/>
              <a:gd name="connsiteX113" fmla="*/ 1968771 w 3668046"/>
              <a:gd name="connsiteY113" fmla="*/ 1945110 h 3232044"/>
              <a:gd name="connsiteX114" fmla="*/ 1714771 w 3668046"/>
              <a:gd name="connsiteY114" fmla="*/ 1589510 h 3232044"/>
              <a:gd name="connsiteX115" fmla="*/ 1647037 w 3668046"/>
              <a:gd name="connsiteY115" fmla="*/ 1454044 h 3232044"/>
              <a:gd name="connsiteX116" fmla="*/ 1613171 w 3668046"/>
              <a:gd name="connsiteY116" fmla="*/ 1352444 h 3232044"/>
              <a:gd name="connsiteX117" fmla="*/ 1342237 w 3668046"/>
              <a:gd name="connsiteY117" fmla="*/ 1420177 h 3232044"/>
              <a:gd name="connsiteX118" fmla="*/ 1240637 w 3668046"/>
              <a:gd name="connsiteY118" fmla="*/ 1454044 h 3232044"/>
              <a:gd name="connsiteX119" fmla="*/ 1223704 w 3668046"/>
              <a:gd name="connsiteY119" fmla="*/ 1352444 h 3232044"/>
              <a:gd name="connsiteX120" fmla="*/ 1359171 w 3668046"/>
              <a:gd name="connsiteY120" fmla="*/ 946044 h 3232044"/>
              <a:gd name="connsiteX121" fmla="*/ 1562371 w 3668046"/>
              <a:gd name="connsiteY121" fmla="*/ 861377 h 3232044"/>
              <a:gd name="connsiteX122" fmla="*/ 1850237 w 3668046"/>
              <a:gd name="connsiteY122" fmla="*/ 929110 h 3232044"/>
              <a:gd name="connsiteX123" fmla="*/ 1917971 w 3668046"/>
              <a:gd name="connsiteY123" fmla="*/ 996844 h 3232044"/>
              <a:gd name="connsiteX124" fmla="*/ 2002637 w 3668046"/>
              <a:gd name="connsiteY124" fmla="*/ 1132310 h 3232044"/>
              <a:gd name="connsiteX125" fmla="*/ 2053437 w 3668046"/>
              <a:gd name="connsiteY125" fmla="*/ 1216977 h 3232044"/>
              <a:gd name="connsiteX126" fmla="*/ 2070371 w 3668046"/>
              <a:gd name="connsiteY126" fmla="*/ 1267777 h 3232044"/>
              <a:gd name="connsiteX127" fmla="*/ 2121171 w 3668046"/>
              <a:gd name="connsiteY127" fmla="*/ 1318577 h 3232044"/>
              <a:gd name="connsiteX128" fmla="*/ 2544504 w 3668046"/>
              <a:gd name="connsiteY128" fmla="*/ 1267777 h 3232044"/>
              <a:gd name="connsiteX129" fmla="*/ 2629171 w 3668046"/>
              <a:gd name="connsiteY129" fmla="*/ 1250844 h 3232044"/>
              <a:gd name="connsiteX130" fmla="*/ 2730771 w 3668046"/>
              <a:gd name="connsiteY130" fmla="*/ 1284710 h 3232044"/>
              <a:gd name="connsiteX131" fmla="*/ 2764637 w 3668046"/>
              <a:gd name="connsiteY131" fmla="*/ 1403244 h 3232044"/>
              <a:gd name="connsiteX132" fmla="*/ 2815437 w 3668046"/>
              <a:gd name="connsiteY132" fmla="*/ 1640310 h 3232044"/>
              <a:gd name="connsiteX133" fmla="*/ 2866237 w 3668046"/>
              <a:gd name="connsiteY133" fmla="*/ 1691110 h 3232044"/>
              <a:gd name="connsiteX134" fmla="*/ 2798504 w 3668046"/>
              <a:gd name="connsiteY134" fmla="*/ 2232977 h 3232044"/>
              <a:gd name="connsiteX135" fmla="*/ 2679971 w 3668046"/>
              <a:gd name="connsiteY135" fmla="*/ 2520844 h 3232044"/>
              <a:gd name="connsiteX136" fmla="*/ 2747704 w 3668046"/>
              <a:gd name="connsiteY136" fmla="*/ 2470044 h 3232044"/>
              <a:gd name="connsiteX137" fmla="*/ 2967837 w 3668046"/>
              <a:gd name="connsiteY137" fmla="*/ 2029777 h 3232044"/>
              <a:gd name="connsiteX138" fmla="*/ 3255704 w 3668046"/>
              <a:gd name="connsiteY138" fmla="*/ 1454044 h 3232044"/>
              <a:gd name="connsiteX139" fmla="*/ 3340371 w 3668046"/>
              <a:gd name="connsiteY139" fmla="*/ 1352444 h 3232044"/>
              <a:gd name="connsiteX140" fmla="*/ 3391171 w 3668046"/>
              <a:gd name="connsiteY140" fmla="*/ 1284710 h 3232044"/>
              <a:gd name="connsiteX141" fmla="*/ 2950904 w 3668046"/>
              <a:gd name="connsiteY141" fmla="*/ 1335510 h 3232044"/>
              <a:gd name="connsiteX142" fmla="*/ 2646104 w 3668046"/>
              <a:gd name="connsiteY142" fmla="*/ 1369377 h 3232044"/>
              <a:gd name="connsiteX143" fmla="*/ 2392104 w 3668046"/>
              <a:gd name="connsiteY143" fmla="*/ 1386310 h 3232044"/>
              <a:gd name="connsiteX144" fmla="*/ 2053437 w 3668046"/>
              <a:gd name="connsiteY144" fmla="*/ 1420177 h 3232044"/>
              <a:gd name="connsiteX145" fmla="*/ 2002637 w 3668046"/>
              <a:gd name="connsiteY145" fmla="*/ 1487910 h 3232044"/>
              <a:gd name="connsiteX146" fmla="*/ 1985704 w 3668046"/>
              <a:gd name="connsiteY146" fmla="*/ 1572577 h 3232044"/>
              <a:gd name="connsiteX147" fmla="*/ 1968771 w 3668046"/>
              <a:gd name="connsiteY147" fmla="*/ 1640310 h 3232044"/>
              <a:gd name="connsiteX148" fmla="*/ 1951837 w 3668046"/>
              <a:gd name="connsiteY148" fmla="*/ 1741910 h 3232044"/>
              <a:gd name="connsiteX149" fmla="*/ 1917971 w 3668046"/>
              <a:gd name="connsiteY149" fmla="*/ 1809644 h 3232044"/>
              <a:gd name="connsiteX150" fmla="*/ 1934904 w 3668046"/>
              <a:gd name="connsiteY150" fmla="*/ 1978977 h 3232044"/>
              <a:gd name="connsiteX151" fmla="*/ 1985704 w 3668046"/>
              <a:gd name="connsiteY151" fmla="*/ 2012844 h 3232044"/>
              <a:gd name="connsiteX152" fmla="*/ 2171971 w 3668046"/>
              <a:gd name="connsiteY152" fmla="*/ 2148310 h 3232044"/>
              <a:gd name="connsiteX153" fmla="*/ 2205837 w 3668046"/>
              <a:gd name="connsiteY153" fmla="*/ 2216044 h 3232044"/>
              <a:gd name="connsiteX154" fmla="*/ 1985704 w 3668046"/>
              <a:gd name="connsiteY154" fmla="*/ 2283777 h 3232044"/>
              <a:gd name="connsiteX155" fmla="*/ 1528504 w 3668046"/>
              <a:gd name="connsiteY155" fmla="*/ 2266844 h 3232044"/>
              <a:gd name="connsiteX156" fmla="*/ 1460771 w 3668046"/>
              <a:gd name="connsiteY156" fmla="*/ 2300710 h 3232044"/>
              <a:gd name="connsiteX157" fmla="*/ 1494637 w 3668046"/>
              <a:gd name="connsiteY157" fmla="*/ 2639377 h 3232044"/>
              <a:gd name="connsiteX158" fmla="*/ 1663971 w 3668046"/>
              <a:gd name="connsiteY158" fmla="*/ 2622444 h 3232044"/>
              <a:gd name="connsiteX159" fmla="*/ 1799437 w 3668046"/>
              <a:gd name="connsiteY159" fmla="*/ 2588577 h 3232044"/>
              <a:gd name="connsiteX160" fmla="*/ 1917971 w 3668046"/>
              <a:gd name="connsiteY160" fmla="*/ 2571644 h 3232044"/>
              <a:gd name="connsiteX161" fmla="*/ 2239704 w 3668046"/>
              <a:gd name="connsiteY161" fmla="*/ 2656310 h 3232044"/>
              <a:gd name="connsiteX162" fmla="*/ 2188904 w 3668046"/>
              <a:gd name="connsiteY162" fmla="*/ 2690177 h 3232044"/>
              <a:gd name="connsiteX163" fmla="*/ 2239704 w 3668046"/>
              <a:gd name="connsiteY163" fmla="*/ 2808710 h 3232044"/>
              <a:gd name="connsiteX164" fmla="*/ 2341304 w 3668046"/>
              <a:gd name="connsiteY164" fmla="*/ 2740977 h 3232044"/>
              <a:gd name="connsiteX165" fmla="*/ 2392104 w 3668046"/>
              <a:gd name="connsiteY165" fmla="*/ 2656310 h 3232044"/>
              <a:gd name="connsiteX166" fmla="*/ 2544504 w 3668046"/>
              <a:gd name="connsiteY166" fmla="*/ 2334577 h 3232044"/>
              <a:gd name="connsiteX167" fmla="*/ 2561437 w 3668046"/>
              <a:gd name="connsiteY167" fmla="*/ 2249910 h 3232044"/>
              <a:gd name="connsiteX168" fmla="*/ 2578371 w 3668046"/>
              <a:gd name="connsiteY168" fmla="*/ 2131377 h 3232044"/>
              <a:gd name="connsiteX169" fmla="*/ 2595304 w 3668046"/>
              <a:gd name="connsiteY169" fmla="*/ 2080577 h 3232044"/>
              <a:gd name="connsiteX170" fmla="*/ 2392104 w 3668046"/>
              <a:gd name="connsiteY170" fmla="*/ 2080577 h 3232044"/>
              <a:gd name="connsiteX171" fmla="*/ 2409037 w 3668046"/>
              <a:gd name="connsiteY171" fmla="*/ 2249910 h 3232044"/>
              <a:gd name="connsiteX172" fmla="*/ 2612237 w 3668046"/>
              <a:gd name="connsiteY172" fmla="*/ 2588577 h 3232044"/>
              <a:gd name="connsiteX173" fmla="*/ 2747704 w 3668046"/>
              <a:gd name="connsiteY173" fmla="*/ 2740977 h 3232044"/>
              <a:gd name="connsiteX174" fmla="*/ 2832371 w 3668046"/>
              <a:gd name="connsiteY174" fmla="*/ 2724044 h 3232044"/>
              <a:gd name="connsiteX175" fmla="*/ 2883171 w 3668046"/>
              <a:gd name="connsiteY175" fmla="*/ 2656310 h 3232044"/>
              <a:gd name="connsiteX176" fmla="*/ 3035571 w 3668046"/>
              <a:gd name="connsiteY176" fmla="*/ 2520844 h 3232044"/>
              <a:gd name="connsiteX177" fmla="*/ 3154104 w 3668046"/>
              <a:gd name="connsiteY177" fmla="*/ 2402310 h 3232044"/>
              <a:gd name="connsiteX178" fmla="*/ 3103304 w 3668046"/>
              <a:gd name="connsiteY178" fmla="*/ 2216044 h 3232044"/>
              <a:gd name="connsiteX179" fmla="*/ 3018637 w 3668046"/>
              <a:gd name="connsiteY179" fmla="*/ 2182177 h 3232044"/>
              <a:gd name="connsiteX180" fmla="*/ 2883171 w 3668046"/>
              <a:gd name="connsiteY180" fmla="*/ 2114444 h 3232044"/>
              <a:gd name="connsiteX181" fmla="*/ 2917037 w 3668046"/>
              <a:gd name="connsiteY181" fmla="*/ 2216044 h 3232044"/>
              <a:gd name="connsiteX182" fmla="*/ 2781571 w 3668046"/>
              <a:gd name="connsiteY182" fmla="*/ 2097510 h 3232044"/>
              <a:gd name="connsiteX183" fmla="*/ 2476771 w 3668046"/>
              <a:gd name="connsiteY183" fmla="*/ 1928177 h 3232044"/>
              <a:gd name="connsiteX184" fmla="*/ 1799437 w 3668046"/>
              <a:gd name="connsiteY184" fmla="*/ 1691110 h 3232044"/>
              <a:gd name="connsiteX185" fmla="*/ 1562371 w 3668046"/>
              <a:gd name="connsiteY185" fmla="*/ 1623377 h 3232044"/>
              <a:gd name="connsiteX186" fmla="*/ 1409971 w 3668046"/>
              <a:gd name="connsiteY186" fmla="*/ 1572577 h 3232044"/>
              <a:gd name="connsiteX187" fmla="*/ 1426904 w 3668046"/>
              <a:gd name="connsiteY187" fmla="*/ 1420177 h 3232044"/>
              <a:gd name="connsiteX188" fmla="*/ 1460771 w 3668046"/>
              <a:gd name="connsiteY188" fmla="*/ 1352444 h 3232044"/>
              <a:gd name="connsiteX189" fmla="*/ 1477704 w 3668046"/>
              <a:gd name="connsiteY189" fmla="*/ 1250844 h 3232044"/>
              <a:gd name="connsiteX190" fmla="*/ 1393037 w 3668046"/>
              <a:gd name="connsiteY190" fmla="*/ 1115377 h 3232044"/>
              <a:gd name="connsiteX191" fmla="*/ 681837 w 3668046"/>
              <a:gd name="connsiteY191" fmla="*/ 1098444 h 3232044"/>
              <a:gd name="connsiteX192" fmla="*/ 1037437 w 3668046"/>
              <a:gd name="connsiteY192" fmla="*/ 1166177 h 3232044"/>
              <a:gd name="connsiteX193" fmla="*/ 1325304 w 3668046"/>
              <a:gd name="connsiteY193" fmla="*/ 1216977 h 3232044"/>
              <a:gd name="connsiteX194" fmla="*/ 1545437 w 3668046"/>
              <a:gd name="connsiteY194" fmla="*/ 1284710 h 3232044"/>
              <a:gd name="connsiteX195" fmla="*/ 1867171 w 3668046"/>
              <a:gd name="connsiteY195" fmla="*/ 1437110 h 3232044"/>
              <a:gd name="connsiteX196" fmla="*/ 1951837 w 3668046"/>
              <a:gd name="connsiteY196" fmla="*/ 1470977 h 3232044"/>
              <a:gd name="connsiteX197" fmla="*/ 2053437 w 3668046"/>
              <a:gd name="connsiteY197" fmla="*/ 1521777 h 3232044"/>
              <a:gd name="connsiteX198" fmla="*/ 2205837 w 3668046"/>
              <a:gd name="connsiteY198" fmla="*/ 1572577 h 3232044"/>
              <a:gd name="connsiteX199" fmla="*/ 2493704 w 3668046"/>
              <a:gd name="connsiteY199" fmla="*/ 1623377 h 3232044"/>
              <a:gd name="connsiteX200" fmla="*/ 2696904 w 3668046"/>
              <a:gd name="connsiteY200" fmla="*/ 1555644 h 3232044"/>
              <a:gd name="connsiteX201" fmla="*/ 2713837 w 3668046"/>
              <a:gd name="connsiteY201" fmla="*/ 1470977 h 3232044"/>
              <a:gd name="connsiteX202" fmla="*/ 2612237 w 3668046"/>
              <a:gd name="connsiteY202" fmla="*/ 1233910 h 3232044"/>
              <a:gd name="connsiteX203" fmla="*/ 1833304 w 3668046"/>
              <a:gd name="connsiteY203" fmla="*/ 1200044 h 3232044"/>
              <a:gd name="connsiteX204" fmla="*/ 1460771 w 3668046"/>
              <a:gd name="connsiteY204" fmla="*/ 1369377 h 3232044"/>
              <a:gd name="connsiteX205" fmla="*/ 1409971 w 3668046"/>
              <a:gd name="connsiteY205" fmla="*/ 1420177 h 3232044"/>
              <a:gd name="connsiteX206" fmla="*/ 1393037 w 3668046"/>
              <a:gd name="connsiteY206" fmla="*/ 1470977 h 3232044"/>
              <a:gd name="connsiteX207" fmla="*/ 1545437 w 3668046"/>
              <a:gd name="connsiteY207" fmla="*/ 1555644 h 3232044"/>
              <a:gd name="connsiteX208" fmla="*/ 1765571 w 3668046"/>
              <a:gd name="connsiteY208" fmla="*/ 1572577 h 3232044"/>
              <a:gd name="connsiteX209" fmla="*/ 1934904 w 3668046"/>
              <a:gd name="connsiteY209" fmla="*/ 1470977 h 3232044"/>
              <a:gd name="connsiteX210" fmla="*/ 2087304 w 3668046"/>
              <a:gd name="connsiteY210" fmla="*/ 1233910 h 3232044"/>
              <a:gd name="connsiteX211" fmla="*/ 2104237 w 3668046"/>
              <a:gd name="connsiteY211" fmla="*/ 1166177 h 3232044"/>
              <a:gd name="connsiteX212" fmla="*/ 2121171 w 3668046"/>
              <a:gd name="connsiteY212" fmla="*/ 1115377 h 3232044"/>
              <a:gd name="connsiteX213" fmla="*/ 1985704 w 3668046"/>
              <a:gd name="connsiteY213" fmla="*/ 1098444 h 3232044"/>
              <a:gd name="connsiteX214" fmla="*/ 1917971 w 3668046"/>
              <a:gd name="connsiteY214" fmla="*/ 1081510 h 3232044"/>
              <a:gd name="connsiteX215" fmla="*/ 1816371 w 3668046"/>
              <a:gd name="connsiteY215" fmla="*/ 1064577 h 3232044"/>
              <a:gd name="connsiteX216" fmla="*/ 1799437 w 3668046"/>
              <a:gd name="connsiteY216" fmla="*/ 1013777 h 3232044"/>
              <a:gd name="connsiteX217" fmla="*/ 1867171 w 3668046"/>
              <a:gd name="connsiteY217" fmla="*/ 946044 h 3232044"/>
              <a:gd name="connsiteX218" fmla="*/ 2104237 w 3668046"/>
              <a:gd name="connsiteY218" fmla="*/ 844444 h 3232044"/>
              <a:gd name="connsiteX219" fmla="*/ 2222771 w 3668046"/>
              <a:gd name="connsiteY219" fmla="*/ 827510 h 3232044"/>
              <a:gd name="connsiteX220" fmla="*/ 2409037 w 3668046"/>
              <a:gd name="connsiteY220" fmla="*/ 793644 h 3232044"/>
              <a:gd name="connsiteX221" fmla="*/ 2629171 w 3668046"/>
              <a:gd name="connsiteY221" fmla="*/ 810577 h 3232044"/>
              <a:gd name="connsiteX222" fmla="*/ 2832371 w 3668046"/>
              <a:gd name="connsiteY222" fmla="*/ 1013777 h 3232044"/>
              <a:gd name="connsiteX223" fmla="*/ 3052504 w 3668046"/>
              <a:gd name="connsiteY223" fmla="*/ 996844 h 3232044"/>
              <a:gd name="connsiteX224" fmla="*/ 3086371 w 3668046"/>
              <a:gd name="connsiteY224" fmla="*/ 946044 h 3232044"/>
              <a:gd name="connsiteX225" fmla="*/ 2883171 w 3668046"/>
              <a:gd name="connsiteY225" fmla="*/ 929110 h 3232044"/>
              <a:gd name="connsiteX226" fmla="*/ 2392104 w 3668046"/>
              <a:gd name="connsiteY226" fmla="*/ 1047644 h 3232044"/>
              <a:gd name="connsiteX227" fmla="*/ 2307437 w 3668046"/>
              <a:gd name="connsiteY227" fmla="*/ 1064577 h 3232044"/>
              <a:gd name="connsiteX228" fmla="*/ 2239704 w 3668046"/>
              <a:gd name="connsiteY228" fmla="*/ 1081510 h 3232044"/>
              <a:gd name="connsiteX229" fmla="*/ 2222771 w 3668046"/>
              <a:gd name="connsiteY229" fmla="*/ 878310 h 3232044"/>
              <a:gd name="connsiteX230" fmla="*/ 2561437 w 3668046"/>
              <a:gd name="connsiteY230" fmla="*/ 590444 h 3232044"/>
              <a:gd name="connsiteX231" fmla="*/ 2679971 w 3668046"/>
              <a:gd name="connsiteY231" fmla="*/ 573510 h 3232044"/>
              <a:gd name="connsiteX232" fmla="*/ 2883171 w 3668046"/>
              <a:gd name="connsiteY232" fmla="*/ 590444 h 3232044"/>
              <a:gd name="connsiteX233" fmla="*/ 2950904 w 3668046"/>
              <a:gd name="connsiteY233" fmla="*/ 573510 h 3232044"/>
              <a:gd name="connsiteX234" fmla="*/ 2815437 w 3668046"/>
              <a:gd name="connsiteY234" fmla="*/ 522710 h 3232044"/>
              <a:gd name="connsiteX235" fmla="*/ 2527571 w 3668046"/>
              <a:gd name="connsiteY235" fmla="*/ 471910 h 3232044"/>
              <a:gd name="connsiteX236" fmla="*/ 1460771 w 3668046"/>
              <a:gd name="connsiteY236" fmla="*/ 522710 h 3232044"/>
              <a:gd name="connsiteX237" fmla="*/ 1342237 w 3668046"/>
              <a:gd name="connsiteY237" fmla="*/ 556577 h 3232044"/>
              <a:gd name="connsiteX238" fmla="*/ 1257571 w 3668046"/>
              <a:gd name="connsiteY238" fmla="*/ 573510 h 3232044"/>
              <a:gd name="connsiteX239" fmla="*/ 2070371 w 3668046"/>
              <a:gd name="connsiteY239" fmla="*/ 539644 h 3232044"/>
              <a:gd name="connsiteX240" fmla="*/ 2476771 w 3668046"/>
              <a:gd name="connsiteY240" fmla="*/ 505777 h 3232044"/>
              <a:gd name="connsiteX241" fmla="*/ 2409037 w 3668046"/>
              <a:gd name="connsiteY241" fmla="*/ 471910 h 3232044"/>
              <a:gd name="connsiteX242" fmla="*/ 2087304 w 3668046"/>
              <a:gd name="connsiteY242" fmla="*/ 353377 h 3232044"/>
              <a:gd name="connsiteX243" fmla="*/ 1901037 w 3668046"/>
              <a:gd name="connsiteY243" fmla="*/ 285644 h 3232044"/>
              <a:gd name="connsiteX244" fmla="*/ 2104237 w 3668046"/>
              <a:gd name="connsiteY244" fmla="*/ 251777 h 3232044"/>
              <a:gd name="connsiteX245" fmla="*/ 2205837 w 3668046"/>
              <a:gd name="connsiteY245" fmla="*/ 217910 h 3232044"/>
              <a:gd name="connsiteX246" fmla="*/ 2646104 w 3668046"/>
              <a:gd name="connsiteY246" fmla="*/ 251777 h 3232044"/>
              <a:gd name="connsiteX247" fmla="*/ 2696904 w 3668046"/>
              <a:gd name="connsiteY247" fmla="*/ 268710 h 3232044"/>
              <a:gd name="connsiteX248" fmla="*/ 2832371 w 3668046"/>
              <a:gd name="connsiteY248" fmla="*/ 285644 h 3232044"/>
              <a:gd name="connsiteX249" fmla="*/ 2883171 w 3668046"/>
              <a:gd name="connsiteY249" fmla="*/ 319510 h 3232044"/>
              <a:gd name="connsiteX250" fmla="*/ 2798504 w 3668046"/>
              <a:gd name="connsiteY250" fmla="*/ 217910 h 3232044"/>
              <a:gd name="connsiteX251" fmla="*/ 2629171 w 3668046"/>
              <a:gd name="connsiteY251" fmla="*/ 150177 h 3232044"/>
              <a:gd name="connsiteX252" fmla="*/ 2341304 w 3668046"/>
              <a:gd name="connsiteY252" fmla="*/ 116310 h 3232044"/>
              <a:gd name="connsiteX253" fmla="*/ 2171971 w 3668046"/>
              <a:gd name="connsiteY253" fmla="*/ 133244 h 3232044"/>
              <a:gd name="connsiteX254" fmla="*/ 1951837 w 3668046"/>
              <a:gd name="connsiteY254" fmla="*/ 353377 h 3232044"/>
              <a:gd name="connsiteX255" fmla="*/ 1833304 w 3668046"/>
              <a:gd name="connsiteY255" fmla="*/ 522710 h 3232044"/>
              <a:gd name="connsiteX256" fmla="*/ 1680904 w 3668046"/>
              <a:gd name="connsiteY256" fmla="*/ 861377 h 3232044"/>
              <a:gd name="connsiteX257" fmla="*/ 1731704 w 3668046"/>
              <a:gd name="connsiteY257" fmla="*/ 1149244 h 3232044"/>
              <a:gd name="connsiteX258" fmla="*/ 1782504 w 3668046"/>
              <a:gd name="connsiteY258" fmla="*/ 1200044 h 3232044"/>
              <a:gd name="connsiteX259" fmla="*/ 2053437 w 3668046"/>
              <a:gd name="connsiteY259" fmla="*/ 1132310 h 3232044"/>
              <a:gd name="connsiteX260" fmla="*/ 2171971 w 3668046"/>
              <a:gd name="connsiteY260" fmla="*/ 979910 h 3232044"/>
              <a:gd name="connsiteX261" fmla="*/ 2290504 w 3668046"/>
              <a:gd name="connsiteY261" fmla="*/ 844444 h 3232044"/>
              <a:gd name="connsiteX262" fmla="*/ 2341304 w 3668046"/>
              <a:gd name="connsiteY262" fmla="*/ 725910 h 3232044"/>
              <a:gd name="connsiteX263" fmla="*/ 2222771 w 3668046"/>
              <a:gd name="connsiteY263" fmla="*/ 675110 h 3232044"/>
              <a:gd name="connsiteX264" fmla="*/ 1833304 w 3668046"/>
              <a:gd name="connsiteY264" fmla="*/ 624310 h 3232044"/>
              <a:gd name="connsiteX265" fmla="*/ 1122104 w 3668046"/>
              <a:gd name="connsiteY265" fmla="*/ 658177 h 3232044"/>
              <a:gd name="connsiteX266" fmla="*/ 1257571 w 3668046"/>
              <a:gd name="connsiteY266" fmla="*/ 776710 h 3232044"/>
              <a:gd name="connsiteX267" fmla="*/ 1376104 w 3668046"/>
              <a:gd name="connsiteY267" fmla="*/ 895244 h 3232044"/>
              <a:gd name="connsiteX268" fmla="*/ 1663971 w 3668046"/>
              <a:gd name="connsiteY268" fmla="*/ 1132310 h 3232044"/>
              <a:gd name="connsiteX269" fmla="*/ 1731704 w 3668046"/>
              <a:gd name="connsiteY269" fmla="*/ 1149244 h 3232044"/>
              <a:gd name="connsiteX270" fmla="*/ 1782504 w 3668046"/>
              <a:gd name="connsiteY270" fmla="*/ 1132310 h 3232044"/>
              <a:gd name="connsiteX271" fmla="*/ 1901037 w 3668046"/>
              <a:gd name="connsiteY271" fmla="*/ 1081510 h 3232044"/>
              <a:gd name="connsiteX272" fmla="*/ 2087304 w 3668046"/>
              <a:gd name="connsiteY272" fmla="*/ 1250844 h 3232044"/>
              <a:gd name="connsiteX273" fmla="*/ 2155037 w 3668046"/>
              <a:gd name="connsiteY273" fmla="*/ 1386310 h 3232044"/>
              <a:gd name="connsiteX274" fmla="*/ 2205837 w 3668046"/>
              <a:gd name="connsiteY274" fmla="*/ 1420177 h 3232044"/>
              <a:gd name="connsiteX275" fmla="*/ 2256637 w 3668046"/>
              <a:gd name="connsiteY275" fmla="*/ 1369377 h 3232044"/>
              <a:gd name="connsiteX276" fmla="*/ 2273571 w 3668046"/>
              <a:gd name="connsiteY276" fmla="*/ 1250844 h 3232044"/>
              <a:gd name="connsiteX277" fmla="*/ 2324371 w 3668046"/>
              <a:gd name="connsiteY277" fmla="*/ 1098444 h 3232044"/>
              <a:gd name="connsiteX278" fmla="*/ 2392104 w 3668046"/>
              <a:gd name="connsiteY278" fmla="*/ 979910 h 3232044"/>
              <a:gd name="connsiteX279" fmla="*/ 2510637 w 3668046"/>
              <a:gd name="connsiteY279" fmla="*/ 912177 h 3232044"/>
              <a:gd name="connsiteX280" fmla="*/ 2781571 w 3668046"/>
              <a:gd name="connsiteY280" fmla="*/ 827510 h 3232044"/>
              <a:gd name="connsiteX281" fmla="*/ 2866237 w 3668046"/>
              <a:gd name="connsiteY281" fmla="*/ 793644 h 3232044"/>
              <a:gd name="connsiteX282" fmla="*/ 2950904 w 3668046"/>
              <a:gd name="connsiteY282" fmla="*/ 929110 h 3232044"/>
              <a:gd name="connsiteX283" fmla="*/ 2917037 w 3668046"/>
              <a:gd name="connsiteY283" fmla="*/ 1216977 h 3232044"/>
              <a:gd name="connsiteX284" fmla="*/ 2696904 w 3668046"/>
              <a:gd name="connsiteY284" fmla="*/ 1386310 h 3232044"/>
              <a:gd name="connsiteX285" fmla="*/ 2595304 w 3668046"/>
              <a:gd name="connsiteY285" fmla="*/ 1403244 h 3232044"/>
              <a:gd name="connsiteX286" fmla="*/ 2409037 w 3668046"/>
              <a:gd name="connsiteY286" fmla="*/ 1335510 h 3232044"/>
              <a:gd name="connsiteX287" fmla="*/ 2392104 w 3668046"/>
              <a:gd name="connsiteY287" fmla="*/ 1284710 h 3232044"/>
              <a:gd name="connsiteX288" fmla="*/ 2341304 w 3668046"/>
              <a:gd name="connsiteY288" fmla="*/ 1149244 h 3232044"/>
              <a:gd name="connsiteX289" fmla="*/ 2392104 w 3668046"/>
              <a:gd name="connsiteY289" fmla="*/ 861377 h 3232044"/>
              <a:gd name="connsiteX290" fmla="*/ 2476771 w 3668046"/>
              <a:gd name="connsiteY290" fmla="*/ 827510 h 3232044"/>
              <a:gd name="connsiteX291" fmla="*/ 2832371 w 3668046"/>
              <a:gd name="connsiteY291" fmla="*/ 861377 h 3232044"/>
              <a:gd name="connsiteX292" fmla="*/ 2933971 w 3668046"/>
              <a:gd name="connsiteY292" fmla="*/ 962977 h 3232044"/>
              <a:gd name="connsiteX293" fmla="*/ 3001704 w 3668046"/>
              <a:gd name="connsiteY293" fmla="*/ 1081510 h 3232044"/>
              <a:gd name="connsiteX294" fmla="*/ 3018637 w 3668046"/>
              <a:gd name="connsiteY294" fmla="*/ 1166177 h 3232044"/>
              <a:gd name="connsiteX295" fmla="*/ 2967837 w 3668046"/>
              <a:gd name="connsiteY295" fmla="*/ 1352444 h 3232044"/>
              <a:gd name="connsiteX296" fmla="*/ 2917037 w 3668046"/>
              <a:gd name="connsiteY296" fmla="*/ 1403244 h 3232044"/>
              <a:gd name="connsiteX297" fmla="*/ 2781571 w 3668046"/>
              <a:gd name="connsiteY297" fmla="*/ 1487910 h 3232044"/>
              <a:gd name="connsiteX298" fmla="*/ 2696904 w 3668046"/>
              <a:gd name="connsiteY298" fmla="*/ 1504844 h 3232044"/>
              <a:gd name="connsiteX299" fmla="*/ 2679971 w 3668046"/>
              <a:gd name="connsiteY299" fmla="*/ 1572577 h 3232044"/>
              <a:gd name="connsiteX300" fmla="*/ 2730771 w 3668046"/>
              <a:gd name="connsiteY300" fmla="*/ 1674177 h 3232044"/>
              <a:gd name="connsiteX301" fmla="*/ 2747704 w 3668046"/>
              <a:gd name="connsiteY301" fmla="*/ 1741910 h 3232044"/>
              <a:gd name="connsiteX302" fmla="*/ 2629171 w 3668046"/>
              <a:gd name="connsiteY302" fmla="*/ 2029777 h 3232044"/>
              <a:gd name="connsiteX303" fmla="*/ 2341304 w 3668046"/>
              <a:gd name="connsiteY303" fmla="*/ 2249910 h 3232044"/>
              <a:gd name="connsiteX304" fmla="*/ 1494637 w 3668046"/>
              <a:gd name="connsiteY304" fmla="*/ 2588577 h 3232044"/>
              <a:gd name="connsiteX305" fmla="*/ 1155971 w 3668046"/>
              <a:gd name="connsiteY305" fmla="*/ 2605510 h 3232044"/>
              <a:gd name="connsiteX306" fmla="*/ 986637 w 3668046"/>
              <a:gd name="connsiteY306" fmla="*/ 2571644 h 3232044"/>
              <a:gd name="connsiteX307" fmla="*/ 868104 w 3668046"/>
              <a:gd name="connsiteY307" fmla="*/ 2470044 h 3232044"/>
              <a:gd name="connsiteX308" fmla="*/ 749571 w 3668046"/>
              <a:gd name="connsiteY308" fmla="*/ 2334577 h 3232044"/>
              <a:gd name="connsiteX309" fmla="*/ 1308371 w 3668046"/>
              <a:gd name="connsiteY309" fmla="*/ 2266844 h 3232044"/>
              <a:gd name="connsiteX310" fmla="*/ 1291437 w 3668046"/>
              <a:gd name="connsiteY310" fmla="*/ 2199110 h 3232044"/>
              <a:gd name="connsiteX311" fmla="*/ 1257571 w 3668046"/>
              <a:gd name="connsiteY311" fmla="*/ 2114444 h 3232044"/>
              <a:gd name="connsiteX312" fmla="*/ 1223704 w 3668046"/>
              <a:gd name="connsiteY312" fmla="*/ 1945110 h 3232044"/>
              <a:gd name="connsiteX313" fmla="*/ 1189837 w 3668046"/>
              <a:gd name="connsiteY313" fmla="*/ 1454044 h 3232044"/>
              <a:gd name="connsiteX314" fmla="*/ 834237 w 3668046"/>
              <a:gd name="connsiteY314" fmla="*/ 1911244 h 3232044"/>
              <a:gd name="connsiteX315" fmla="*/ 698771 w 3668046"/>
              <a:gd name="connsiteY315" fmla="*/ 2046710 h 3232044"/>
              <a:gd name="connsiteX316" fmla="*/ 377037 w 3668046"/>
              <a:gd name="connsiteY316" fmla="*/ 1995910 h 3232044"/>
              <a:gd name="connsiteX317" fmla="*/ 156904 w 3668046"/>
              <a:gd name="connsiteY317" fmla="*/ 1928177 h 3232044"/>
              <a:gd name="connsiteX318" fmla="*/ 21437 w 3668046"/>
              <a:gd name="connsiteY318" fmla="*/ 1792710 h 3232044"/>
              <a:gd name="connsiteX319" fmla="*/ 89171 w 3668046"/>
              <a:gd name="connsiteY319" fmla="*/ 1538710 h 3232044"/>
              <a:gd name="connsiteX320" fmla="*/ 156904 w 3668046"/>
              <a:gd name="connsiteY320" fmla="*/ 1521777 h 3232044"/>
              <a:gd name="connsiteX321" fmla="*/ 427837 w 3668046"/>
              <a:gd name="connsiteY321" fmla="*/ 1538710 h 3232044"/>
              <a:gd name="connsiteX322" fmla="*/ 546371 w 3668046"/>
              <a:gd name="connsiteY322" fmla="*/ 1606444 h 3232044"/>
              <a:gd name="connsiteX323" fmla="*/ 766504 w 3668046"/>
              <a:gd name="connsiteY323" fmla="*/ 1724977 h 3232044"/>
              <a:gd name="connsiteX324" fmla="*/ 715704 w 3668046"/>
              <a:gd name="connsiteY324" fmla="*/ 1758844 h 3232044"/>
              <a:gd name="connsiteX325" fmla="*/ 393971 w 3668046"/>
              <a:gd name="connsiteY325" fmla="*/ 1724977 h 3232044"/>
              <a:gd name="connsiteX326" fmla="*/ 580237 w 3668046"/>
              <a:gd name="connsiteY326" fmla="*/ 1403244 h 3232044"/>
              <a:gd name="connsiteX327" fmla="*/ 664904 w 3668046"/>
              <a:gd name="connsiteY327" fmla="*/ 1386310 h 3232044"/>
              <a:gd name="connsiteX328" fmla="*/ 969704 w 3668046"/>
              <a:gd name="connsiteY328" fmla="*/ 1403244 h 3232044"/>
              <a:gd name="connsiteX329" fmla="*/ 732637 w 3668046"/>
              <a:gd name="connsiteY329" fmla="*/ 1369377 h 3232044"/>
              <a:gd name="connsiteX330" fmla="*/ 529437 w 3668046"/>
              <a:gd name="connsiteY330" fmla="*/ 1233910 h 3232044"/>
              <a:gd name="connsiteX331" fmla="*/ 360104 w 3668046"/>
              <a:gd name="connsiteY331" fmla="*/ 1098444 h 3232044"/>
              <a:gd name="connsiteX332" fmla="*/ 681837 w 3668046"/>
              <a:gd name="connsiteY332" fmla="*/ 1284710 h 3232044"/>
              <a:gd name="connsiteX333" fmla="*/ 1376104 w 3668046"/>
              <a:gd name="connsiteY333" fmla="*/ 1775777 h 3232044"/>
              <a:gd name="connsiteX334" fmla="*/ 1562371 w 3668046"/>
              <a:gd name="connsiteY334" fmla="*/ 1843510 h 3232044"/>
              <a:gd name="connsiteX335" fmla="*/ 1884104 w 3668046"/>
              <a:gd name="connsiteY335" fmla="*/ 1792710 h 3232044"/>
              <a:gd name="connsiteX336" fmla="*/ 2002637 w 3668046"/>
              <a:gd name="connsiteY336" fmla="*/ 1691110 h 3232044"/>
              <a:gd name="connsiteX337" fmla="*/ 2053437 w 3668046"/>
              <a:gd name="connsiteY337" fmla="*/ 1657244 h 3232044"/>
              <a:gd name="connsiteX338" fmla="*/ 1274504 w 3668046"/>
              <a:gd name="connsiteY338" fmla="*/ 1691110 h 3232044"/>
              <a:gd name="connsiteX339" fmla="*/ 901971 w 3668046"/>
              <a:gd name="connsiteY339" fmla="*/ 1606444 h 3232044"/>
              <a:gd name="connsiteX340" fmla="*/ 800371 w 3668046"/>
              <a:gd name="connsiteY340" fmla="*/ 1454044 h 3232044"/>
              <a:gd name="connsiteX341" fmla="*/ 783437 w 3668046"/>
              <a:gd name="connsiteY341" fmla="*/ 1403244 h 3232044"/>
              <a:gd name="connsiteX342" fmla="*/ 1409971 w 3668046"/>
              <a:gd name="connsiteY342" fmla="*/ 1623377 h 3232044"/>
              <a:gd name="connsiteX343" fmla="*/ 1579304 w 3668046"/>
              <a:gd name="connsiteY343" fmla="*/ 1741910 h 3232044"/>
              <a:gd name="connsiteX344" fmla="*/ 1985704 w 3668046"/>
              <a:gd name="connsiteY344" fmla="*/ 1911244 h 3232044"/>
              <a:gd name="connsiteX345" fmla="*/ 2188904 w 3668046"/>
              <a:gd name="connsiteY345" fmla="*/ 1877377 h 3232044"/>
              <a:gd name="connsiteX346" fmla="*/ 2307437 w 3668046"/>
              <a:gd name="connsiteY346" fmla="*/ 1758844 h 3232044"/>
              <a:gd name="connsiteX347" fmla="*/ 2425971 w 3668046"/>
              <a:gd name="connsiteY347" fmla="*/ 1521777 h 3232044"/>
              <a:gd name="connsiteX348" fmla="*/ 2459837 w 3668046"/>
              <a:gd name="connsiteY348" fmla="*/ 1454044 h 3232044"/>
              <a:gd name="connsiteX349" fmla="*/ 2544504 w 3668046"/>
              <a:gd name="connsiteY349" fmla="*/ 1572577 h 3232044"/>
              <a:gd name="connsiteX350" fmla="*/ 2730771 w 3668046"/>
              <a:gd name="connsiteY350" fmla="*/ 1860444 h 3232044"/>
              <a:gd name="connsiteX351" fmla="*/ 2764637 w 3668046"/>
              <a:gd name="connsiteY351" fmla="*/ 1911244 h 3232044"/>
              <a:gd name="connsiteX352" fmla="*/ 2798504 w 3668046"/>
              <a:gd name="connsiteY352" fmla="*/ 1962044 h 3232044"/>
              <a:gd name="connsiteX353" fmla="*/ 2696904 w 3668046"/>
              <a:gd name="connsiteY353" fmla="*/ 1792710 h 3232044"/>
              <a:gd name="connsiteX354" fmla="*/ 3374237 w 3668046"/>
              <a:gd name="connsiteY354" fmla="*/ 1775777 h 3232044"/>
              <a:gd name="connsiteX355" fmla="*/ 3492771 w 3668046"/>
              <a:gd name="connsiteY355" fmla="*/ 1758844 h 3232044"/>
              <a:gd name="connsiteX356" fmla="*/ 3560504 w 3668046"/>
              <a:gd name="connsiteY356" fmla="*/ 1708044 h 3232044"/>
              <a:gd name="connsiteX357" fmla="*/ 3357304 w 3668046"/>
              <a:gd name="connsiteY357" fmla="*/ 1623377 h 3232044"/>
              <a:gd name="connsiteX358" fmla="*/ 3086371 w 3668046"/>
              <a:gd name="connsiteY358" fmla="*/ 1555644 h 3232044"/>
              <a:gd name="connsiteX359" fmla="*/ 2950904 w 3668046"/>
              <a:gd name="connsiteY359" fmla="*/ 1521777 h 3232044"/>
              <a:gd name="connsiteX360" fmla="*/ 2679971 w 3668046"/>
              <a:gd name="connsiteY360" fmla="*/ 1454044 h 3232044"/>
              <a:gd name="connsiteX361" fmla="*/ 2629171 w 3668046"/>
              <a:gd name="connsiteY361" fmla="*/ 1555644 h 3232044"/>
              <a:gd name="connsiteX362" fmla="*/ 2679971 w 3668046"/>
              <a:gd name="connsiteY362" fmla="*/ 1724977 h 3232044"/>
              <a:gd name="connsiteX363" fmla="*/ 2832371 w 3668046"/>
              <a:gd name="connsiteY363" fmla="*/ 2029777 h 3232044"/>
              <a:gd name="connsiteX364" fmla="*/ 2900104 w 3668046"/>
              <a:gd name="connsiteY364" fmla="*/ 2063644 h 3232044"/>
              <a:gd name="connsiteX365" fmla="*/ 3120237 w 3668046"/>
              <a:gd name="connsiteY365" fmla="*/ 1911244 h 3232044"/>
              <a:gd name="connsiteX366" fmla="*/ 3171037 w 3668046"/>
              <a:gd name="connsiteY366" fmla="*/ 1962044 h 3232044"/>
              <a:gd name="connsiteX367" fmla="*/ 3289571 w 3668046"/>
              <a:gd name="connsiteY367" fmla="*/ 2131377 h 3232044"/>
              <a:gd name="connsiteX368" fmla="*/ 3340371 w 3668046"/>
              <a:gd name="connsiteY368" fmla="*/ 2351510 h 3232044"/>
              <a:gd name="connsiteX369" fmla="*/ 3357304 w 3668046"/>
              <a:gd name="connsiteY369" fmla="*/ 2402310 h 3232044"/>
              <a:gd name="connsiteX370" fmla="*/ 3306504 w 3668046"/>
              <a:gd name="connsiteY370" fmla="*/ 1877377 h 3232044"/>
              <a:gd name="connsiteX371" fmla="*/ 3238771 w 3668046"/>
              <a:gd name="connsiteY371" fmla="*/ 1894310 h 3232044"/>
              <a:gd name="connsiteX372" fmla="*/ 3154104 w 3668046"/>
              <a:gd name="connsiteY372" fmla="*/ 1911244 h 3232044"/>
              <a:gd name="connsiteX373" fmla="*/ 3120237 w 3668046"/>
              <a:gd name="connsiteY373" fmla="*/ 1978977 h 3232044"/>
              <a:gd name="connsiteX374" fmla="*/ 3154104 w 3668046"/>
              <a:gd name="connsiteY374" fmla="*/ 2216044 h 3232044"/>
              <a:gd name="connsiteX375" fmla="*/ 3391171 w 3668046"/>
              <a:gd name="connsiteY375" fmla="*/ 2266844 h 3232044"/>
              <a:gd name="connsiteX376" fmla="*/ 3662104 w 3668046"/>
              <a:gd name="connsiteY376" fmla="*/ 2249910 h 3232044"/>
              <a:gd name="connsiteX377" fmla="*/ 3594371 w 3668046"/>
              <a:gd name="connsiteY377" fmla="*/ 2199110 h 3232044"/>
              <a:gd name="connsiteX378" fmla="*/ 3441971 w 3668046"/>
              <a:gd name="connsiteY378" fmla="*/ 2114444 h 3232044"/>
              <a:gd name="connsiteX379" fmla="*/ 2933971 w 3668046"/>
              <a:gd name="connsiteY379" fmla="*/ 2029777 h 3232044"/>
              <a:gd name="connsiteX380" fmla="*/ 3154104 w 3668046"/>
              <a:gd name="connsiteY380" fmla="*/ 1691110 h 3232044"/>
              <a:gd name="connsiteX381" fmla="*/ 3425037 w 3668046"/>
              <a:gd name="connsiteY381" fmla="*/ 1470977 h 3232044"/>
              <a:gd name="connsiteX382" fmla="*/ 3509704 w 3668046"/>
              <a:gd name="connsiteY382" fmla="*/ 1403244 h 3232044"/>
              <a:gd name="connsiteX383" fmla="*/ 3458904 w 3668046"/>
              <a:gd name="connsiteY383" fmla="*/ 1335510 h 3232044"/>
              <a:gd name="connsiteX384" fmla="*/ 3391171 w 3668046"/>
              <a:gd name="connsiteY384" fmla="*/ 1284710 h 3232044"/>
              <a:gd name="connsiteX385" fmla="*/ 3340371 w 3668046"/>
              <a:gd name="connsiteY385" fmla="*/ 1200044 h 3232044"/>
              <a:gd name="connsiteX386" fmla="*/ 3255704 w 3668046"/>
              <a:gd name="connsiteY386" fmla="*/ 1030710 h 3232044"/>
              <a:gd name="connsiteX387" fmla="*/ 3103304 w 3668046"/>
              <a:gd name="connsiteY387" fmla="*/ 742844 h 3232044"/>
              <a:gd name="connsiteX388" fmla="*/ 2917037 w 3668046"/>
              <a:gd name="connsiteY388" fmla="*/ 675110 h 3232044"/>
              <a:gd name="connsiteX389" fmla="*/ 2493704 w 3668046"/>
              <a:gd name="connsiteY389" fmla="*/ 742844 h 3232044"/>
              <a:gd name="connsiteX390" fmla="*/ 2527571 w 3668046"/>
              <a:gd name="connsiteY390" fmla="*/ 844444 h 3232044"/>
              <a:gd name="connsiteX391" fmla="*/ 2764637 w 3668046"/>
              <a:gd name="connsiteY391" fmla="*/ 895244 h 3232044"/>
              <a:gd name="connsiteX392" fmla="*/ 2900104 w 3668046"/>
              <a:gd name="connsiteY392" fmla="*/ 878310 h 3232044"/>
              <a:gd name="connsiteX393" fmla="*/ 2883171 w 3668046"/>
              <a:gd name="connsiteY393" fmla="*/ 810577 h 3232044"/>
              <a:gd name="connsiteX394" fmla="*/ 2781571 w 3668046"/>
              <a:gd name="connsiteY394" fmla="*/ 793644 h 3232044"/>
              <a:gd name="connsiteX395" fmla="*/ 2629171 w 3668046"/>
              <a:gd name="connsiteY395" fmla="*/ 759777 h 3232044"/>
              <a:gd name="connsiteX396" fmla="*/ 2121171 w 3668046"/>
              <a:gd name="connsiteY396" fmla="*/ 708977 h 3232044"/>
              <a:gd name="connsiteX397" fmla="*/ 1189837 w 3668046"/>
              <a:gd name="connsiteY397" fmla="*/ 539644 h 3232044"/>
              <a:gd name="connsiteX398" fmla="*/ 901971 w 3668046"/>
              <a:gd name="connsiteY398" fmla="*/ 438044 h 3232044"/>
              <a:gd name="connsiteX399" fmla="*/ 868104 w 3668046"/>
              <a:gd name="connsiteY399" fmla="*/ 1149244 h 3232044"/>
              <a:gd name="connsiteX400" fmla="*/ 918904 w 3668046"/>
              <a:gd name="connsiteY400" fmla="*/ 1250844 h 3232044"/>
              <a:gd name="connsiteX401" fmla="*/ 1071304 w 3668046"/>
              <a:gd name="connsiteY401" fmla="*/ 1403244 h 3232044"/>
              <a:gd name="connsiteX402" fmla="*/ 1342237 w 3668046"/>
              <a:gd name="connsiteY402" fmla="*/ 1640310 h 3232044"/>
              <a:gd name="connsiteX403" fmla="*/ 1460771 w 3668046"/>
              <a:gd name="connsiteY403" fmla="*/ 1589510 h 3232044"/>
              <a:gd name="connsiteX404" fmla="*/ 1443837 w 3668046"/>
              <a:gd name="connsiteY404" fmla="*/ 1267777 h 3232044"/>
              <a:gd name="connsiteX405" fmla="*/ 1393037 w 3668046"/>
              <a:gd name="connsiteY405" fmla="*/ 1183110 h 3232044"/>
              <a:gd name="connsiteX406" fmla="*/ 1240637 w 3668046"/>
              <a:gd name="connsiteY406" fmla="*/ 979910 h 3232044"/>
              <a:gd name="connsiteX407" fmla="*/ 1206771 w 3668046"/>
              <a:gd name="connsiteY407" fmla="*/ 912177 h 3232044"/>
              <a:gd name="connsiteX408" fmla="*/ 1155971 w 3668046"/>
              <a:gd name="connsiteY408" fmla="*/ 844444 h 3232044"/>
              <a:gd name="connsiteX409" fmla="*/ 1139037 w 3668046"/>
              <a:gd name="connsiteY409" fmla="*/ 793644 h 3232044"/>
              <a:gd name="connsiteX410" fmla="*/ 1189837 w 3668046"/>
              <a:gd name="connsiteY410" fmla="*/ 962977 h 3232044"/>
              <a:gd name="connsiteX411" fmla="*/ 1223704 w 3668046"/>
              <a:gd name="connsiteY411" fmla="*/ 1013777 h 3232044"/>
              <a:gd name="connsiteX412" fmla="*/ 1579304 w 3668046"/>
              <a:gd name="connsiteY412" fmla="*/ 1030710 h 3232044"/>
              <a:gd name="connsiteX413" fmla="*/ 1596237 w 3668046"/>
              <a:gd name="connsiteY413" fmla="*/ 1081510 h 3232044"/>
              <a:gd name="connsiteX414" fmla="*/ 1680904 w 3668046"/>
              <a:gd name="connsiteY414" fmla="*/ 996844 h 3232044"/>
              <a:gd name="connsiteX415" fmla="*/ 1663971 w 3668046"/>
              <a:gd name="connsiteY415" fmla="*/ 827510 h 3232044"/>
              <a:gd name="connsiteX416" fmla="*/ 1647037 w 3668046"/>
              <a:gd name="connsiteY416" fmla="*/ 471910 h 3232044"/>
              <a:gd name="connsiteX417" fmla="*/ 1799437 w 3668046"/>
              <a:gd name="connsiteY417" fmla="*/ 454977 h 3232044"/>
              <a:gd name="connsiteX418" fmla="*/ 1850237 w 3668046"/>
              <a:gd name="connsiteY418" fmla="*/ 421110 h 3232044"/>
              <a:gd name="connsiteX419" fmla="*/ 1748637 w 3668046"/>
              <a:gd name="connsiteY419" fmla="*/ 285644 h 3232044"/>
              <a:gd name="connsiteX420" fmla="*/ 1223704 w 3668046"/>
              <a:gd name="connsiteY420" fmla="*/ 302577 h 3232044"/>
              <a:gd name="connsiteX421" fmla="*/ 1460771 w 3668046"/>
              <a:gd name="connsiteY421" fmla="*/ 319510 h 3232044"/>
              <a:gd name="connsiteX422" fmla="*/ 1647037 w 3668046"/>
              <a:gd name="connsiteY422" fmla="*/ 370310 h 3232044"/>
              <a:gd name="connsiteX423" fmla="*/ 1799437 w 3668046"/>
              <a:gd name="connsiteY423" fmla="*/ 387244 h 3232044"/>
              <a:gd name="connsiteX424" fmla="*/ 1833304 w 3668046"/>
              <a:gd name="connsiteY424" fmla="*/ 370310 h 3232044"/>
              <a:gd name="connsiteX425" fmla="*/ 1765571 w 3668046"/>
              <a:gd name="connsiteY425" fmla="*/ 285644 h 3232044"/>
              <a:gd name="connsiteX426" fmla="*/ 1748637 w 3668046"/>
              <a:gd name="connsiteY426" fmla="*/ 217910 h 3232044"/>
              <a:gd name="connsiteX427" fmla="*/ 1714771 w 3668046"/>
              <a:gd name="connsiteY427" fmla="*/ 150177 h 3232044"/>
              <a:gd name="connsiteX428" fmla="*/ 1867171 w 3668046"/>
              <a:gd name="connsiteY428" fmla="*/ 48577 h 3232044"/>
              <a:gd name="connsiteX429" fmla="*/ 1884104 w 3668046"/>
              <a:gd name="connsiteY429" fmla="*/ 184044 h 3232044"/>
              <a:gd name="connsiteX430" fmla="*/ 1867171 w 3668046"/>
              <a:gd name="connsiteY430" fmla="*/ 353377 h 3232044"/>
              <a:gd name="connsiteX431" fmla="*/ 1697837 w 3668046"/>
              <a:gd name="connsiteY431" fmla="*/ 641244 h 3232044"/>
              <a:gd name="connsiteX432" fmla="*/ 1460771 w 3668046"/>
              <a:gd name="connsiteY432" fmla="*/ 1047644 h 3232044"/>
              <a:gd name="connsiteX433" fmla="*/ 1359171 w 3668046"/>
              <a:gd name="connsiteY433" fmla="*/ 1437110 h 3232044"/>
              <a:gd name="connsiteX434" fmla="*/ 1426904 w 3668046"/>
              <a:gd name="connsiteY434" fmla="*/ 1843510 h 3232044"/>
              <a:gd name="connsiteX435" fmla="*/ 2019571 w 3668046"/>
              <a:gd name="connsiteY435" fmla="*/ 2131377 h 3232044"/>
              <a:gd name="connsiteX436" fmla="*/ 2392104 w 3668046"/>
              <a:gd name="connsiteY436" fmla="*/ 2063644 h 3232044"/>
              <a:gd name="connsiteX437" fmla="*/ 2442904 w 3668046"/>
              <a:gd name="connsiteY437" fmla="*/ 1995910 h 3232044"/>
              <a:gd name="connsiteX438" fmla="*/ 2459837 w 3668046"/>
              <a:gd name="connsiteY438" fmla="*/ 1911244 h 3232044"/>
              <a:gd name="connsiteX439" fmla="*/ 1139037 w 3668046"/>
              <a:gd name="connsiteY439" fmla="*/ 1826577 h 3232044"/>
              <a:gd name="connsiteX440" fmla="*/ 1037437 w 3668046"/>
              <a:gd name="connsiteY440" fmla="*/ 1877377 h 3232044"/>
              <a:gd name="connsiteX441" fmla="*/ 969704 w 3668046"/>
              <a:gd name="connsiteY441" fmla="*/ 1894310 h 3232044"/>
              <a:gd name="connsiteX442" fmla="*/ 1088237 w 3668046"/>
              <a:gd name="connsiteY442" fmla="*/ 2097510 h 3232044"/>
              <a:gd name="connsiteX443" fmla="*/ 1122104 w 3668046"/>
              <a:gd name="connsiteY443" fmla="*/ 2165244 h 3232044"/>
              <a:gd name="connsiteX444" fmla="*/ 1189837 w 3668046"/>
              <a:gd name="connsiteY444" fmla="*/ 2351510 h 3232044"/>
              <a:gd name="connsiteX445" fmla="*/ 1308371 w 3668046"/>
              <a:gd name="connsiteY445" fmla="*/ 1758844 h 3232044"/>
              <a:gd name="connsiteX446" fmla="*/ 1426904 w 3668046"/>
              <a:gd name="connsiteY446" fmla="*/ 1623377 h 3232044"/>
              <a:gd name="connsiteX447" fmla="*/ 1680904 w 3668046"/>
              <a:gd name="connsiteY447" fmla="*/ 1454044 h 3232044"/>
              <a:gd name="connsiteX448" fmla="*/ 1630104 w 3668046"/>
              <a:gd name="connsiteY448" fmla="*/ 1589510 h 3232044"/>
              <a:gd name="connsiteX449" fmla="*/ 1579304 w 3668046"/>
              <a:gd name="connsiteY449" fmla="*/ 1657244 h 3232044"/>
              <a:gd name="connsiteX450" fmla="*/ 1511571 w 3668046"/>
              <a:gd name="connsiteY450" fmla="*/ 1775777 h 3232044"/>
              <a:gd name="connsiteX451" fmla="*/ 1596237 w 3668046"/>
              <a:gd name="connsiteY451" fmla="*/ 1877377 h 3232044"/>
              <a:gd name="connsiteX452" fmla="*/ 1782504 w 3668046"/>
              <a:gd name="connsiteY452" fmla="*/ 1928177 h 3232044"/>
              <a:gd name="connsiteX453" fmla="*/ 2205837 w 3668046"/>
              <a:gd name="connsiteY453" fmla="*/ 2046710 h 3232044"/>
              <a:gd name="connsiteX454" fmla="*/ 2527571 w 3668046"/>
              <a:gd name="connsiteY454" fmla="*/ 2029777 h 3232044"/>
              <a:gd name="connsiteX455" fmla="*/ 2493704 w 3668046"/>
              <a:gd name="connsiteY455" fmla="*/ 1962044 h 3232044"/>
              <a:gd name="connsiteX456" fmla="*/ 2273571 w 3668046"/>
              <a:gd name="connsiteY456" fmla="*/ 1911244 h 3232044"/>
              <a:gd name="connsiteX457" fmla="*/ 2002637 w 3668046"/>
              <a:gd name="connsiteY457" fmla="*/ 1775777 h 3232044"/>
              <a:gd name="connsiteX458" fmla="*/ 1867171 w 3668046"/>
              <a:gd name="connsiteY458" fmla="*/ 1657244 h 3232044"/>
              <a:gd name="connsiteX459" fmla="*/ 1833304 w 3668046"/>
              <a:gd name="connsiteY459" fmla="*/ 1606444 h 3232044"/>
              <a:gd name="connsiteX460" fmla="*/ 1765571 w 3668046"/>
              <a:gd name="connsiteY460" fmla="*/ 1589510 h 3232044"/>
              <a:gd name="connsiteX461" fmla="*/ 1731704 w 3668046"/>
              <a:gd name="connsiteY461" fmla="*/ 1657244 h 3232044"/>
              <a:gd name="connsiteX462" fmla="*/ 1663971 w 3668046"/>
              <a:gd name="connsiteY462" fmla="*/ 1911244 h 3232044"/>
              <a:gd name="connsiteX463" fmla="*/ 1884104 w 3668046"/>
              <a:gd name="connsiteY463" fmla="*/ 2131377 h 3232044"/>
              <a:gd name="connsiteX464" fmla="*/ 1901037 w 3668046"/>
              <a:gd name="connsiteY464" fmla="*/ 2080577 h 3232044"/>
              <a:gd name="connsiteX465" fmla="*/ 1884104 w 3668046"/>
              <a:gd name="connsiteY465" fmla="*/ 1962044 h 3232044"/>
              <a:gd name="connsiteX466" fmla="*/ 1833304 w 3668046"/>
              <a:gd name="connsiteY466" fmla="*/ 1945110 h 3232044"/>
              <a:gd name="connsiteX467" fmla="*/ 1680904 w 3668046"/>
              <a:gd name="connsiteY467" fmla="*/ 2012844 h 3232044"/>
              <a:gd name="connsiteX468" fmla="*/ 1342237 w 3668046"/>
              <a:gd name="connsiteY468" fmla="*/ 2520844 h 3232044"/>
              <a:gd name="connsiteX469" fmla="*/ 1274504 w 3668046"/>
              <a:gd name="connsiteY469" fmla="*/ 2690177 h 3232044"/>
              <a:gd name="connsiteX470" fmla="*/ 1393037 w 3668046"/>
              <a:gd name="connsiteY470" fmla="*/ 2910310 h 3232044"/>
              <a:gd name="connsiteX471" fmla="*/ 1494637 w 3668046"/>
              <a:gd name="connsiteY471" fmla="*/ 3011910 h 3232044"/>
              <a:gd name="connsiteX472" fmla="*/ 1426904 w 3668046"/>
              <a:gd name="connsiteY472" fmla="*/ 3028844 h 3232044"/>
              <a:gd name="connsiteX473" fmla="*/ 1274504 w 3668046"/>
              <a:gd name="connsiteY473" fmla="*/ 2876444 h 3232044"/>
              <a:gd name="connsiteX474" fmla="*/ 1172904 w 3668046"/>
              <a:gd name="connsiteY474" fmla="*/ 2673244 h 3232044"/>
              <a:gd name="connsiteX475" fmla="*/ 1155971 w 3668046"/>
              <a:gd name="connsiteY475" fmla="*/ 2554710 h 3232044"/>
              <a:gd name="connsiteX476" fmla="*/ 1189837 w 3668046"/>
              <a:gd name="connsiteY476" fmla="*/ 2503910 h 3232044"/>
              <a:gd name="connsiteX477" fmla="*/ 1494637 w 3668046"/>
              <a:gd name="connsiteY477" fmla="*/ 2520844 h 3232044"/>
              <a:gd name="connsiteX478" fmla="*/ 1647037 w 3668046"/>
              <a:gd name="connsiteY478" fmla="*/ 2588577 h 3232044"/>
              <a:gd name="connsiteX479" fmla="*/ 1816371 w 3668046"/>
              <a:gd name="connsiteY479" fmla="*/ 2673244 h 3232044"/>
              <a:gd name="connsiteX480" fmla="*/ 2002637 w 3668046"/>
              <a:gd name="connsiteY480" fmla="*/ 2436177 h 3232044"/>
              <a:gd name="connsiteX481" fmla="*/ 1985704 w 3668046"/>
              <a:gd name="connsiteY481" fmla="*/ 2385377 h 3232044"/>
              <a:gd name="connsiteX482" fmla="*/ 1697837 w 3668046"/>
              <a:gd name="connsiteY482" fmla="*/ 2503910 h 3232044"/>
              <a:gd name="connsiteX483" fmla="*/ 1460771 w 3668046"/>
              <a:gd name="connsiteY483" fmla="*/ 2656310 h 3232044"/>
              <a:gd name="connsiteX484" fmla="*/ 1528504 w 3668046"/>
              <a:gd name="connsiteY484" fmla="*/ 2740977 h 3232044"/>
              <a:gd name="connsiteX485" fmla="*/ 1663971 w 3668046"/>
              <a:gd name="connsiteY485" fmla="*/ 2774844 h 3232044"/>
              <a:gd name="connsiteX486" fmla="*/ 1714771 w 3668046"/>
              <a:gd name="connsiteY486" fmla="*/ 2808710 h 3232044"/>
              <a:gd name="connsiteX487" fmla="*/ 2171971 w 3668046"/>
              <a:gd name="connsiteY487" fmla="*/ 2656310 h 3232044"/>
              <a:gd name="connsiteX488" fmla="*/ 2578371 w 3668046"/>
              <a:gd name="connsiteY488" fmla="*/ 2283777 h 3232044"/>
              <a:gd name="connsiteX489" fmla="*/ 2527571 w 3668046"/>
              <a:gd name="connsiteY489" fmla="*/ 2266844 h 3232044"/>
              <a:gd name="connsiteX490" fmla="*/ 2493704 w 3668046"/>
              <a:gd name="connsiteY490" fmla="*/ 2216044 h 3232044"/>
              <a:gd name="connsiteX491" fmla="*/ 2459837 w 3668046"/>
              <a:gd name="connsiteY491" fmla="*/ 2131377 h 3232044"/>
              <a:gd name="connsiteX492" fmla="*/ 2409037 w 3668046"/>
              <a:gd name="connsiteY492" fmla="*/ 2114444 h 3232044"/>
              <a:gd name="connsiteX493" fmla="*/ 2222771 w 3668046"/>
              <a:gd name="connsiteY493" fmla="*/ 2486977 h 3232044"/>
              <a:gd name="connsiteX494" fmla="*/ 2307437 w 3668046"/>
              <a:gd name="connsiteY494" fmla="*/ 2554710 h 3232044"/>
              <a:gd name="connsiteX495" fmla="*/ 2747704 w 3668046"/>
              <a:gd name="connsiteY495" fmla="*/ 2334577 h 3232044"/>
              <a:gd name="connsiteX496" fmla="*/ 2781571 w 3668046"/>
              <a:gd name="connsiteY496" fmla="*/ 2283777 h 3232044"/>
              <a:gd name="connsiteX497" fmla="*/ 2815437 w 3668046"/>
              <a:gd name="connsiteY497" fmla="*/ 2080577 h 3232044"/>
              <a:gd name="connsiteX498" fmla="*/ 2967837 w 3668046"/>
              <a:gd name="connsiteY498" fmla="*/ 2148310 h 3232044"/>
              <a:gd name="connsiteX499" fmla="*/ 3001704 w 3668046"/>
              <a:gd name="connsiteY499" fmla="*/ 2571644 h 3232044"/>
              <a:gd name="connsiteX500" fmla="*/ 3035571 w 3668046"/>
              <a:gd name="connsiteY500" fmla="*/ 2622444 h 3232044"/>
              <a:gd name="connsiteX501" fmla="*/ 3221837 w 3668046"/>
              <a:gd name="connsiteY501" fmla="*/ 2605510 h 3232044"/>
              <a:gd name="connsiteX502" fmla="*/ 3187971 w 3668046"/>
              <a:gd name="connsiteY502" fmla="*/ 2385377 h 3232044"/>
              <a:gd name="connsiteX503" fmla="*/ 3154104 w 3668046"/>
              <a:gd name="connsiteY503" fmla="*/ 2334577 h 3232044"/>
              <a:gd name="connsiteX504" fmla="*/ 3171037 w 3668046"/>
              <a:gd name="connsiteY504" fmla="*/ 2012844 h 3232044"/>
              <a:gd name="connsiteX505" fmla="*/ 3238771 w 3668046"/>
              <a:gd name="connsiteY505" fmla="*/ 1945110 h 3232044"/>
              <a:gd name="connsiteX506" fmla="*/ 3103304 w 3668046"/>
              <a:gd name="connsiteY506" fmla="*/ 2046710 h 3232044"/>
              <a:gd name="connsiteX507" fmla="*/ 3018637 w 3668046"/>
              <a:gd name="connsiteY507" fmla="*/ 2097510 h 3232044"/>
              <a:gd name="connsiteX508" fmla="*/ 2933971 w 3668046"/>
              <a:gd name="connsiteY508" fmla="*/ 2165244 h 3232044"/>
              <a:gd name="connsiteX509" fmla="*/ 2849304 w 3668046"/>
              <a:gd name="connsiteY509" fmla="*/ 2182177 h 3232044"/>
              <a:gd name="connsiteX510" fmla="*/ 2815437 w 3668046"/>
              <a:gd name="connsiteY510" fmla="*/ 2046710 h 3232044"/>
              <a:gd name="connsiteX511" fmla="*/ 2781571 w 3668046"/>
              <a:gd name="connsiteY511" fmla="*/ 1183110 h 3232044"/>
              <a:gd name="connsiteX512" fmla="*/ 2730771 w 3668046"/>
              <a:gd name="connsiteY512" fmla="*/ 929110 h 3232044"/>
              <a:gd name="connsiteX513" fmla="*/ 3103304 w 3668046"/>
              <a:gd name="connsiteY513" fmla="*/ 1318577 h 3232044"/>
              <a:gd name="connsiteX514" fmla="*/ 3204904 w 3668046"/>
              <a:gd name="connsiteY514" fmla="*/ 1369377 h 3232044"/>
              <a:gd name="connsiteX515" fmla="*/ 3289571 w 3668046"/>
              <a:gd name="connsiteY515" fmla="*/ 1386310 h 3232044"/>
              <a:gd name="connsiteX516" fmla="*/ 3154104 w 3668046"/>
              <a:gd name="connsiteY516" fmla="*/ 1115377 h 3232044"/>
              <a:gd name="connsiteX517" fmla="*/ 3018637 w 3668046"/>
              <a:gd name="connsiteY517" fmla="*/ 996844 h 3232044"/>
              <a:gd name="connsiteX518" fmla="*/ 2933971 w 3668046"/>
              <a:gd name="connsiteY518" fmla="*/ 979910 h 3232044"/>
              <a:gd name="connsiteX519" fmla="*/ 2578371 w 3668046"/>
              <a:gd name="connsiteY519" fmla="*/ 929110 h 3232044"/>
              <a:gd name="connsiteX520" fmla="*/ 3052504 w 3668046"/>
              <a:gd name="connsiteY520" fmla="*/ 929110 h 3232044"/>
              <a:gd name="connsiteX521" fmla="*/ 3035571 w 3668046"/>
              <a:gd name="connsiteY521" fmla="*/ 878310 h 323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3668046" h="3232044">
                <a:moveTo>
                  <a:pt x="749571" y="1538710"/>
                </a:moveTo>
                <a:cubicBezTo>
                  <a:pt x="738282" y="1510488"/>
                  <a:pt x="728442" y="1481642"/>
                  <a:pt x="715704" y="1454044"/>
                </a:cubicBezTo>
                <a:cubicBezTo>
                  <a:pt x="694548" y="1408205"/>
                  <a:pt x="665224" y="1366023"/>
                  <a:pt x="647971" y="1318577"/>
                </a:cubicBezTo>
                <a:cubicBezTo>
                  <a:pt x="581986" y="1137120"/>
                  <a:pt x="565204" y="1001336"/>
                  <a:pt x="529437" y="810577"/>
                </a:cubicBezTo>
                <a:cubicBezTo>
                  <a:pt x="534247" y="731220"/>
                  <a:pt x="478478" y="285803"/>
                  <a:pt x="631037" y="133244"/>
                </a:cubicBezTo>
                <a:cubicBezTo>
                  <a:pt x="657811" y="106470"/>
                  <a:pt x="698770" y="99377"/>
                  <a:pt x="732637" y="82444"/>
                </a:cubicBezTo>
                <a:cubicBezTo>
                  <a:pt x="777793" y="88088"/>
                  <a:pt x="829824" y="74769"/>
                  <a:pt x="868104" y="99377"/>
                </a:cubicBezTo>
                <a:cubicBezTo>
                  <a:pt x="915584" y="129900"/>
                  <a:pt x="938394" y="187879"/>
                  <a:pt x="969704" y="234844"/>
                </a:cubicBezTo>
                <a:cubicBezTo>
                  <a:pt x="1006217" y="289614"/>
                  <a:pt x="1044292" y="344150"/>
                  <a:pt x="1071304" y="404177"/>
                </a:cubicBezTo>
                <a:cubicBezTo>
                  <a:pt x="1104982" y="479017"/>
                  <a:pt x="1137645" y="643444"/>
                  <a:pt x="1155971" y="725910"/>
                </a:cubicBezTo>
                <a:cubicBezTo>
                  <a:pt x="1127749" y="765421"/>
                  <a:pt x="1093019" y="887873"/>
                  <a:pt x="1071304" y="844444"/>
                </a:cubicBezTo>
                <a:cubicBezTo>
                  <a:pt x="1023276" y="748389"/>
                  <a:pt x="1062023" y="629830"/>
                  <a:pt x="1054371" y="522710"/>
                </a:cubicBezTo>
                <a:cubicBezTo>
                  <a:pt x="1050729" y="471727"/>
                  <a:pt x="1046320" y="420645"/>
                  <a:pt x="1037437" y="370310"/>
                </a:cubicBezTo>
                <a:cubicBezTo>
                  <a:pt x="1029348" y="324473"/>
                  <a:pt x="1015818" y="279749"/>
                  <a:pt x="1003571" y="234844"/>
                </a:cubicBezTo>
                <a:cubicBezTo>
                  <a:pt x="998875" y="217624"/>
                  <a:pt x="1000575" y="195194"/>
                  <a:pt x="986637" y="184044"/>
                </a:cubicBezTo>
                <a:cubicBezTo>
                  <a:pt x="968464" y="169506"/>
                  <a:pt x="941482" y="172755"/>
                  <a:pt x="918904" y="167110"/>
                </a:cubicBezTo>
                <a:cubicBezTo>
                  <a:pt x="888262" y="75183"/>
                  <a:pt x="886733" y="126131"/>
                  <a:pt x="1020504" y="99377"/>
                </a:cubicBezTo>
                <a:cubicBezTo>
                  <a:pt x="1066146" y="90249"/>
                  <a:pt x="1155971" y="65510"/>
                  <a:pt x="1155971" y="65510"/>
                </a:cubicBezTo>
                <a:cubicBezTo>
                  <a:pt x="1172904" y="54221"/>
                  <a:pt x="1186544" y="33891"/>
                  <a:pt x="1206771" y="31644"/>
                </a:cubicBezTo>
                <a:cubicBezTo>
                  <a:pt x="1461141" y="3381"/>
                  <a:pt x="1327069" y="343113"/>
                  <a:pt x="1274504" y="522710"/>
                </a:cubicBezTo>
                <a:cubicBezTo>
                  <a:pt x="1262215" y="564698"/>
                  <a:pt x="1020950" y="843998"/>
                  <a:pt x="969704" y="895244"/>
                </a:cubicBezTo>
                <a:cubicBezTo>
                  <a:pt x="932907" y="932041"/>
                  <a:pt x="886335" y="958483"/>
                  <a:pt x="851171" y="996844"/>
                </a:cubicBezTo>
                <a:cubicBezTo>
                  <a:pt x="823667" y="1026848"/>
                  <a:pt x="783437" y="1098444"/>
                  <a:pt x="783437" y="1098444"/>
                </a:cubicBezTo>
                <a:cubicBezTo>
                  <a:pt x="794029" y="1289085"/>
                  <a:pt x="741510" y="1361316"/>
                  <a:pt x="851171" y="1470977"/>
                </a:cubicBezTo>
                <a:cubicBezTo>
                  <a:pt x="871127" y="1490933"/>
                  <a:pt x="896326" y="1504844"/>
                  <a:pt x="918904" y="1521777"/>
                </a:cubicBezTo>
                <a:cubicBezTo>
                  <a:pt x="958415" y="1516133"/>
                  <a:pt x="1005507" y="1528791"/>
                  <a:pt x="1037437" y="1504844"/>
                </a:cubicBezTo>
                <a:cubicBezTo>
                  <a:pt x="1088437" y="1466594"/>
                  <a:pt x="1215891" y="1166172"/>
                  <a:pt x="1223704" y="1149244"/>
                </a:cubicBezTo>
                <a:cubicBezTo>
                  <a:pt x="1250025" y="1008865"/>
                  <a:pt x="1297926" y="807423"/>
                  <a:pt x="1291437" y="658177"/>
                </a:cubicBezTo>
                <a:cubicBezTo>
                  <a:pt x="1288937" y="600669"/>
                  <a:pt x="1268860" y="545288"/>
                  <a:pt x="1257571" y="488844"/>
                </a:cubicBezTo>
                <a:cubicBezTo>
                  <a:pt x="1150326" y="517066"/>
                  <a:pt x="1035705" y="525298"/>
                  <a:pt x="935837" y="573510"/>
                </a:cubicBezTo>
                <a:cubicBezTo>
                  <a:pt x="867451" y="606524"/>
                  <a:pt x="813639" y="666371"/>
                  <a:pt x="766504" y="725910"/>
                </a:cubicBezTo>
                <a:cubicBezTo>
                  <a:pt x="630696" y="897457"/>
                  <a:pt x="614001" y="980194"/>
                  <a:pt x="546371" y="1166177"/>
                </a:cubicBezTo>
                <a:cubicBezTo>
                  <a:pt x="574593" y="1307288"/>
                  <a:pt x="563317" y="1462535"/>
                  <a:pt x="631037" y="1589510"/>
                </a:cubicBezTo>
                <a:cubicBezTo>
                  <a:pt x="696572" y="1712389"/>
                  <a:pt x="1147212" y="1689887"/>
                  <a:pt x="1172904" y="1691110"/>
                </a:cubicBezTo>
                <a:cubicBezTo>
                  <a:pt x="1554984" y="1636528"/>
                  <a:pt x="1799810" y="1676868"/>
                  <a:pt x="2087304" y="1420177"/>
                </a:cubicBezTo>
                <a:cubicBezTo>
                  <a:pt x="2157379" y="1357610"/>
                  <a:pt x="2188904" y="1262132"/>
                  <a:pt x="2239704" y="1183110"/>
                </a:cubicBezTo>
                <a:cubicBezTo>
                  <a:pt x="2255626" y="1127382"/>
                  <a:pt x="2441269" y="731026"/>
                  <a:pt x="2273571" y="624310"/>
                </a:cubicBezTo>
                <a:cubicBezTo>
                  <a:pt x="2232606" y="598242"/>
                  <a:pt x="2194548" y="680755"/>
                  <a:pt x="2155037" y="708977"/>
                </a:cubicBezTo>
                <a:cubicBezTo>
                  <a:pt x="2033923" y="881997"/>
                  <a:pt x="2014482" y="895770"/>
                  <a:pt x="1917971" y="1098444"/>
                </a:cubicBezTo>
                <a:cubicBezTo>
                  <a:pt x="1879144" y="1179981"/>
                  <a:pt x="1857923" y="1266276"/>
                  <a:pt x="1833304" y="1352444"/>
                </a:cubicBezTo>
                <a:cubicBezTo>
                  <a:pt x="1822015" y="1510488"/>
                  <a:pt x="1948286" y="1772267"/>
                  <a:pt x="1799437" y="1826577"/>
                </a:cubicBezTo>
                <a:cubicBezTo>
                  <a:pt x="1582863" y="1905597"/>
                  <a:pt x="821649" y="1831592"/>
                  <a:pt x="393971" y="1792710"/>
                </a:cubicBezTo>
                <a:cubicBezTo>
                  <a:pt x="309304" y="1815288"/>
                  <a:pt x="212880" y="1811838"/>
                  <a:pt x="139971" y="1860444"/>
                </a:cubicBezTo>
                <a:cubicBezTo>
                  <a:pt x="99845" y="1887195"/>
                  <a:pt x="91266" y="1947730"/>
                  <a:pt x="89171" y="1995910"/>
                </a:cubicBezTo>
                <a:cubicBezTo>
                  <a:pt x="85461" y="2081245"/>
                  <a:pt x="92629" y="2170090"/>
                  <a:pt x="123037" y="2249910"/>
                </a:cubicBezTo>
                <a:cubicBezTo>
                  <a:pt x="140087" y="2294667"/>
                  <a:pt x="184786" y="2324943"/>
                  <a:pt x="224637" y="2351510"/>
                </a:cubicBezTo>
                <a:cubicBezTo>
                  <a:pt x="275353" y="2385320"/>
                  <a:pt x="390122" y="2394503"/>
                  <a:pt x="444771" y="2402310"/>
                </a:cubicBezTo>
                <a:cubicBezTo>
                  <a:pt x="501215" y="2396666"/>
                  <a:pt x="560683" y="2404456"/>
                  <a:pt x="614104" y="2385377"/>
                </a:cubicBezTo>
                <a:cubicBezTo>
                  <a:pt x="644173" y="2374638"/>
                  <a:pt x="661057" y="2341887"/>
                  <a:pt x="681837" y="2317644"/>
                </a:cubicBezTo>
                <a:cubicBezTo>
                  <a:pt x="724862" y="2267448"/>
                  <a:pt x="712611" y="2258246"/>
                  <a:pt x="749571" y="2199110"/>
                </a:cubicBezTo>
                <a:cubicBezTo>
                  <a:pt x="764529" y="2175178"/>
                  <a:pt x="783967" y="2154342"/>
                  <a:pt x="800371" y="2131377"/>
                </a:cubicBezTo>
                <a:cubicBezTo>
                  <a:pt x="812200" y="2114817"/>
                  <a:pt x="818345" y="2093290"/>
                  <a:pt x="834237" y="2080577"/>
                </a:cubicBezTo>
                <a:cubicBezTo>
                  <a:pt x="848175" y="2069427"/>
                  <a:pt x="868104" y="2069288"/>
                  <a:pt x="885037" y="2063644"/>
                </a:cubicBezTo>
                <a:cubicBezTo>
                  <a:pt x="913259" y="2080577"/>
                  <a:pt x="945351" y="2092305"/>
                  <a:pt x="969704" y="2114444"/>
                </a:cubicBezTo>
                <a:cubicBezTo>
                  <a:pt x="1043957" y="2181947"/>
                  <a:pt x="1075403" y="2258560"/>
                  <a:pt x="1155971" y="2317644"/>
                </a:cubicBezTo>
                <a:cubicBezTo>
                  <a:pt x="1209052" y="2356570"/>
                  <a:pt x="1325304" y="2419244"/>
                  <a:pt x="1325304" y="2419244"/>
                </a:cubicBezTo>
                <a:cubicBezTo>
                  <a:pt x="1370460" y="2391022"/>
                  <a:pt x="1421843" y="2370910"/>
                  <a:pt x="1460771" y="2334577"/>
                </a:cubicBezTo>
                <a:cubicBezTo>
                  <a:pt x="1507819" y="2290665"/>
                  <a:pt x="1544503" y="2236312"/>
                  <a:pt x="1579304" y="2182177"/>
                </a:cubicBezTo>
                <a:cubicBezTo>
                  <a:pt x="1595618" y="2156799"/>
                  <a:pt x="1639744" y="2017789"/>
                  <a:pt x="1647037" y="1995910"/>
                </a:cubicBezTo>
                <a:cubicBezTo>
                  <a:pt x="1635748" y="1939466"/>
                  <a:pt x="1644298" y="1874997"/>
                  <a:pt x="1613171" y="1826577"/>
                </a:cubicBezTo>
                <a:cubicBezTo>
                  <a:pt x="1588563" y="1788297"/>
                  <a:pt x="1535956" y="1777914"/>
                  <a:pt x="1494637" y="1758844"/>
                </a:cubicBezTo>
                <a:cubicBezTo>
                  <a:pt x="1456562" y="1741271"/>
                  <a:pt x="1309367" y="1701071"/>
                  <a:pt x="1274504" y="1691110"/>
                </a:cubicBezTo>
                <a:cubicBezTo>
                  <a:pt x="1201126" y="1747555"/>
                  <a:pt x="1099330" y="1779518"/>
                  <a:pt x="1054371" y="1860444"/>
                </a:cubicBezTo>
                <a:cubicBezTo>
                  <a:pt x="1007450" y="1944903"/>
                  <a:pt x="1010562" y="2052206"/>
                  <a:pt x="1020504" y="2148310"/>
                </a:cubicBezTo>
                <a:cubicBezTo>
                  <a:pt x="1044766" y="2382845"/>
                  <a:pt x="1077712" y="2620157"/>
                  <a:pt x="1155971" y="2842577"/>
                </a:cubicBezTo>
                <a:cubicBezTo>
                  <a:pt x="1194049" y="2950800"/>
                  <a:pt x="1422468" y="3142368"/>
                  <a:pt x="1528504" y="3198177"/>
                </a:cubicBezTo>
                <a:cubicBezTo>
                  <a:pt x="1569693" y="3219855"/>
                  <a:pt x="1618815" y="3220755"/>
                  <a:pt x="1663971" y="3232044"/>
                </a:cubicBezTo>
                <a:cubicBezTo>
                  <a:pt x="1726060" y="3215111"/>
                  <a:pt x="1806221" y="3228194"/>
                  <a:pt x="1850237" y="3181244"/>
                </a:cubicBezTo>
                <a:cubicBezTo>
                  <a:pt x="1902745" y="3125235"/>
                  <a:pt x="1911595" y="3037618"/>
                  <a:pt x="1917971" y="2961110"/>
                </a:cubicBezTo>
                <a:cubicBezTo>
                  <a:pt x="1987223" y="2130085"/>
                  <a:pt x="1679679" y="2250322"/>
                  <a:pt x="1985704" y="2148310"/>
                </a:cubicBezTo>
                <a:cubicBezTo>
                  <a:pt x="2098593" y="2159599"/>
                  <a:pt x="2212960" y="2160752"/>
                  <a:pt x="2324371" y="2182177"/>
                </a:cubicBezTo>
                <a:cubicBezTo>
                  <a:pt x="2361554" y="2189328"/>
                  <a:pt x="2391168" y="2218062"/>
                  <a:pt x="2425971" y="2232977"/>
                </a:cubicBezTo>
                <a:cubicBezTo>
                  <a:pt x="2704400" y="2352304"/>
                  <a:pt x="2455843" y="2230980"/>
                  <a:pt x="2629171" y="2317644"/>
                </a:cubicBezTo>
                <a:cubicBezTo>
                  <a:pt x="2640460" y="2272488"/>
                  <a:pt x="2671363" y="2227972"/>
                  <a:pt x="2663037" y="2182177"/>
                </a:cubicBezTo>
                <a:cubicBezTo>
                  <a:pt x="2647657" y="2097590"/>
                  <a:pt x="2607003" y="2018016"/>
                  <a:pt x="2561437" y="1945110"/>
                </a:cubicBezTo>
                <a:cubicBezTo>
                  <a:pt x="2498798" y="1844887"/>
                  <a:pt x="2402937" y="1751768"/>
                  <a:pt x="2290504" y="1708044"/>
                </a:cubicBezTo>
                <a:cubicBezTo>
                  <a:pt x="2230523" y="1684718"/>
                  <a:pt x="2166326" y="1674177"/>
                  <a:pt x="2104237" y="1657244"/>
                </a:cubicBezTo>
                <a:cubicBezTo>
                  <a:pt x="2036504" y="1674177"/>
                  <a:pt x="1960498" y="1671453"/>
                  <a:pt x="1901037" y="1708044"/>
                </a:cubicBezTo>
                <a:cubicBezTo>
                  <a:pt x="1876525" y="1723128"/>
                  <a:pt x="1871933" y="1766629"/>
                  <a:pt x="1884104" y="1792710"/>
                </a:cubicBezTo>
                <a:cubicBezTo>
                  <a:pt x="1975480" y="1988514"/>
                  <a:pt x="1993499" y="1958785"/>
                  <a:pt x="2155037" y="1978977"/>
                </a:cubicBezTo>
                <a:cubicBezTo>
                  <a:pt x="2245348" y="1956399"/>
                  <a:pt x="2341448" y="1950254"/>
                  <a:pt x="2425971" y="1911244"/>
                </a:cubicBezTo>
                <a:cubicBezTo>
                  <a:pt x="2491602" y="1880953"/>
                  <a:pt x="2535160" y="1815873"/>
                  <a:pt x="2595304" y="1775777"/>
                </a:cubicBezTo>
                <a:lnTo>
                  <a:pt x="2646104" y="1741910"/>
                </a:lnTo>
                <a:cubicBezTo>
                  <a:pt x="2651748" y="1719332"/>
                  <a:pt x="2680431" y="1689638"/>
                  <a:pt x="2663037" y="1674177"/>
                </a:cubicBezTo>
                <a:cubicBezTo>
                  <a:pt x="2571665" y="1592957"/>
                  <a:pt x="2396568" y="1598349"/>
                  <a:pt x="2290504" y="1589510"/>
                </a:cubicBezTo>
                <a:cubicBezTo>
                  <a:pt x="2160682" y="1600799"/>
                  <a:pt x="2019669" y="1569453"/>
                  <a:pt x="1901037" y="1623377"/>
                </a:cubicBezTo>
                <a:cubicBezTo>
                  <a:pt x="1859609" y="1642208"/>
                  <a:pt x="1899731" y="1717152"/>
                  <a:pt x="1917971" y="1758844"/>
                </a:cubicBezTo>
                <a:cubicBezTo>
                  <a:pt x="1940595" y="1810556"/>
                  <a:pt x="1979659" y="1854398"/>
                  <a:pt x="2019571" y="1894310"/>
                </a:cubicBezTo>
                <a:cubicBezTo>
                  <a:pt x="2067442" y="1942181"/>
                  <a:pt x="2203510" y="2003213"/>
                  <a:pt x="2256637" y="2029777"/>
                </a:cubicBezTo>
                <a:cubicBezTo>
                  <a:pt x="2307437" y="2007199"/>
                  <a:pt x="2364078" y="1994741"/>
                  <a:pt x="2409037" y="1962044"/>
                </a:cubicBezTo>
                <a:cubicBezTo>
                  <a:pt x="2429452" y="1947197"/>
                  <a:pt x="2445692" y="1919399"/>
                  <a:pt x="2442904" y="1894310"/>
                </a:cubicBezTo>
                <a:cubicBezTo>
                  <a:pt x="2422610" y="1711664"/>
                  <a:pt x="2409554" y="1523070"/>
                  <a:pt x="2341304" y="1352444"/>
                </a:cubicBezTo>
                <a:cubicBezTo>
                  <a:pt x="2324684" y="1310894"/>
                  <a:pt x="2084657" y="1005228"/>
                  <a:pt x="1985704" y="929110"/>
                </a:cubicBezTo>
                <a:cubicBezTo>
                  <a:pt x="1955692" y="906024"/>
                  <a:pt x="1920294" y="889445"/>
                  <a:pt x="1884104" y="878310"/>
                </a:cubicBezTo>
                <a:cubicBezTo>
                  <a:pt x="1834806" y="863141"/>
                  <a:pt x="1572859" y="845318"/>
                  <a:pt x="1562371" y="844444"/>
                </a:cubicBezTo>
                <a:cubicBezTo>
                  <a:pt x="1653270" y="730819"/>
                  <a:pt x="1670823" y="694420"/>
                  <a:pt x="1833304" y="607377"/>
                </a:cubicBezTo>
                <a:cubicBezTo>
                  <a:pt x="1954624" y="542384"/>
                  <a:pt x="2329520" y="438192"/>
                  <a:pt x="2442904" y="404177"/>
                </a:cubicBezTo>
                <a:cubicBezTo>
                  <a:pt x="2634815" y="409821"/>
                  <a:pt x="2830715" y="381777"/>
                  <a:pt x="3018637" y="421110"/>
                </a:cubicBezTo>
                <a:cubicBezTo>
                  <a:pt x="3085164" y="435034"/>
                  <a:pt x="3124551" y="506992"/>
                  <a:pt x="3171037" y="556577"/>
                </a:cubicBezTo>
                <a:cubicBezTo>
                  <a:pt x="3208810" y="596868"/>
                  <a:pt x="3292328" y="714492"/>
                  <a:pt x="3323437" y="776710"/>
                </a:cubicBezTo>
                <a:cubicBezTo>
                  <a:pt x="3337031" y="803897"/>
                  <a:pt x="3346015" y="833155"/>
                  <a:pt x="3357304" y="861377"/>
                </a:cubicBezTo>
                <a:cubicBezTo>
                  <a:pt x="3362948" y="889599"/>
                  <a:pt x="3392968" y="924192"/>
                  <a:pt x="3374237" y="946044"/>
                </a:cubicBezTo>
                <a:cubicBezTo>
                  <a:pt x="3347495" y="977243"/>
                  <a:pt x="3296479" y="974813"/>
                  <a:pt x="3255704" y="979910"/>
                </a:cubicBezTo>
                <a:cubicBezTo>
                  <a:pt x="3160325" y="991832"/>
                  <a:pt x="3063793" y="991199"/>
                  <a:pt x="2967837" y="996844"/>
                </a:cubicBezTo>
                <a:cubicBezTo>
                  <a:pt x="2758993" y="991199"/>
                  <a:pt x="2549762" y="993807"/>
                  <a:pt x="2341304" y="979910"/>
                </a:cubicBezTo>
                <a:cubicBezTo>
                  <a:pt x="2294862" y="976814"/>
                  <a:pt x="2249280" y="962753"/>
                  <a:pt x="2205837" y="946044"/>
                </a:cubicBezTo>
                <a:cubicBezTo>
                  <a:pt x="2175118" y="934229"/>
                  <a:pt x="2095471" y="874684"/>
                  <a:pt x="2121171" y="895244"/>
                </a:cubicBezTo>
                <a:cubicBezTo>
                  <a:pt x="2174972" y="938285"/>
                  <a:pt x="2237179" y="970147"/>
                  <a:pt x="2290504" y="1013777"/>
                </a:cubicBezTo>
                <a:cubicBezTo>
                  <a:pt x="2361619" y="1071962"/>
                  <a:pt x="2430018" y="1133810"/>
                  <a:pt x="2493704" y="1200044"/>
                </a:cubicBezTo>
                <a:cubicBezTo>
                  <a:pt x="2669384" y="1382751"/>
                  <a:pt x="2662184" y="1376566"/>
                  <a:pt x="2747704" y="1504844"/>
                </a:cubicBezTo>
                <a:cubicBezTo>
                  <a:pt x="2736415" y="1572577"/>
                  <a:pt x="2734319" y="1642502"/>
                  <a:pt x="2713837" y="1708044"/>
                </a:cubicBezTo>
                <a:cubicBezTo>
                  <a:pt x="2705419" y="1734981"/>
                  <a:pt x="2686329" y="1759840"/>
                  <a:pt x="2663037" y="1775777"/>
                </a:cubicBezTo>
                <a:cubicBezTo>
                  <a:pt x="2393965" y="1959879"/>
                  <a:pt x="2431910" y="1922869"/>
                  <a:pt x="2138104" y="1962044"/>
                </a:cubicBezTo>
                <a:cubicBezTo>
                  <a:pt x="2081660" y="1956399"/>
                  <a:pt x="2016732" y="1975401"/>
                  <a:pt x="1968771" y="1945110"/>
                </a:cubicBezTo>
                <a:cubicBezTo>
                  <a:pt x="1892666" y="1897044"/>
                  <a:pt x="1760840" y="1672434"/>
                  <a:pt x="1714771" y="1589510"/>
                </a:cubicBezTo>
                <a:cubicBezTo>
                  <a:pt x="1690253" y="1545378"/>
                  <a:pt x="1666924" y="1500447"/>
                  <a:pt x="1647037" y="1454044"/>
                </a:cubicBezTo>
                <a:cubicBezTo>
                  <a:pt x="1632975" y="1421232"/>
                  <a:pt x="1613171" y="1352444"/>
                  <a:pt x="1613171" y="1352444"/>
                </a:cubicBezTo>
                <a:cubicBezTo>
                  <a:pt x="1337516" y="1402562"/>
                  <a:pt x="1514148" y="1357664"/>
                  <a:pt x="1342237" y="1420177"/>
                </a:cubicBezTo>
                <a:cubicBezTo>
                  <a:pt x="1308688" y="1432377"/>
                  <a:pt x="1240637" y="1454044"/>
                  <a:pt x="1240637" y="1454044"/>
                </a:cubicBezTo>
                <a:cubicBezTo>
                  <a:pt x="1234993" y="1420177"/>
                  <a:pt x="1222145" y="1386742"/>
                  <a:pt x="1223704" y="1352444"/>
                </a:cubicBezTo>
                <a:cubicBezTo>
                  <a:pt x="1230448" y="1204072"/>
                  <a:pt x="1224125" y="1043577"/>
                  <a:pt x="1359171" y="946044"/>
                </a:cubicBezTo>
                <a:cubicBezTo>
                  <a:pt x="1418657" y="903082"/>
                  <a:pt x="1494638" y="889599"/>
                  <a:pt x="1562371" y="861377"/>
                </a:cubicBezTo>
                <a:cubicBezTo>
                  <a:pt x="1658326" y="883955"/>
                  <a:pt x="1758119" y="894017"/>
                  <a:pt x="1850237" y="929110"/>
                </a:cubicBezTo>
                <a:cubicBezTo>
                  <a:pt x="1880075" y="940477"/>
                  <a:pt x="1896945" y="972814"/>
                  <a:pt x="1917971" y="996844"/>
                </a:cubicBezTo>
                <a:cubicBezTo>
                  <a:pt x="1980622" y="1068445"/>
                  <a:pt x="1959097" y="1053937"/>
                  <a:pt x="2002637" y="1132310"/>
                </a:cubicBezTo>
                <a:cubicBezTo>
                  <a:pt x="2018621" y="1161081"/>
                  <a:pt x="2038718" y="1187539"/>
                  <a:pt x="2053437" y="1216977"/>
                </a:cubicBezTo>
                <a:cubicBezTo>
                  <a:pt x="2061420" y="1232942"/>
                  <a:pt x="2060470" y="1252925"/>
                  <a:pt x="2070371" y="1267777"/>
                </a:cubicBezTo>
                <a:cubicBezTo>
                  <a:pt x="2083655" y="1287702"/>
                  <a:pt x="2104238" y="1301644"/>
                  <a:pt x="2121171" y="1318577"/>
                </a:cubicBezTo>
                <a:cubicBezTo>
                  <a:pt x="2224434" y="1307103"/>
                  <a:pt x="2418947" y="1288703"/>
                  <a:pt x="2544504" y="1267777"/>
                </a:cubicBezTo>
                <a:cubicBezTo>
                  <a:pt x="2572894" y="1263045"/>
                  <a:pt x="2600949" y="1256488"/>
                  <a:pt x="2629171" y="1250844"/>
                </a:cubicBezTo>
                <a:cubicBezTo>
                  <a:pt x="2663038" y="1262133"/>
                  <a:pt x="2707054" y="1258029"/>
                  <a:pt x="2730771" y="1284710"/>
                </a:cubicBezTo>
                <a:cubicBezTo>
                  <a:pt x="2758071" y="1315423"/>
                  <a:pt x="2755397" y="1363204"/>
                  <a:pt x="2764637" y="1403244"/>
                </a:cubicBezTo>
                <a:cubicBezTo>
                  <a:pt x="2782167" y="1479208"/>
                  <a:pt x="2782810" y="1568530"/>
                  <a:pt x="2815437" y="1640310"/>
                </a:cubicBezTo>
                <a:cubicBezTo>
                  <a:pt x="2825346" y="1662111"/>
                  <a:pt x="2849304" y="1674177"/>
                  <a:pt x="2866237" y="1691110"/>
                </a:cubicBezTo>
                <a:cubicBezTo>
                  <a:pt x="2843659" y="1871732"/>
                  <a:pt x="2831798" y="2054020"/>
                  <a:pt x="2798504" y="2232977"/>
                </a:cubicBezTo>
                <a:cubicBezTo>
                  <a:pt x="2780576" y="2329338"/>
                  <a:pt x="2724356" y="2432073"/>
                  <a:pt x="2679971" y="2520844"/>
                </a:cubicBezTo>
                <a:cubicBezTo>
                  <a:pt x="2657609" y="2632649"/>
                  <a:pt x="2638504" y="2676311"/>
                  <a:pt x="2747704" y="2470044"/>
                </a:cubicBezTo>
                <a:cubicBezTo>
                  <a:pt x="2824474" y="2325034"/>
                  <a:pt x="2897045" y="2177797"/>
                  <a:pt x="2967837" y="2029777"/>
                </a:cubicBezTo>
                <a:cubicBezTo>
                  <a:pt x="3100148" y="1753126"/>
                  <a:pt x="3101048" y="1691976"/>
                  <a:pt x="3255704" y="1454044"/>
                </a:cubicBezTo>
                <a:cubicBezTo>
                  <a:pt x="3279730" y="1417082"/>
                  <a:pt x="3312832" y="1386868"/>
                  <a:pt x="3340371" y="1352444"/>
                </a:cubicBezTo>
                <a:cubicBezTo>
                  <a:pt x="3358001" y="1330406"/>
                  <a:pt x="3374238" y="1307288"/>
                  <a:pt x="3391171" y="1284710"/>
                </a:cubicBezTo>
                <a:cubicBezTo>
                  <a:pt x="3627188" y="1343717"/>
                  <a:pt x="3455563" y="1293455"/>
                  <a:pt x="2950904" y="1335510"/>
                </a:cubicBezTo>
                <a:cubicBezTo>
                  <a:pt x="2849032" y="1343999"/>
                  <a:pt x="2747909" y="1360122"/>
                  <a:pt x="2646104" y="1369377"/>
                </a:cubicBezTo>
                <a:cubicBezTo>
                  <a:pt x="2561598" y="1377059"/>
                  <a:pt x="2476649" y="1379063"/>
                  <a:pt x="2392104" y="1386310"/>
                </a:cubicBezTo>
                <a:cubicBezTo>
                  <a:pt x="2279066" y="1395999"/>
                  <a:pt x="2166326" y="1408888"/>
                  <a:pt x="2053437" y="1420177"/>
                </a:cubicBezTo>
                <a:cubicBezTo>
                  <a:pt x="2036504" y="1442755"/>
                  <a:pt x="2014099" y="1462120"/>
                  <a:pt x="2002637" y="1487910"/>
                </a:cubicBezTo>
                <a:cubicBezTo>
                  <a:pt x="1990948" y="1514211"/>
                  <a:pt x="1991947" y="1544481"/>
                  <a:pt x="1985704" y="1572577"/>
                </a:cubicBezTo>
                <a:cubicBezTo>
                  <a:pt x="1980656" y="1595295"/>
                  <a:pt x="1973335" y="1617489"/>
                  <a:pt x="1968771" y="1640310"/>
                </a:cubicBezTo>
                <a:cubicBezTo>
                  <a:pt x="1962038" y="1673977"/>
                  <a:pt x="1961703" y="1709024"/>
                  <a:pt x="1951837" y="1741910"/>
                </a:cubicBezTo>
                <a:cubicBezTo>
                  <a:pt x="1944584" y="1766088"/>
                  <a:pt x="1929260" y="1787066"/>
                  <a:pt x="1917971" y="1809644"/>
                </a:cubicBezTo>
                <a:cubicBezTo>
                  <a:pt x="1923615" y="1866088"/>
                  <a:pt x="1916966" y="1925162"/>
                  <a:pt x="1934904" y="1978977"/>
                </a:cubicBezTo>
                <a:cubicBezTo>
                  <a:pt x="1941340" y="1998284"/>
                  <a:pt x="1969245" y="2000874"/>
                  <a:pt x="1985704" y="2012844"/>
                </a:cubicBezTo>
                <a:cubicBezTo>
                  <a:pt x="2194339" y="2164579"/>
                  <a:pt x="2053695" y="2069461"/>
                  <a:pt x="2171971" y="2148310"/>
                </a:cubicBezTo>
                <a:cubicBezTo>
                  <a:pt x="2183260" y="2170888"/>
                  <a:pt x="2215781" y="2192842"/>
                  <a:pt x="2205837" y="2216044"/>
                </a:cubicBezTo>
                <a:cubicBezTo>
                  <a:pt x="2179232" y="2278122"/>
                  <a:pt x="2019595" y="2279541"/>
                  <a:pt x="1985704" y="2283777"/>
                </a:cubicBezTo>
                <a:cubicBezTo>
                  <a:pt x="1833304" y="2278133"/>
                  <a:pt x="1680929" y="2261927"/>
                  <a:pt x="1528504" y="2266844"/>
                </a:cubicBezTo>
                <a:cubicBezTo>
                  <a:pt x="1503275" y="2267658"/>
                  <a:pt x="1463056" y="2275571"/>
                  <a:pt x="1460771" y="2300710"/>
                </a:cubicBezTo>
                <a:cubicBezTo>
                  <a:pt x="1450499" y="2413696"/>
                  <a:pt x="1483348" y="2526488"/>
                  <a:pt x="1494637" y="2639377"/>
                </a:cubicBezTo>
                <a:cubicBezTo>
                  <a:pt x="1551082" y="2633733"/>
                  <a:pt x="1608017" y="2631770"/>
                  <a:pt x="1663971" y="2622444"/>
                </a:cubicBezTo>
                <a:cubicBezTo>
                  <a:pt x="1709883" y="2614792"/>
                  <a:pt x="1753360" y="2595159"/>
                  <a:pt x="1799437" y="2588577"/>
                </a:cubicBezTo>
                <a:lnTo>
                  <a:pt x="1917971" y="2571644"/>
                </a:lnTo>
                <a:cubicBezTo>
                  <a:pt x="1932486" y="2572370"/>
                  <a:pt x="2355578" y="2482498"/>
                  <a:pt x="2239704" y="2656310"/>
                </a:cubicBezTo>
                <a:cubicBezTo>
                  <a:pt x="2228415" y="2673243"/>
                  <a:pt x="2205837" y="2678888"/>
                  <a:pt x="2188904" y="2690177"/>
                </a:cubicBezTo>
                <a:cubicBezTo>
                  <a:pt x="2165188" y="2725750"/>
                  <a:pt x="2085514" y="2808710"/>
                  <a:pt x="2239704" y="2808710"/>
                </a:cubicBezTo>
                <a:cubicBezTo>
                  <a:pt x="2280407" y="2808710"/>
                  <a:pt x="2307437" y="2763555"/>
                  <a:pt x="2341304" y="2740977"/>
                </a:cubicBezTo>
                <a:cubicBezTo>
                  <a:pt x="2358237" y="2712755"/>
                  <a:pt x="2376705" y="2685398"/>
                  <a:pt x="2392104" y="2656310"/>
                </a:cubicBezTo>
                <a:cubicBezTo>
                  <a:pt x="2482722" y="2485142"/>
                  <a:pt x="2481019" y="2482707"/>
                  <a:pt x="2544504" y="2334577"/>
                </a:cubicBezTo>
                <a:cubicBezTo>
                  <a:pt x="2550148" y="2306355"/>
                  <a:pt x="2556705" y="2278300"/>
                  <a:pt x="2561437" y="2249910"/>
                </a:cubicBezTo>
                <a:cubicBezTo>
                  <a:pt x="2567999" y="2210541"/>
                  <a:pt x="2570543" y="2170514"/>
                  <a:pt x="2578371" y="2131377"/>
                </a:cubicBezTo>
                <a:cubicBezTo>
                  <a:pt x="2581872" y="2113874"/>
                  <a:pt x="2589660" y="2097510"/>
                  <a:pt x="2595304" y="2080577"/>
                </a:cubicBezTo>
                <a:cubicBezTo>
                  <a:pt x="2554095" y="2018764"/>
                  <a:pt x="2507537" y="1913841"/>
                  <a:pt x="2392104" y="2080577"/>
                </a:cubicBezTo>
                <a:cubicBezTo>
                  <a:pt x="2359815" y="2127217"/>
                  <a:pt x="2393453" y="2195367"/>
                  <a:pt x="2409037" y="2249910"/>
                </a:cubicBezTo>
                <a:cubicBezTo>
                  <a:pt x="2458809" y="2424110"/>
                  <a:pt x="2509889" y="2449012"/>
                  <a:pt x="2612237" y="2588577"/>
                </a:cubicBezTo>
                <a:cubicBezTo>
                  <a:pt x="2714155" y="2727556"/>
                  <a:pt x="2634561" y="2656119"/>
                  <a:pt x="2747704" y="2740977"/>
                </a:cubicBezTo>
                <a:cubicBezTo>
                  <a:pt x="2775926" y="2735333"/>
                  <a:pt x="2807965" y="2739298"/>
                  <a:pt x="2832371" y="2724044"/>
                </a:cubicBezTo>
                <a:cubicBezTo>
                  <a:pt x="2856304" y="2709086"/>
                  <a:pt x="2864804" y="2677738"/>
                  <a:pt x="2883171" y="2656310"/>
                </a:cubicBezTo>
                <a:cubicBezTo>
                  <a:pt x="2933073" y="2598091"/>
                  <a:pt x="2974612" y="2577114"/>
                  <a:pt x="3035571" y="2520844"/>
                </a:cubicBezTo>
                <a:cubicBezTo>
                  <a:pt x="3076630" y="2482944"/>
                  <a:pt x="3154104" y="2402310"/>
                  <a:pt x="3154104" y="2402310"/>
                </a:cubicBezTo>
                <a:cubicBezTo>
                  <a:pt x="3181214" y="2320980"/>
                  <a:pt x="3195390" y="2318362"/>
                  <a:pt x="3103304" y="2216044"/>
                </a:cubicBezTo>
                <a:cubicBezTo>
                  <a:pt x="3082970" y="2193451"/>
                  <a:pt x="3045824" y="2195771"/>
                  <a:pt x="3018637" y="2182177"/>
                </a:cubicBezTo>
                <a:cubicBezTo>
                  <a:pt x="2858685" y="2102200"/>
                  <a:pt x="2997724" y="2152627"/>
                  <a:pt x="2883171" y="2114444"/>
                </a:cubicBezTo>
                <a:cubicBezTo>
                  <a:pt x="2894460" y="2148311"/>
                  <a:pt x="2952250" y="2221913"/>
                  <a:pt x="2917037" y="2216044"/>
                </a:cubicBezTo>
                <a:cubicBezTo>
                  <a:pt x="2857852" y="2206179"/>
                  <a:pt x="2831790" y="2130346"/>
                  <a:pt x="2781571" y="2097510"/>
                </a:cubicBezTo>
                <a:cubicBezTo>
                  <a:pt x="2684293" y="2033905"/>
                  <a:pt x="2582501" y="1976445"/>
                  <a:pt x="2476771" y="1928177"/>
                </a:cubicBezTo>
                <a:cubicBezTo>
                  <a:pt x="2029031" y="1723774"/>
                  <a:pt x="2129799" y="1780053"/>
                  <a:pt x="1799437" y="1691110"/>
                </a:cubicBezTo>
                <a:cubicBezTo>
                  <a:pt x="1720079" y="1669744"/>
                  <a:pt x="1640994" y="1647306"/>
                  <a:pt x="1562371" y="1623377"/>
                </a:cubicBezTo>
                <a:cubicBezTo>
                  <a:pt x="1511143" y="1607786"/>
                  <a:pt x="1409971" y="1572577"/>
                  <a:pt x="1409971" y="1572577"/>
                </a:cubicBezTo>
                <a:cubicBezTo>
                  <a:pt x="1415615" y="1521777"/>
                  <a:pt x="1415411" y="1469981"/>
                  <a:pt x="1426904" y="1420177"/>
                </a:cubicBezTo>
                <a:cubicBezTo>
                  <a:pt x="1432580" y="1395581"/>
                  <a:pt x="1453518" y="1376622"/>
                  <a:pt x="1460771" y="1352444"/>
                </a:cubicBezTo>
                <a:cubicBezTo>
                  <a:pt x="1470637" y="1319558"/>
                  <a:pt x="1472060" y="1284711"/>
                  <a:pt x="1477704" y="1250844"/>
                </a:cubicBezTo>
                <a:cubicBezTo>
                  <a:pt x="1449482" y="1205688"/>
                  <a:pt x="1435978" y="1146867"/>
                  <a:pt x="1393037" y="1115377"/>
                </a:cubicBezTo>
                <a:cubicBezTo>
                  <a:pt x="1236949" y="1000912"/>
                  <a:pt x="709503" y="1096715"/>
                  <a:pt x="681837" y="1098444"/>
                </a:cubicBezTo>
                <a:cubicBezTo>
                  <a:pt x="821616" y="1191628"/>
                  <a:pt x="692712" y="1116930"/>
                  <a:pt x="1037437" y="1166177"/>
                </a:cubicBezTo>
                <a:cubicBezTo>
                  <a:pt x="1133896" y="1179957"/>
                  <a:pt x="1230415" y="1194836"/>
                  <a:pt x="1325304" y="1216977"/>
                </a:cubicBezTo>
                <a:cubicBezTo>
                  <a:pt x="1400068" y="1234422"/>
                  <a:pt x="1473287" y="1258473"/>
                  <a:pt x="1545437" y="1284710"/>
                </a:cubicBezTo>
                <a:cubicBezTo>
                  <a:pt x="1653159" y="1323882"/>
                  <a:pt x="1764296" y="1389102"/>
                  <a:pt x="1867171" y="1437110"/>
                </a:cubicBezTo>
                <a:cubicBezTo>
                  <a:pt x="1894715" y="1449964"/>
                  <a:pt x="1924165" y="1458399"/>
                  <a:pt x="1951837" y="1470977"/>
                </a:cubicBezTo>
                <a:cubicBezTo>
                  <a:pt x="1986307" y="1486645"/>
                  <a:pt x="2018281" y="1507715"/>
                  <a:pt x="2053437" y="1521777"/>
                </a:cubicBezTo>
                <a:cubicBezTo>
                  <a:pt x="2103155" y="1541664"/>
                  <a:pt x="2154052" y="1558949"/>
                  <a:pt x="2205837" y="1572577"/>
                </a:cubicBezTo>
                <a:cubicBezTo>
                  <a:pt x="2304865" y="1598637"/>
                  <a:pt x="2394072" y="1609144"/>
                  <a:pt x="2493704" y="1623377"/>
                </a:cubicBezTo>
                <a:cubicBezTo>
                  <a:pt x="2600512" y="1612696"/>
                  <a:pt x="2661268" y="1650673"/>
                  <a:pt x="2696904" y="1555644"/>
                </a:cubicBezTo>
                <a:cubicBezTo>
                  <a:pt x="2707010" y="1528695"/>
                  <a:pt x="2708193" y="1499199"/>
                  <a:pt x="2713837" y="1470977"/>
                </a:cubicBezTo>
                <a:cubicBezTo>
                  <a:pt x="2679970" y="1391955"/>
                  <a:pt x="2674650" y="1293038"/>
                  <a:pt x="2612237" y="1233910"/>
                </a:cubicBezTo>
                <a:cubicBezTo>
                  <a:pt x="2466635" y="1095972"/>
                  <a:pt x="1854050" y="1198787"/>
                  <a:pt x="1833304" y="1200044"/>
                </a:cubicBezTo>
                <a:cubicBezTo>
                  <a:pt x="1676774" y="1260247"/>
                  <a:pt x="1594787" y="1280033"/>
                  <a:pt x="1460771" y="1369377"/>
                </a:cubicBezTo>
                <a:cubicBezTo>
                  <a:pt x="1440846" y="1382661"/>
                  <a:pt x="1426904" y="1403244"/>
                  <a:pt x="1409971" y="1420177"/>
                </a:cubicBezTo>
                <a:cubicBezTo>
                  <a:pt x="1404326" y="1437110"/>
                  <a:pt x="1390513" y="1453307"/>
                  <a:pt x="1393037" y="1470977"/>
                </a:cubicBezTo>
                <a:cubicBezTo>
                  <a:pt x="1406713" y="1566714"/>
                  <a:pt x="1462062" y="1547306"/>
                  <a:pt x="1545437" y="1555644"/>
                </a:cubicBezTo>
                <a:cubicBezTo>
                  <a:pt x="1618667" y="1562967"/>
                  <a:pt x="1692193" y="1566933"/>
                  <a:pt x="1765571" y="1572577"/>
                </a:cubicBezTo>
                <a:cubicBezTo>
                  <a:pt x="1822015" y="1538710"/>
                  <a:pt x="1885161" y="1514088"/>
                  <a:pt x="1934904" y="1470977"/>
                </a:cubicBezTo>
                <a:cubicBezTo>
                  <a:pt x="1978934" y="1432818"/>
                  <a:pt x="2058357" y="1284568"/>
                  <a:pt x="2087304" y="1233910"/>
                </a:cubicBezTo>
                <a:cubicBezTo>
                  <a:pt x="2092948" y="1211332"/>
                  <a:pt x="2097843" y="1188554"/>
                  <a:pt x="2104237" y="1166177"/>
                </a:cubicBezTo>
                <a:cubicBezTo>
                  <a:pt x="2109141" y="1149014"/>
                  <a:pt x="2136669" y="1124233"/>
                  <a:pt x="2121171" y="1115377"/>
                </a:cubicBezTo>
                <a:cubicBezTo>
                  <a:pt x="2081660" y="1092799"/>
                  <a:pt x="2030860" y="1104088"/>
                  <a:pt x="1985704" y="1098444"/>
                </a:cubicBezTo>
                <a:cubicBezTo>
                  <a:pt x="1963126" y="1092799"/>
                  <a:pt x="1940792" y="1086074"/>
                  <a:pt x="1917971" y="1081510"/>
                </a:cubicBezTo>
                <a:cubicBezTo>
                  <a:pt x="1884304" y="1074777"/>
                  <a:pt x="1846181" y="1081611"/>
                  <a:pt x="1816371" y="1064577"/>
                </a:cubicBezTo>
                <a:cubicBezTo>
                  <a:pt x="1800873" y="1055721"/>
                  <a:pt x="1805082" y="1030710"/>
                  <a:pt x="1799437" y="1013777"/>
                </a:cubicBezTo>
                <a:cubicBezTo>
                  <a:pt x="1822015" y="991199"/>
                  <a:pt x="1839259" y="961550"/>
                  <a:pt x="1867171" y="946044"/>
                </a:cubicBezTo>
                <a:cubicBezTo>
                  <a:pt x="1942325" y="904292"/>
                  <a:pt x="2022676" y="871631"/>
                  <a:pt x="2104237" y="844444"/>
                </a:cubicBezTo>
                <a:cubicBezTo>
                  <a:pt x="2142101" y="831822"/>
                  <a:pt x="2183402" y="834072"/>
                  <a:pt x="2222771" y="827510"/>
                </a:cubicBezTo>
                <a:cubicBezTo>
                  <a:pt x="2285019" y="817135"/>
                  <a:pt x="2346948" y="804933"/>
                  <a:pt x="2409037" y="793644"/>
                </a:cubicBezTo>
                <a:cubicBezTo>
                  <a:pt x="2482415" y="799288"/>
                  <a:pt x="2569046" y="768136"/>
                  <a:pt x="2629171" y="810577"/>
                </a:cubicBezTo>
                <a:cubicBezTo>
                  <a:pt x="3005535" y="1076245"/>
                  <a:pt x="2429473" y="963416"/>
                  <a:pt x="2832371" y="1013777"/>
                </a:cubicBezTo>
                <a:cubicBezTo>
                  <a:pt x="2905749" y="1008133"/>
                  <a:pt x="2981394" y="1015806"/>
                  <a:pt x="3052504" y="996844"/>
                </a:cubicBezTo>
                <a:cubicBezTo>
                  <a:pt x="3072168" y="991600"/>
                  <a:pt x="3105267" y="953602"/>
                  <a:pt x="3086371" y="946044"/>
                </a:cubicBezTo>
                <a:cubicBezTo>
                  <a:pt x="3023264" y="920801"/>
                  <a:pt x="2950904" y="934755"/>
                  <a:pt x="2883171" y="929110"/>
                </a:cubicBezTo>
                <a:cubicBezTo>
                  <a:pt x="2417480" y="1028901"/>
                  <a:pt x="2879179" y="925875"/>
                  <a:pt x="2392104" y="1047644"/>
                </a:cubicBezTo>
                <a:cubicBezTo>
                  <a:pt x="2364182" y="1054624"/>
                  <a:pt x="2335533" y="1058334"/>
                  <a:pt x="2307437" y="1064577"/>
                </a:cubicBezTo>
                <a:cubicBezTo>
                  <a:pt x="2284719" y="1069625"/>
                  <a:pt x="2262282" y="1075866"/>
                  <a:pt x="2239704" y="1081510"/>
                </a:cubicBezTo>
                <a:cubicBezTo>
                  <a:pt x="2234060" y="1013777"/>
                  <a:pt x="2194452" y="940097"/>
                  <a:pt x="2222771" y="878310"/>
                </a:cubicBezTo>
                <a:cubicBezTo>
                  <a:pt x="2254652" y="808753"/>
                  <a:pt x="2460909" y="630655"/>
                  <a:pt x="2561437" y="590444"/>
                </a:cubicBezTo>
                <a:cubicBezTo>
                  <a:pt x="2598495" y="575621"/>
                  <a:pt x="2640460" y="579155"/>
                  <a:pt x="2679971" y="573510"/>
                </a:cubicBezTo>
                <a:cubicBezTo>
                  <a:pt x="2747704" y="579155"/>
                  <a:pt x="2815203" y="590444"/>
                  <a:pt x="2883171" y="590444"/>
                </a:cubicBezTo>
                <a:cubicBezTo>
                  <a:pt x="2906444" y="590444"/>
                  <a:pt x="2967360" y="589966"/>
                  <a:pt x="2950904" y="573510"/>
                </a:cubicBezTo>
                <a:cubicBezTo>
                  <a:pt x="2916803" y="539409"/>
                  <a:pt x="2862332" y="533965"/>
                  <a:pt x="2815437" y="522710"/>
                </a:cubicBezTo>
                <a:cubicBezTo>
                  <a:pt x="2720690" y="499971"/>
                  <a:pt x="2623526" y="488843"/>
                  <a:pt x="2527571" y="471910"/>
                </a:cubicBezTo>
                <a:cubicBezTo>
                  <a:pt x="2171971" y="488843"/>
                  <a:pt x="1815869" y="497346"/>
                  <a:pt x="1460771" y="522710"/>
                </a:cubicBezTo>
                <a:cubicBezTo>
                  <a:pt x="1419783" y="525638"/>
                  <a:pt x="1382103" y="546611"/>
                  <a:pt x="1342237" y="556577"/>
                </a:cubicBezTo>
                <a:cubicBezTo>
                  <a:pt x="1314315" y="563557"/>
                  <a:pt x="1228790" y="573510"/>
                  <a:pt x="1257571" y="573510"/>
                </a:cubicBezTo>
                <a:cubicBezTo>
                  <a:pt x="1407368" y="573510"/>
                  <a:pt x="1872619" y="553769"/>
                  <a:pt x="2070371" y="539644"/>
                </a:cubicBezTo>
                <a:cubicBezTo>
                  <a:pt x="2205962" y="529959"/>
                  <a:pt x="2476771" y="505777"/>
                  <a:pt x="2476771" y="505777"/>
                </a:cubicBezTo>
                <a:cubicBezTo>
                  <a:pt x="2454193" y="494488"/>
                  <a:pt x="2432544" y="481109"/>
                  <a:pt x="2409037" y="471910"/>
                </a:cubicBezTo>
                <a:cubicBezTo>
                  <a:pt x="2302604" y="430262"/>
                  <a:pt x="2189529" y="404490"/>
                  <a:pt x="2087304" y="353377"/>
                </a:cubicBezTo>
                <a:cubicBezTo>
                  <a:pt x="1959961" y="289706"/>
                  <a:pt x="2022833" y="310003"/>
                  <a:pt x="1901037" y="285644"/>
                </a:cubicBezTo>
                <a:cubicBezTo>
                  <a:pt x="1968770" y="274355"/>
                  <a:pt x="2037205" y="266673"/>
                  <a:pt x="2104237" y="251777"/>
                </a:cubicBezTo>
                <a:cubicBezTo>
                  <a:pt x="2139086" y="244033"/>
                  <a:pt x="2170138" y="217910"/>
                  <a:pt x="2205837" y="217910"/>
                </a:cubicBezTo>
                <a:cubicBezTo>
                  <a:pt x="2353026" y="217910"/>
                  <a:pt x="2499348" y="240488"/>
                  <a:pt x="2646104" y="251777"/>
                </a:cubicBezTo>
                <a:cubicBezTo>
                  <a:pt x="2663037" y="257421"/>
                  <a:pt x="2679343" y="265517"/>
                  <a:pt x="2696904" y="268710"/>
                </a:cubicBezTo>
                <a:cubicBezTo>
                  <a:pt x="2741677" y="276851"/>
                  <a:pt x="2788467" y="273670"/>
                  <a:pt x="2832371" y="285644"/>
                </a:cubicBezTo>
                <a:cubicBezTo>
                  <a:pt x="2852005" y="290999"/>
                  <a:pt x="2866238" y="308221"/>
                  <a:pt x="2883171" y="319510"/>
                </a:cubicBezTo>
                <a:cubicBezTo>
                  <a:pt x="2911070" y="235812"/>
                  <a:pt x="2918206" y="270280"/>
                  <a:pt x="2798504" y="217910"/>
                </a:cubicBezTo>
                <a:cubicBezTo>
                  <a:pt x="2742809" y="193543"/>
                  <a:pt x="2687746" y="166448"/>
                  <a:pt x="2629171" y="150177"/>
                </a:cubicBezTo>
                <a:cubicBezTo>
                  <a:pt x="2613663" y="145869"/>
                  <a:pt x="2347232" y="116969"/>
                  <a:pt x="2341304" y="116310"/>
                </a:cubicBezTo>
                <a:lnTo>
                  <a:pt x="2171971" y="133244"/>
                </a:lnTo>
                <a:cubicBezTo>
                  <a:pt x="2083329" y="187200"/>
                  <a:pt x="2011346" y="268364"/>
                  <a:pt x="1951837" y="353377"/>
                </a:cubicBezTo>
                <a:cubicBezTo>
                  <a:pt x="1912326" y="409821"/>
                  <a:pt x="1868020" y="463196"/>
                  <a:pt x="1833304" y="522710"/>
                </a:cubicBezTo>
                <a:cubicBezTo>
                  <a:pt x="1728696" y="702039"/>
                  <a:pt x="1730633" y="712193"/>
                  <a:pt x="1680904" y="861377"/>
                </a:cubicBezTo>
                <a:cubicBezTo>
                  <a:pt x="1692188" y="1019355"/>
                  <a:pt x="1655715" y="1058058"/>
                  <a:pt x="1731704" y="1149244"/>
                </a:cubicBezTo>
                <a:cubicBezTo>
                  <a:pt x="1747035" y="1167641"/>
                  <a:pt x="1765571" y="1183111"/>
                  <a:pt x="1782504" y="1200044"/>
                </a:cubicBezTo>
                <a:cubicBezTo>
                  <a:pt x="1872815" y="1177466"/>
                  <a:pt x="1972396" y="1178116"/>
                  <a:pt x="2053437" y="1132310"/>
                </a:cubicBezTo>
                <a:cubicBezTo>
                  <a:pt x="2109464" y="1100643"/>
                  <a:pt x="2131059" y="1029589"/>
                  <a:pt x="2171971" y="979910"/>
                </a:cubicBezTo>
                <a:cubicBezTo>
                  <a:pt x="2210114" y="933593"/>
                  <a:pt x="2254503" y="892445"/>
                  <a:pt x="2290504" y="844444"/>
                </a:cubicBezTo>
                <a:cubicBezTo>
                  <a:pt x="2315614" y="810964"/>
                  <a:pt x="2328225" y="765148"/>
                  <a:pt x="2341304" y="725910"/>
                </a:cubicBezTo>
                <a:cubicBezTo>
                  <a:pt x="2301793" y="708977"/>
                  <a:pt x="2264011" y="687239"/>
                  <a:pt x="2222771" y="675110"/>
                </a:cubicBezTo>
                <a:cubicBezTo>
                  <a:pt x="2085926" y="634862"/>
                  <a:pt x="1977027" y="635366"/>
                  <a:pt x="1833304" y="624310"/>
                </a:cubicBezTo>
                <a:lnTo>
                  <a:pt x="1122104" y="658177"/>
                </a:lnTo>
                <a:cubicBezTo>
                  <a:pt x="1064100" y="673531"/>
                  <a:pt x="1213707" y="735770"/>
                  <a:pt x="1257571" y="776710"/>
                </a:cubicBezTo>
                <a:cubicBezTo>
                  <a:pt x="1298420" y="814836"/>
                  <a:pt x="1335340" y="857027"/>
                  <a:pt x="1376104" y="895244"/>
                </a:cubicBezTo>
                <a:cubicBezTo>
                  <a:pt x="1390679" y="908908"/>
                  <a:pt x="1623622" y="1122222"/>
                  <a:pt x="1663971" y="1132310"/>
                </a:cubicBezTo>
                <a:lnTo>
                  <a:pt x="1731704" y="1149244"/>
                </a:lnTo>
                <a:cubicBezTo>
                  <a:pt x="1748637" y="1143599"/>
                  <a:pt x="1766098" y="1139341"/>
                  <a:pt x="1782504" y="1132310"/>
                </a:cubicBezTo>
                <a:cubicBezTo>
                  <a:pt x="1928976" y="1069536"/>
                  <a:pt x="1781902" y="1121223"/>
                  <a:pt x="1901037" y="1081510"/>
                </a:cubicBezTo>
                <a:cubicBezTo>
                  <a:pt x="1997349" y="1145719"/>
                  <a:pt x="2022035" y="1148279"/>
                  <a:pt x="2087304" y="1250844"/>
                </a:cubicBezTo>
                <a:cubicBezTo>
                  <a:pt x="2129748" y="1317541"/>
                  <a:pt x="2103629" y="1334901"/>
                  <a:pt x="2155037" y="1386310"/>
                </a:cubicBezTo>
                <a:cubicBezTo>
                  <a:pt x="2169428" y="1400701"/>
                  <a:pt x="2188904" y="1408888"/>
                  <a:pt x="2205837" y="1420177"/>
                </a:cubicBezTo>
                <a:cubicBezTo>
                  <a:pt x="2222770" y="1403244"/>
                  <a:pt x="2247743" y="1391612"/>
                  <a:pt x="2256637" y="1369377"/>
                </a:cubicBezTo>
                <a:cubicBezTo>
                  <a:pt x="2271460" y="1332320"/>
                  <a:pt x="2263891" y="1289564"/>
                  <a:pt x="2273571" y="1250844"/>
                </a:cubicBezTo>
                <a:cubicBezTo>
                  <a:pt x="2286558" y="1198895"/>
                  <a:pt x="2305149" y="1148423"/>
                  <a:pt x="2324371" y="1098444"/>
                </a:cubicBezTo>
                <a:cubicBezTo>
                  <a:pt x="2332673" y="1076859"/>
                  <a:pt x="2372183" y="999831"/>
                  <a:pt x="2392104" y="979910"/>
                </a:cubicBezTo>
                <a:cubicBezTo>
                  <a:pt x="2413360" y="958655"/>
                  <a:pt x="2487398" y="922136"/>
                  <a:pt x="2510637" y="912177"/>
                </a:cubicBezTo>
                <a:cubicBezTo>
                  <a:pt x="2689896" y="835352"/>
                  <a:pt x="2632404" y="852372"/>
                  <a:pt x="2781571" y="827510"/>
                </a:cubicBezTo>
                <a:cubicBezTo>
                  <a:pt x="2809793" y="816221"/>
                  <a:pt x="2835841" y="793644"/>
                  <a:pt x="2866237" y="793644"/>
                </a:cubicBezTo>
                <a:cubicBezTo>
                  <a:pt x="2928851" y="793644"/>
                  <a:pt x="2941982" y="902343"/>
                  <a:pt x="2950904" y="929110"/>
                </a:cubicBezTo>
                <a:cubicBezTo>
                  <a:pt x="2939615" y="1025066"/>
                  <a:pt x="2939416" y="1122987"/>
                  <a:pt x="2917037" y="1216977"/>
                </a:cubicBezTo>
                <a:cubicBezTo>
                  <a:pt x="2899122" y="1292220"/>
                  <a:pt x="2721619" y="1375497"/>
                  <a:pt x="2696904" y="1386310"/>
                </a:cubicBezTo>
                <a:cubicBezTo>
                  <a:pt x="2665449" y="1400072"/>
                  <a:pt x="2629171" y="1397599"/>
                  <a:pt x="2595304" y="1403244"/>
                </a:cubicBezTo>
                <a:cubicBezTo>
                  <a:pt x="2533215" y="1380666"/>
                  <a:pt x="2466104" y="1368799"/>
                  <a:pt x="2409037" y="1335510"/>
                </a:cubicBezTo>
                <a:cubicBezTo>
                  <a:pt x="2393619" y="1326516"/>
                  <a:pt x="2398204" y="1301485"/>
                  <a:pt x="2392104" y="1284710"/>
                </a:cubicBezTo>
                <a:cubicBezTo>
                  <a:pt x="2375623" y="1239388"/>
                  <a:pt x="2358237" y="1194399"/>
                  <a:pt x="2341304" y="1149244"/>
                </a:cubicBezTo>
                <a:cubicBezTo>
                  <a:pt x="2358237" y="1053288"/>
                  <a:pt x="2354292" y="951180"/>
                  <a:pt x="2392104" y="861377"/>
                </a:cubicBezTo>
                <a:cubicBezTo>
                  <a:pt x="2403900" y="833363"/>
                  <a:pt x="2446375" y="827510"/>
                  <a:pt x="2476771" y="827510"/>
                </a:cubicBezTo>
                <a:cubicBezTo>
                  <a:pt x="2595841" y="827510"/>
                  <a:pt x="2713838" y="850088"/>
                  <a:pt x="2832371" y="861377"/>
                </a:cubicBezTo>
                <a:cubicBezTo>
                  <a:pt x="2866238" y="895244"/>
                  <a:pt x="2902152" y="927180"/>
                  <a:pt x="2933971" y="962977"/>
                </a:cubicBezTo>
                <a:cubicBezTo>
                  <a:pt x="2961322" y="993747"/>
                  <a:pt x="2984184" y="1046470"/>
                  <a:pt x="3001704" y="1081510"/>
                </a:cubicBezTo>
                <a:cubicBezTo>
                  <a:pt x="3007348" y="1109732"/>
                  <a:pt x="3022207" y="1137618"/>
                  <a:pt x="3018637" y="1166177"/>
                </a:cubicBezTo>
                <a:cubicBezTo>
                  <a:pt x="3010654" y="1230037"/>
                  <a:pt x="2993188" y="1293291"/>
                  <a:pt x="2967837" y="1352444"/>
                </a:cubicBezTo>
                <a:cubicBezTo>
                  <a:pt x="2958404" y="1374455"/>
                  <a:pt x="2935219" y="1387659"/>
                  <a:pt x="2917037" y="1403244"/>
                </a:cubicBezTo>
                <a:cubicBezTo>
                  <a:pt x="2880168" y="1434846"/>
                  <a:pt x="2828879" y="1472141"/>
                  <a:pt x="2781571" y="1487910"/>
                </a:cubicBezTo>
                <a:cubicBezTo>
                  <a:pt x="2754267" y="1497011"/>
                  <a:pt x="2725126" y="1499199"/>
                  <a:pt x="2696904" y="1504844"/>
                </a:cubicBezTo>
                <a:cubicBezTo>
                  <a:pt x="2691260" y="1527422"/>
                  <a:pt x="2675407" y="1549756"/>
                  <a:pt x="2679971" y="1572577"/>
                </a:cubicBezTo>
                <a:cubicBezTo>
                  <a:pt x="2687397" y="1609706"/>
                  <a:pt x="2716709" y="1639021"/>
                  <a:pt x="2730771" y="1674177"/>
                </a:cubicBezTo>
                <a:cubicBezTo>
                  <a:pt x="2739414" y="1695785"/>
                  <a:pt x="2742060" y="1719332"/>
                  <a:pt x="2747704" y="1741910"/>
                </a:cubicBezTo>
                <a:cubicBezTo>
                  <a:pt x="2708193" y="1837866"/>
                  <a:pt x="2693997" y="1948745"/>
                  <a:pt x="2629171" y="2029777"/>
                </a:cubicBezTo>
                <a:cubicBezTo>
                  <a:pt x="2553710" y="2124103"/>
                  <a:pt x="2444886" y="2187761"/>
                  <a:pt x="2341304" y="2249910"/>
                </a:cubicBezTo>
                <a:cubicBezTo>
                  <a:pt x="1954912" y="2481745"/>
                  <a:pt x="1868389" y="2548172"/>
                  <a:pt x="1494637" y="2588577"/>
                </a:cubicBezTo>
                <a:cubicBezTo>
                  <a:pt x="1382262" y="2600726"/>
                  <a:pt x="1268860" y="2599866"/>
                  <a:pt x="1155971" y="2605510"/>
                </a:cubicBezTo>
                <a:cubicBezTo>
                  <a:pt x="1099526" y="2594221"/>
                  <a:pt x="1038721" y="2596154"/>
                  <a:pt x="986637" y="2571644"/>
                </a:cubicBezTo>
                <a:cubicBezTo>
                  <a:pt x="939551" y="2549486"/>
                  <a:pt x="906465" y="2505208"/>
                  <a:pt x="868104" y="2470044"/>
                </a:cubicBezTo>
                <a:cubicBezTo>
                  <a:pt x="783197" y="2392212"/>
                  <a:pt x="798361" y="2407763"/>
                  <a:pt x="749571" y="2334577"/>
                </a:cubicBezTo>
                <a:cubicBezTo>
                  <a:pt x="886936" y="2128525"/>
                  <a:pt x="708130" y="2366885"/>
                  <a:pt x="1308371" y="2266844"/>
                </a:cubicBezTo>
                <a:cubicBezTo>
                  <a:pt x="1331327" y="2263018"/>
                  <a:pt x="1298797" y="2221189"/>
                  <a:pt x="1291437" y="2199110"/>
                </a:cubicBezTo>
                <a:cubicBezTo>
                  <a:pt x="1281825" y="2170274"/>
                  <a:pt x="1265403" y="2143814"/>
                  <a:pt x="1257571" y="2114444"/>
                </a:cubicBezTo>
                <a:cubicBezTo>
                  <a:pt x="1242739" y="2058825"/>
                  <a:pt x="1234993" y="2001555"/>
                  <a:pt x="1223704" y="1945110"/>
                </a:cubicBezTo>
                <a:cubicBezTo>
                  <a:pt x="1212415" y="1781421"/>
                  <a:pt x="1290571" y="1324529"/>
                  <a:pt x="1189837" y="1454044"/>
                </a:cubicBezTo>
                <a:lnTo>
                  <a:pt x="834237" y="1911244"/>
                </a:lnTo>
                <a:cubicBezTo>
                  <a:pt x="753706" y="2014323"/>
                  <a:pt x="791644" y="1977055"/>
                  <a:pt x="698771" y="2046710"/>
                </a:cubicBezTo>
                <a:cubicBezTo>
                  <a:pt x="841480" y="2141851"/>
                  <a:pt x="857316" y="2143688"/>
                  <a:pt x="377037" y="1995910"/>
                </a:cubicBezTo>
                <a:lnTo>
                  <a:pt x="156904" y="1928177"/>
                </a:lnTo>
                <a:cubicBezTo>
                  <a:pt x="111748" y="1883021"/>
                  <a:pt x="41631" y="1853293"/>
                  <a:pt x="21437" y="1792710"/>
                </a:cubicBezTo>
                <a:cubicBezTo>
                  <a:pt x="-18240" y="1673680"/>
                  <a:pt x="-6777" y="1579831"/>
                  <a:pt x="89171" y="1538710"/>
                </a:cubicBezTo>
                <a:cubicBezTo>
                  <a:pt x="110562" y="1529542"/>
                  <a:pt x="134326" y="1527421"/>
                  <a:pt x="156904" y="1521777"/>
                </a:cubicBezTo>
                <a:cubicBezTo>
                  <a:pt x="247215" y="1527421"/>
                  <a:pt x="339415" y="1519488"/>
                  <a:pt x="427837" y="1538710"/>
                </a:cubicBezTo>
                <a:cubicBezTo>
                  <a:pt x="472306" y="1548377"/>
                  <a:pt x="507349" y="1583031"/>
                  <a:pt x="546371" y="1606444"/>
                </a:cubicBezTo>
                <a:cubicBezTo>
                  <a:pt x="727767" y="1715282"/>
                  <a:pt x="620892" y="1666732"/>
                  <a:pt x="766504" y="1724977"/>
                </a:cubicBezTo>
                <a:cubicBezTo>
                  <a:pt x="749571" y="1736266"/>
                  <a:pt x="735011" y="1752408"/>
                  <a:pt x="715704" y="1758844"/>
                </a:cubicBezTo>
                <a:cubicBezTo>
                  <a:pt x="536043" y="1818731"/>
                  <a:pt x="574141" y="1797045"/>
                  <a:pt x="393971" y="1724977"/>
                </a:cubicBezTo>
                <a:cubicBezTo>
                  <a:pt x="456031" y="1492250"/>
                  <a:pt x="394659" y="1480568"/>
                  <a:pt x="580237" y="1403244"/>
                </a:cubicBezTo>
                <a:cubicBezTo>
                  <a:pt x="606804" y="1392174"/>
                  <a:pt x="636682" y="1391955"/>
                  <a:pt x="664904" y="1386310"/>
                </a:cubicBezTo>
                <a:cubicBezTo>
                  <a:pt x="766504" y="1391955"/>
                  <a:pt x="870985" y="1427923"/>
                  <a:pt x="969704" y="1403244"/>
                </a:cubicBezTo>
                <a:cubicBezTo>
                  <a:pt x="1047145" y="1383884"/>
                  <a:pt x="807141" y="1398032"/>
                  <a:pt x="732637" y="1369377"/>
                </a:cubicBezTo>
                <a:cubicBezTo>
                  <a:pt x="656658" y="1340154"/>
                  <a:pt x="595272" y="1281790"/>
                  <a:pt x="529437" y="1233910"/>
                </a:cubicBezTo>
                <a:cubicBezTo>
                  <a:pt x="470978" y="1191395"/>
                  <a:pt x="297548" y="1062227"/>
                  <a:pt x="360104" y="1098444"/>
                </a:cubicBezTo>
                <a:cubicBezTo>
                  <a:pt x="467348" y="1160533"/>
                  <a:pt x="580317" y="1213646"/>
                  <a:pt x="681837" y="1284710"/>
                </a:cubicBezTo>
                <a:cubicBezTo>
                  <a:pt x="1074884" y="1559843"/>
                  <a:pt x="1060687" y="1640598"/>
                  <a:pt x="1376104" y="1775777"/>
                </a:cubicBezTo>
                <a:cubicBezTo>
                  <a:pt x="1436829" y="1801802"/>
                  <a:pt x="1500282" y="1820932"/>
                  <a:pt x="1562371" y="1843510"/>
                </a:cubicBezTo>
                <a:cubicBezTo>
                  <a:pt x="1669615" y="1826577"/>
                  <a:pt x="1779047" y="1820116"/>
                  <a:pt x="1884104" y="1792710"/>
                </a:cubicBezTo>
                <a:cubicBezTo>
                  <a:pt x="1921030" y="1783077"/>
                  <a:pt x="1974278" y="1714742"/>
                  <a:pt x="2002637" y="1691110"/>
                </a:cubicBezTo>
                <a:cubicBezTo>
                  <a:pt x="2018271" y="1678082"/>
                  <a:pt x="2073788" y="1657244"/>
                  <a:pt x="2053437" y="1657244"/>
                </a:cubicBezTo>
                <a:cubicBezTo>
                  <a:pt x="1793547" y="1657244"/>
                  <a:pt x="1534148" y="1679821"/>
                  <a:pt x="1274504" y="1691110"/>
                </a:cubicBezTo>
                <a:cubicBezTo>
                  <a:pt x="1150326" y="1662888"/>
                  <a:pt x="1015871" y="1663394"/>
                  <a:pt x="901971" y="1606444"/>
                </a:cubicBezTo>
                <a:cubicBezTo>
                  <a:pt x="847363" y="1579140"/>
                  <a:pt x="831134" y="1506781"/>
                  <a:pt x="800371" y="1454044"/>
                </a:cubicBezTo>
                <a:cubicBezTo>
                  <a:pt x="791377" y="1438626"/>
                  <a:pt x="766239" y="1398467"/>
                  <a:pt x="783437" y="1403244"/>
                </a:cubicBezTo>
                <a:cubicBezTo>
                  <a:pt x="996722" y="1462490"/>
                  <a:pt x="1206285" y="1536702"/>
                  <a:pt x="1409971" y="1623377"/>
                </a:cubicBezTo>
                <a:cubicBezTo>
                  <a:pt x="1473369" y="1650355"/>
                  <a:pt x="1519625" y="1707480"/>
                  <a:pt x="1579304" y="1741910"/>
                </a:cubicBezTo>
                <a:cubicBezTo>
                  <a:pt x="1818325" y="1879807"/>
                  <a:pt x="1786183" y="1861363"/>
                  <a:pt x="1985704" y="1911244"/>
                </a:cubicBezTo>
                <a:cubicBezTo>
                  <a:pt x="2053437" y="1899955"/>
                  <a:pt x="2126846" y="1906773"/>
                  <a:pt x="2188904" y="1877377"/>
                </a:cubicBezTo>
                <a:cubicBezTo>
                  <a:pt x="2239402" y="1853457"/>
                  <a:pt x="2273911" y="1803546"/>
                  <a:pt x="2307437" y="1758844"/>
                </a:cubicBezTo>
                <a:cubicBezTo>
                  <a:pt x="2385158" y="1655217"/>
                  <a:pt x="2381876" y="1620992"/>
                  <a:pt x="2425971" y="1521777"/>
                </a:cubicBezTo>
                <a:cubicBezTo>
                  <a:pt x="2436223" y="1498710"/>
                  <a:pt x="2448548" y="1476622"/>
                  <a:pt x="2459837" y="1454044"/>
                </a:cubicBezTo>
                <a:cubicBezTo>
                  <a:pt x="2561437" y="1487910"/>
                  <a:pt x="2471126" y="1442755"/>
                  <a:pt x="2544504" y="1572577"/>
                </a:cubicBezTo>
                <a:cubicBezTo>
                  <a:pt x="2600742" y="1672075"/>
                  <a:pt x="2668484" y="1764617"/>
                  <a:pt x="2730771" y="1860444"/>
                </a:cubicBezTo>
                <a:cubicBezTo>
                  <a:pt x="2741862" y="1877507"/>
                  <a:pt x="2753348" y="1894311"/>
                  <a:pt x="2764637" y="1911244"/>
                </a:cubicBezTo>
                <a:cubicBezTo>
                  <a:pt x="2775926" y="1928177"/>
                  <a:pt x="2808975" y="1979495"/>
                  <a:pt x="2798504" y="1962044"/>
                </a:cubicBezTo>
                <a:lnTo>
                  <a:pt x="2696904" y="1792710"/>
                </a:lnTo>
                <a:lnTo>
                  <a:pt x="3374237" y="1775777"/>
                </a:lnTo>
                <a:cubicBezTo>
                  <a:pt x="3414113" y="1774080"/>
                  <a:pt x="3455262" y="1772484"/>
                  <a:pt x="3492771" y="1758844"/>
                </a:cubicBezTo>
                <a:cubicBezTo>
                  <a:pt x="3519294" y="1749199"/>
                  <a:pt x="3537926" y="1724977"/>
                  <a:pt x="3560504" y="1708044"/>
                </a:cubicBezTo>
                <a:cubicBezTo>
                  <a:pt x="3492771" y="1679822"/>
                  <a:pt x="3427162" y="1645831"/>
                  <a:pt x="3357304" y="1623377"/>
                </a:cubicBezTo>
                <a:cubicBezTo>
                  <a:pt x="3268679" y="1594890"/>
                  <a:pt x="3176682" y="1578222"/>
                  <a:pt x="3086371" y="1555644"/>
                </a:cubicBezTo>
                <a:cubicBezTo>
                  <a:pt x="3041215" y="1544355"/>
                  <a:pt x="2995061" y="1536496"/>
                  <a:pt x="2950904" y="1521777"/>
                </a:cubicBezTo>
                <a:cubicBezTo>
                  <a:pt x="2760640" y="1458356"/>
                  <a:pt x="2851514" y="1478550"/>
                  <a:pt x="2679971" y="1454044"/>
                </a:cubicBezTo>
                <a:cubicBezTo>
                  <a:pt x="2663038" y="1487911"/>
                  <a:pt x="2629171" y="1517780"/>
                  <a:pt x="2629171" y="1555644"/>
                </a:cubicBezTo>
                <a:cubicBezTo>
                  <a:pt x="2629171" y="1614574"/>
                  <a:pt x="2659279" y="1669799"/>
                  <a:pt x="2679971" y="1724977"/>
                </a:cubicBezTo>
                <a:cubicBezTo>
                  <a:pt x="2689848" y="1751316"/>
                  <a:pt x="2763745" y="1970955"/>
                  <a:pt x="2832371" y="2029777"/>
                </a:cubicBezTo>
                <a:cubicBezTo>
                  <a:pt x="2851537" y="2046205"/>
                  <a:pt x="2877526" y="2052355"/>
                  <a:pt x="2900104" y="2063644"/>
                </a:cubicBezTo>
                <a:cubicBezTo>
                  <a:pt x="3298186" y="2019411"/>
                  <a:pt x="2836540" y="2113884"/>
                  <a:pt x="3120237" y="1911244"/>
                </a:cubicBezTo>
                <a:cubicBezTo>
                  <a:pt x="3139724" y="1897325"/>
                  <a:pt x="3155267" y="1944022"/>
                  <a:pt x="3171037" y="1962044"/>
                </a:cubicBezTo>
                <a:cubicBezTo>
                  <a:pt x="3241274" y="2042314"/>
                  <a:pt x="3236620" y="2043126"/>
                  <a:pt x="3289571" y="2131377"/>
                </a:cubicBezTo>
                <a:cubicBezTo>
                  <a:pt x="3306504" y="2204755"/>
                  <a:pt x="3322107" y="2278452"/>
                  <a:pt x="3340371" y="2351510"/>
                </a:cubicBezTo>
                <a:cubicBezTo>
                  <a:pt x="3344700" y="2368826"/>
                  <a:pt x="3358195" y="2420137"/>
                  <a:pt x="3357304" y="2402310"/>
                </a:cubicBezTo>
                <a:cubicBezTo>
                  <a:pt x="3346276" y="2181766"/>
                  <a:pt x="3330247" y="2067327"/>
                  <a:pt x="3306504" y="1877377"/>
                </a:cubicBezTo>
                <a:cubicBezTo>
                  <a:pt x="3283926" y="1883021"/>
                  <a:pt x="3261489" y="1889261"/>
                  <a:pt x="3238771" y="1894310"/>
                </a:cubicBezTo>
                <a:cubicBezTo>
                  <a:pt x="3210675" y="1900554"/>
                  <a:pt x="3177524" y="1894515"/>
                  <a:pt x="3154104" y="1911244"/>
                </a:cubicBezTo>
                <a:cubicBezTo>
                  <a:pt x="3133563" y="1925916"/>
                  <a:pt x="3131526" y="1956399"/>
                  <a:pt x="3120237" y="1978977"/>
                </a:cubicBezTo>
                <a:cubicBezTo>
                  <a:pt x="3131526" y="2057999"/>
                  <a:pt x="3118405" y="2144647"/>
                  <a:pt x="3154104" y="2216044"/>
                </a:cubicBezTo>
                <a:cubicBezTo>
                  <a:pt x="3170189" y="2248214"/>
                  <a:pt x="3384326" y="2265988"/>
                  <a:pt x="3391171" y="2266844"/>
                </a:cubicBezTo>
                <a:lnTo>
                  <a:pt x="3662104" y="2249910"/>
                </a:lnTo>
                <a:cubicBezTo>
                  <a:pt x="3688878" y="2240985"/>
                  <a:pt x="3617853" y="2214765"/>
                  <a:pt x="3594371" y="2199110"/>
                </a:cubicBezTo>
                <a:cubicBezTo>
                  <a:pt x="3562146" y="2177627"/>
                  <a:pt x="3482320" y="2130584"/>
                  <a:pt x="3441971" y="2114444"/>
                </a:cubicBezTo>
                <a:cubicBezTo>
                  <a:pt x="3266880" y="2044408"/>
                  <a:pt x="3161542" y="2058223"/>
                  <a:pt x="2933971" y="2029777"/>
                </a:cubicBezTo>
                <a:cubicBezTo>
                  <a:pt x="2984203" y="1828844"/>
                  <a:pt x="2948070" y="1881883"/>
                  <a:pt x="3154104" y="1691110"/>
                </a:cubicBezTo>
                <a:cubicBezTo>
                  <a:pt x="3239487" y="1612052"/>
                  <a:pt x="3334594" y="1544192"/>
                  <a:pt x="3425037" y="1470977"/>
                </a:cubicBezTo>
                <a:lnTo>
                  <a:pt x="3509704" y="1403244"/>
                </a:lnTo>
                <a:cubicBezTo>
                  <a:pt x="3492771" y="1380666"/>
                  <a:pt x="3478860" y="1355466"/>
                  <a:pt x="3458904" y="1335510"/>
                </a:cubicBezTo>
                <a:cubicBezTo>
                  <a:pt x="3438948" y="1315554"/>
                  <a:pt x="3409755" y="1305949"/>
                  <a:pt x="3391171" y="1284710"/>
                </a:cubicBezTo>
                <a:cubicBezTo>
                  <a:pt x="3369498" y="1259941"/>
                  <a:pt x="3355859" y="1229084"/>
                  <a:pt x="3340371" y="1200044"/>
                </a:cubicBezTo>
                <a:cubicBezTo>
                  <a:pt x="3310674" y="1144361"/>
                  <a:pt x="3282575" y="1087810"/>
                  <a:pt x="3255704" y="1030710"/>
                </a:cubicBezTo>
                <a:cubicBezTo>
                  <a:pt x="3203558" y="919900"/>
                  <a:pt x="3189375" y="844565"/>
                  <a:pt x="3103304" y="742844"/>
                </a:cubicBezTo>
                <a:cubicBezTo>
                  <a:pt x="3054596" y="685280"/>
                  <a:pt x="2982878" y="686084"/>
                  <a:pt x="2917037" y="675110"/>
                </a:cubicBezTo>
                <a:cubicBezTo>
                  <a:pt x="2775926" y="697688"/>
                  <a:pt x="2624759" y="685863"/>
                  <a:pt x="2493704" y="742844"/>
                </a:cubicBezTo>
                <a:cubicBezTo>
                  <a:pt x="2460966" y="757078"/>
                  <a:pt x="2500889" y="820727"/>
                  <a:pt x="2527571" y="844444"/>
                </a:cubicBezTo>
                <a:cubicBezTo>
                  <a:pt x="2557616" y="871150"/>
                  <a:pt x="2728647" y="890102"/>
                  <a:pt x="2764637" y="895244"/>
                </a:cubicBezTo>
                <a:cubicBezTo>
                  <a:pt x="2809793" y="889599"/>
                  <a:pt x="2863073" y="904760"/>
                  <a:pt x="2900104" y="878310"/>
                </a:cubicBezTo>
                <a:cubicBezTo>
                  <a:pt x="2919042" y="864783"/>
                  <a:pt x="2902109" y="824104"/>
                  <a:pt x="2883171" y="810577"/>
                </a:cubicBezTo>
                <a:cubicBezTo>
                  <a:pt x="2855232" y="790621"/>
                  <a:pt x="2815238" y="800377"/>
                  <a:pt x="2781571" y="793644"/>
                </a:cubicBezTo>
                <a:cubicBezTo>
                  <a:pt x="2730542" y="783438"/>
                  <a:pt x="2680605" y="767690"/>
                  <a:pt x="2629171" y="759777"/>
                </a:cubicBezTo>
                <a:cubicBezTo>
                  <a:pt x="2438072" y="730377"/>
                  <a:pt x="2308255" y="723368"/>
                  <a:pt x="2121171" y="708977"/>
                </a:cubicBezTo>
                <a:cubicBezTo>
                  <a:pt x="1782961" y="656945"/>
                  <a:pt x="1503724" y="634761"/>
                  <a:pt x="1189837" y="539644"/>
                </a:cubicBezTo>
                <a:cubicBezTo>
                  <a:pt x="1092454" y="510134"/>
                  <a:pt x="901971" y="438044"/>
                  <a:pt x="901971" y="438044"/>
                </a:cubicBezTo>
                <a:cubicBezTo>
                  <a:pt x="792993" y="764975"/>
                  <a:pt x="799958" y="658594"/>
                  <a:pt x="868104" y="1149244"/>
                </a:cubicBezTo>
                <a:cubicBezTo>
                  <a:pt x="873313" y="1186748"/>
                  <a:pt x="895250" y="1221277"/>
                  <a:pt x="918904" y="1250844"/>
                </a:cubicBezTo>
                <a:cubicBezTo>
                  <a:pt x="963783" y="1306943"/>
                  <a:pt x="1024898" y="1348401"/>
                  <a:pt x="1071304" y="1403244"/>
                </a:cubicBezTo>
                <a:cubicBezTo>
                  <a:pt x="1276162" y="1645348"/>
                  <a:pt x="1163316" y="1604526"/>
                  <a:pt x="1342237" y="1640310"/>
                </a:cubicBezTo>
                <a:cubicBezTo>
                  <a:pt x="1381748" y="1623377"/>
                  <a:pt x="1430375" y="1619906"/>
                  <a:pt x="1460771" y="1589510"/>
                </a:cubicBezTo>
                <a:cubicBezTo>
                  <a:pt x="1537996" y="1512285"/>
                  <a:pt x="1461434" y="1320567"/>
                  <a:pt x="1443837" y="1267777"/>
                </a:cubicBezTo>
                <a:cubicBezTo>
                  <a:pt x="1433429" y="1236553"/>
                  <a:pt x="1412017" y="1209999"/>
                  <a:pt x="1393037" y="1183110"/>
                </a:cubicBezTo>
                <a:cubicBezTo>
                  <a:pt x="1344211" y="1113940"/>
                  <a:pt x="1288603" y="1049679"/>
                  <a:pt x="1240637" y="979910"/>
                </a:cubicBezTo>
                <a:cubicBezTo>
                  <a:pt x="1226336" y="959109"/>
                  <a:pt x="1220149" y="933583"/>
                  <a:pt x="1206771" y="912177"/>
                </a:cubicBezTo>
                <a:cubicBezTo>
                  <a:pt x="1191813" y="888245"/>
                  <a:pt x="1172904" y="867022"/>
                  <a:pt x="1155971" y="844444"/>
                </a:cubicBezTo>
                <a:cubicBezTo>
                  <a:pt x="1150326" y="827511"/>
                  <a:pt x="1134133" y="776481"/>
                  <a:pt x="1139037" y="793644"/>
                </a:cubicBezTo>
                <a:cubicBezTo>
                  <a:pt x="1155226" y="850306"/>
                  <a:pt x="1168682" y="907975"/>
                  <a:pt x="1189837" y="962977"/>
                </a:cubicBezTo>
                <a:cubicBezTo>
                  <a:pt x="1197143" y="981972"/>
                  <a:pt x="1203654" y="1010290"/>
                  <a:pt x="1223704" y="1013777"/>
                </a:cubicBezTo>
                <a:cubicBezTo>
                  <a:pt x="1340617" y="1034110"/>
                  <a:pt x="1460771" y="1025066"/>
                  <a:pt x="1579304" y="1030710"/>
                </a:cubicBezTo>
                <a:cubicBezTo>
                  <a:pt x="1584948" y="1047643"/>
                  <a:pt x="1579664" y="1074881"/>
                  <a:pt x="1596237" y="1081510"/>
                </a:cubicBezTo>
                <a:cubicBezTo>
                  <a:pt x="1673207" y="1112298"/>
                  <a:pt x="1671668" y="1033790"/>
                  <a:pt x="1680904" y="996844"/>
                </a:cubicBezTo>
                <a:cubicBezTo>
                  <a:pt x="1675260" y="940399"/>
                  <a:pt x="1673297" y="883464"/>
                  <a:pt x="1663971" y="827510"/>
                </a:cubicBezTo>
                <a:cubicBezTo>
                  <a:pt x="1646559" y="723040"/>
                  <a:pt x="1572293" y="576552"/>
                  <a:pt x="1647037" y="471910"/>
                </a:cubicBezTo>
                <a:cubicBezTo>
                  <a:pt x="1676746" y="430318"/>
                  <a:pt x="1748637" y="460621"/>
                  <a:pt x="1799437" y="454977"/>
                </a:cubicBezTo>
                <a:cubicBezTo>
                  <a:pt x="1816370" y="443688"/>
                  <a:pt x="1835846" y="435501"/>
                  <a:pt x="1850237" y="421110"/>
                </a:cubicBezTo>
                <a:cubicBezTo>
                  <a:pt x="1933150" y="338197"/>
                  <a:pt x="1850317" y="349194"/>
                  <a:pt x="1748637" y="285644"/>
                </a:cubicBezTo>
                <a:cubicBezTo>
                  <a:pt x="1573659" y="291288"/>
                  <a:pt x="1397574" y="282122"/>
                  <a:pt x="1223704" y="302577"/>
                </a:cubicBezTo>
                <a:cubicBezTo>
                  <a:pt x="1145023" y="311833"/>
                  <a:pt x="1382542" y="306993"/>
                  <a:pt x="1460771" y="319510"/>
                </a:cubicBezTo>
                <a:cubicBezTo>
                  <a:pt x="1524319" y="329678"/>
                  <a:pt x="1583930" y="357689"/>
                  <a:pt x="1647037" y="370310"/>
                </a:cubicBezTo>
                <a:cubicBezTo>
                  <a:pt x="1697157" y="380334"/>
                  <a:pt x="1748950" y="379272"/>
                  <a:pt x="1799437" y="387244"/>
                </a:cubicBezTo>
                <a:cubicBezTo>
                  <a:pt x="1974053" y="414815"/>
                  <a:pt x="2057863" y="454519"/>
                  <a:pt x="1833304" y="370310"/>
                </a:cubicBezTo>
                <a:cubicBezTo>
                  <a:pt x="1810726" y="342088"/>
                  <a:pt x="1783123" y="317238"/>
                  <a:pt x="1765571" y="285644"/>
                </a:cubicBezTo>
                <a:cubicBezTo>
                  <a:pt x="1754269" y="265300"/>
                  <a:pt x="1756809" y="239701"/>
                  <a:pt x="1748637" y="217910"/>
                </a:cubicBezTo>
                <a:cubicBezTo>
                  <a:pt x="1739774" y="194275"/>
                  <a:pt x="1726060" y="172755"/>
                  <a:pt x="1714771" y="150177"/>
                </a:cubicBezTo>
                <a:cubicBezTo>
                  <a:pt x="1724793" y="115099"/>
                  <a:pt x="1741767" y="-92502"/>
                  <a:pt x="1867171" y="48577"/>
                </a:cubicBezTo>
                <a:cubicBezTo>
                  <a:pt x="1897404" y="82589"/>
                  <a:pt x="1878460" y="138888"/>
                  <a:pt x="1884104" y="184044"/>
                </a:cubicBezTo>
                <a:cubicBezTo>
                  <a:pt x="1878460" y="240488"/>
                  <a:pt x="1882353" y="298721"/>
                  <a:pt x="1867171" y="353377"/>
                </a:cubicBezTo>
                <a:cubicBezTo>
                  <a:pt x="1841869" y="444462"/>
                  <a:pt x="1743106" y="566549"/>
                  <a:pt x="1697837" y="641244"/>
                </a:cubicBezTo>
                <a:cubicBezTo>
                  <a:pt x="1616552" y="775365"/>
                  <a:pt x="1529379" y="906617"/>
                  <a:pt x="1460771" y="1047644"/>
                </a:cubicBezTo>
                <a:cubicBezTo>
                  <a:pt x="1410451" y="1151080"/>
                  <a:pt x="1382344" y="1321241"/>
                  <a:pt x="1359171" y="1437110"/>
                </a:cubicBezTo>
                <a:cubicBezTo>
                  <a:pt x="1381749" y="1572577"/>
                  <a:pt x="1354927" y="1726547"/>
                  <a:pt x="1426904" y="1843510"/>
                </a:cubicBezTo>
                <a:cubicBezTo>
                  <a:pt x="1595160" y="2116927"/>
                  <a:pt x="1770211" y="2098129"/>
                  <a:pt x="2019571" y="2131377"/>
                </a:cubicBezTo>
                <a:cubicBezTo>
                  <a:pt x="2175870" y="2122183"/>
                  <a:pt x="2281313" y="2160586"/>
                  <a:pt x="2392104" y="2063644"/>
                </a:cubicBezTo>
                <a:cubicBezTo>
                  <a:pt x="2413343" y="2045059"/>
                  <a:pt x="2425971" y="2018488"/>
                  <a:pt x="2442904" y="1995910"/>
                </a:cubicBezTo>
                <a:cubicBezTo>
                  <a:pt x="2448548" y="1967688"/>
                  <a:pt x="2461751" y="1939961"/>
                  <a:pt x="2459837" y="1911244"/>
                </a:cubicBezTo>
                <a:cubicBezTo>
                  <a:pt x="2420101" y="1315192"/>
                  <a:pt x="1897584" y="1776672"/>
                  <a:pt x="1139037" y="1826577"/>
                </a:cubicBezTo>
                <a:cubicBezTo>
                  <a:pt x="1105170" y="1843510"/>
                  <a:pt x="1072593" y="1863315"/>
                  <a:pt x="1037437" y="1877377"/>
                </a:cubicBezTo>
                <a:cubicBezTo>
                  <a:pt x="1015829" y="1886020"/>
                  <a:pt x="972591" y="1871217"/>
                  <a:pt x="969704" y="1894310"/>
                </a:cubicBezTo>
                <a:cubicBezTo>
                  <a:pt x="961038" y="1963636"/>
                  <a:pt x="1055616" y="2048579"/>
                  <a:pt x="1088237" y="2097510"/>
                </a:cubicBezTo>
                <a:cubicBezTo>
                  <a:pt x="1102239" y="2118513"/>
                  <a:pt x="1111852" y="2142177"/>
                  <a:pt x="1122104" y="2165244"/>
                </a:cubicBezTo>
                <a:cubicBezTo>
                  <a:pt x="1153524" y="2235938"/>
                  <a:pt x="1164804" y="2276410"/>
                  <a:pt x="1189837" y="2351510"/>
                </a:cubicBezTo>
                <a:cubicBezTo>
                  <a:pt x="1229348" y="2153955"/>
                  <a:pt x="1245999" y="1950414"/>
                  <a:pt x="1308371" y="1758844"/>
                </a:cubicBezTo>
                <a:cubicBezTo>
                  <a:pt x="1326947" y="1701791"/>
                  <a:pt x="1382189" y="1663386"/>
                  <a:pt x="1426904" y="1623377"/>
                </a:cubicBezTo>
                <a:cubicBezTo>
                  <a:pt x="1588315" y="1478957"/>
                  <a:pt x="1561602" y="1493810"/>
                  <a:pt x="1680904" y="1454044"/>
                </a:cubicBezTo>
                <a:cubicBezTo>
                  <a:pt x="1663971" y="1499199"/>
                  <a:pt x="1651671" y="1546375"/>
                  <a:pt x="1630104" y="1589510"/>
                </a:cubicBezTo>
                <a:cubicBezTo>
                  <a:pt x="1617483" y="1614753"/>
                  <a:pt x="1595708" y="1634278"/>
                  <a:pt x="1579304" y="1657244"/>
                </a:cubicBezTo>
                <a:cubicBezTo>
                  <a:pt x="1539411" y="1713094"/>
                  <a:pt x="1544645" y="1709628"/>
                  <a:pt x="1511571" y="1775777"/>
                </a:cubicBezTo>
                <a:cubicBezTo>
                  <a:pt x="1539793" y="1809644"/>
                  <a:pt x="1557814" y="1855764"/>
                  <a:pt x="1596237" y="1877377"/>
                </a:cubicBezTo>
                <a:cubicBezTo>
                  <a:pt x="1652329" y="1908929"/>
                  <a:pt x="1720936" y="1909439"/>
                  <a:pt x="1782504" y="1928177"/>
                </a:cubicBezTo>
                <a:cubicBezTo>
                  <a:pt x="2165338" y="2044691"/>
                  <a:pt x="1802019" y="1953521"/>
                  <a:pt x="2205837" y="2046710"/>
                </a:cubicBezTo>
                <a:lnTo>
                  <a:pt x="2527571" y="2029777"/>
                </a:lnTo>
                <a:cubicBezTo>
                  <a:pt x="2551788" y="2022654"/>
                  <a:pt x="2516578" y="1972719"/>
                  <a:pt x="2493704" y="1962044"/>
                </a:cubicBezTo>
                <a:cubicBezTo>
                  <a:pt x="2425463" y="1930198"/>
                  <a:pt x="2346949" y="1928177"/>
                  <a:pt x="2273571" y="1911244"/>
                </a:cubicBezTo>
                <a:cubicBezTo>
                  <a:pt x="2183260" y="1866088"/>
                  <a:pt x="2078625" y="1842267"/>
                  <a:pt x="2002637" y="1775777"/>
                </a:cubicBezTo>
                <a:cubicBezTo>
                  <a:pt x="1957482" y="1736266"/>
                  <a:pt x="1909598" y="1699671"/>
                  <a:pt x="1867171" y="1657244"/>
                </a:cubicBezTo>
                <a:cubicBezTo>
                  <a:pt x="1852780" y="1642853"/>
                  <a:pt x="1850237" y="1617733"/>
                  <a:pt x="1833304" y="1606444"/>
                </a:cubicBezTo>
                <a:cubicBezTo>
                  <a:pt x="1813940" y="1593535"/>
                  <a:pt x="1788149" y="1595155"/>
                  <a:pt x="1765571" y="1589510"/>
                </a:cubicBezTo>
                <a:cubicBezTo>
                  <a:pt x="1754282" y="1612088"/>
                  <a:pt x="1740331" y="1633521"/>
                  <a:pt x="1731704" y="1657244"/>
                </a:cubicBezTo>
                <a:cubicBezTo>
                  <a:pt x="1713039" y="1708572"/>
                  <a:pt x="1676100" y="1862729"/>
                  <a:pt x="1663971" y="1911244"/>
                </a:cubicBezTo>
                <a:cubicBezTo>
                  <a:pt x="1721406" y="2026115"/>
                  <a:pt x="1725067" y="2222255"/>
                  <a:pt x="1884104" y="2131377"/>
                </a:cubicBezTo>
                <a:cubicBezTo>
                  <a:pt x="1899602" y="2122521"/>
                  <a:pt x="1895393" y="2097510"/>
                  <a:pt x="1901037" y="2080577"/>
                </a:cubicBezTo>
                <a:cubicBezTo>
                  <a:pt x="1895393" y="2041066"/>
                  <a:pt x="1901953" y="1997743"/>
                  <a:pt x="1884104" y="1962044"/>
                </a:cubicBezTo>
                <a:cubicBezTo>
                  <a:pt x="1876122" y="1946079"/>
                  <a:pt x="1850620" y="1940781"/>
                  <a:pt x="1833304" y="1945110"/>
                </a:cubicBezTo>
                <a:cubicBezTo>
                  <a:pt x="1779372" y="1958593"/>
                  <a:pt x="1731704" y="1990266"/>
                  <a:pt x="1680904" y="2012844"/>
                </a:cubicBezTo>
                <a:cubicBezTo>
                  <a:pt x="1513710" y="2239750"/>
                  <a:pt x="1448256" y="2298203"/>
                  <a:pt x="1342237" y="2520844"/>
                </a:cubicBezTo>
                <a:cubicBezTo>
                  <a:pt x="1316100" y="2575731"/>
                  <a:pt x="1297082" y="2633733"/>
                  <a:pt x="1274504" y="2690177"/>
                </a:cubicBezTo>
                <a:cubicBezTo>
                  <a:pt x="1348200" y="2935830"/>
                  <a:pt x="1271079" y="2800548"/>
                  <a:pt x="1393037" y="2910310"/>
                </a:cubicBezTo>
                <a:cubicBezTo>
                  <a:pt x="1428637" y="2942350"/>
                  <a:pt x="1494637" y="3011910"/>
                  <a:pt x="1494637" y="3011910"/>
                </a:cubicBezTo>
                <a:cubicBezTo>
                  <a:pt x="1472059" y="3017555"/>
                  <a:pt x="1448982" y="3036203"/>
                  <a:pt x="1426904" y="3028844"/>
                </a:cubicBezTo>
                <a:cubicBezTo>
                  <a:pt x="1382300" y="3013976"/>
                  <a:pt x="1296531" y="2913890"/>
                  <a:pt x="1274504" y="2876444"/>
                </a:cubicBezTo>
                <a:cubicBezTo>
                  <a:pt x="1236108" y="2811171"/>
                  <a:pt x="1172904" y="2673244"/>
                  <a:pt x="1172904" y="2673244"/>
                </a:cubicBezTo>
                <a:cubicBezTo>
                  <a:pt x="1167260" y="2633733"/>
                  <a:pt x="1152000" y="2594424"/>
                  <a:pt x="1155971" y="2554710"/>
                </a:cubicBezTo>
                <a:cubicBezTo>
                  <a:pt x="1157996" y="2534460"/>
                  <a:pt x="1169587" y="2505935"/>
                  <a:pt x="1189837" y="2503910"/>
                </a:cubicBezTo>
                <a:cubicBezTo>
                  <a:pt x="1291089" y="2493785"/>
                  <a:pt x="1393037" y="2515199"/>
                  <a:pt x="1494637" y="2520844"/>
                </a:cubicBezTo>
                <a:cubicBezTo>
                  <a:pt x="1618221" y="2603231"/>
                  <a:pt x="1450562" y="2497896"/>
                  <a:pt x="1647037" y="2588577"/>
                </a:cubicBezTo>
                <a:cubicBezTo>
                  <a:pt x="1895961" y="2703465"/>
                  <a:pt x="1677335" y="2626897"/>
                  <a:pt x="1816371" y="2673244"/>
                </a:cubicBezTo>
                <a:cubicBezTo>
                  <a:pt x="1878460" y="2594222"/>
                  <a:pt x="1951683" y="2522798"/>
                  <a:pt x="2002637" y="2436177"/>
                </a:cubicBezTo>
                <a:cubicBezTo>
                  <a:pt x="2011687" y="2420792"/>
                  <a:pt x="2003128" y="2381505"/>
                  <a:pt x="1985704" y="2385377"/>
                </a:cubicBezTo>
                <a:cubicBezTo>
                  <a:pt x="1884403" y="2407888"/>
                  <a:pt x="1790051" y="2456316"/>
                  <a:pt x="1697837" y="2503910"/>
                </a:cubicBezTo>
                <a:cubicBezTo>
                  <a:pt x="1614358" y="2546996"/>
                  <a:pt x="1460771" y="2656310"/>
                  <a:pt x="1460771" y="2656310"/>
                </a:cubicBezTo>
                <a:cubicBezTo>
                  <a:pt x="1483349" y="2684532"/>
                  <a:pt x="1501063" y="2717456"/>
                  <a:pt x="1528504" y="2740977"/>
                </a:cubicBezTo>
                <a:cubicBezTo>
                  <a:pt x="1544350" y="2754559"/>
                  <a:pt x="1662191" y="2774488"/>
                  <a:pt x="1663971" y="2774844"/>
                </a:cubicBezTo>
                <a:cubicBezTo>
                  <a:pt x="1680904" y="2786133"/>
                  <a:pt x="1696568" y="2799609"/>
                  <a:pt x="1714771" y="2808710"/>
                </a:cubicBezTo>
                <a:cubicBezTo>
                  <a:pt x="1870248" y="2886449"/>
                  <a:pt x="2033137" y="2714158"/>
                  <a:pt x="2171971" y="2656310"/>
                </a:cubicBezTo>
                <a:cubicBezTo>
                  <a:pt x="2179245" y="2650006"/>
                  <a:pt x="2539767" y="2348118"/>
                  <a:pt x="2578371" y="2283777"/>
                </a:cubicBezTo>
                <a:cubicBezTo>
                  <a:pt x="2587554" y="2268471"/>
                  <a:pt x="2544504" y="2272488"/>
                  <a:pt x="2527571" y="2266844"/>
                </a:cubicBezTo>
                <a:cubicBezTo>
                  <a:pt x="2516282" y="2249911"/>
                  <a:pt x="2502805" y="2234247"/>
                  <a:pt x="2493704" y="2216044"/>
                </a:cubicBezTo>
                <a:cubicBezTo>
                  <a:pt x="2480110" y="2188857"/>
                  <a:pt x="2479296" y="2154728"/>
                  <a:pt x="2459837" y="2131377"/>
                </a:cubicBezTo>
                <a:cubicBezTo>
                  <a:pt x="2448410" y="2117665"/>
                  <a:pt x="2425970" y="2120088"/>
                  <a:pt x="2409037" y="2114444"/>
                </a:cubicBezTo>
                <a:cubicBezTo>
                  <a:pt x="2342286" y="2206227"/>
                  <a:pt x="2204438" y="2349476"/>
                  <a:pt x="2222771" y="2486977"/>
                </a:cubicBezTo>
                <a:cubicBezTo>
                  <a:pt x="2227548" y="2522802"/>
                  <a:pt x="2279215" y="2532132"/>
                  <a:pt x="2307437" y="2554710"/>
                </a:cubicBezTo>
                <a:cubicBezTo>
                  <a:pt x="2645630" y="2512437"/>
                  <a:pt x="2531903" y="2586345"/>
                  <a:pt x="2747704" y="2334577"/>
                </a:cubicBezTo>
                <a:cubicBezTo>
                  <a:pt x="2760949" y="2319125"/>
                  <a:pt x="2770282" y="2300710"/>
                  <a:pt x="2781571" y="2283777"/>
                </a:cubicBezTo>
                <a:cubicBezTo>
                  <a:pt x="2792860" y="2216044"/>
                  <a:pt x="2759903" y="2120965"/>
                  <a:pt x="2815437" y="2080577"/>
                </a:cubicBezTo>
                <a:cubicBezTo>
                  <a:pt x="2860396" y="2047880"/>
                  <a:pt x="2948121" y="2096332"/>
                  <a:pt x="2967837" y="2148310"/>
                </a:cubicBezTo>
                <a:cubicBezTo>
                  <a:pt x="3018043" y="2280670"/>
                  <a:pt x="3001704" y="2571644"/>
                  <a:pt x="3001704" y="2571644"/>
                </a:cubicBezTo>
                <a:cubicBezTo>
                  <a:pt x="2967379" y="2777595"/>
                  <a:pt x="2969878" y="2641214"/>
                  <a:pt x="3035571" y="2622444"/>
                </a:cubicBezTo>
                <a:cubicBezTo>
                  <a:pt x="3095517" y="2605316"/>
                  <a:pt x="3159748" y="2611155"/>
                  <a:pt x="3221837" y="2605510"/>
                </a:cubicBezTo>
                <a:cubicBezTo>
                  <a:pt x="3210548" y="2532132"/>
                  <a:pt x="3205977" y="2457401"/>
                  <a:pt x="3187971" y="2385377"/>
                </a:cubicBezTo>
                <a:cubicBezTo>
                  <a:pt x="3183035" y="2365633"/>
                  <a:pt x="3155028" y="2354907"/>
                  <a:pt x="3154104" y="2334577"/>
                </a:cubicBezTo>
                <a:cubicBezTo>
                  <a:pt x="3149227" y="2227295"/>
                  <a:pt x="3148224" y="2117786"/>
                  <a:pt x="3171037" y="2012844"/>
                </a:cubicBezTo>
                <a:cubicBezTo>
                  <a:pt x="3177820" y="1981643"/>
                  <a:pt x="3267330" y="1930831"/>
                  <a:pt x="3238771" y="1945110"/>
                </a:cubicBezTo>
                <a:cubicBezTo>
                  <a:pt x="3188285" y="1970352"/>
                  <a:pt x="3149712" y="2014581"/>
                  <a:pt x="3103304" y="2046710"/>
                </a:cubicBezTo>
                <a:cubicBezTo>
                  <a:pt x="3076244" y="2065444"/>
                  <a:pt x="3045600" y="2078636"/>
                  <a:pt x="3018637" y="2097510"/>
                </a:cubicBezTo>
                <a:cubicBezTo>
                  <a:pt x="2989028" y="2118236"/>
                  <a:pt x="2966297" y="2149081"/>
                  <a:pt x="2933971" y="2165244"/>
                </a:cubicBezTo>
                <a:cubicBezTo>
                  <a:pt x="2908228" y="2178115"/>
                  <a:pt x="2877526" y="2176533"/>
                  <a:pt x="2849304" y="2182177"/>
                </a:cubicBezTo>
                <a:cubicBezTo>
                  <a:pt x="2838015" y="2137021"/>
                  <a:pt x="2818585" y="2093149"/>
                  <a:pt x="2815437" y="2046710"/>
                </a:cubicBezTo>
                <a:cubicBezTo>
                  <a:pt x="2795950" y="1759282"/>
                  <a:pt x="2803333" y="1470375"/>
                  <a:pt x="2781571" y="1183110"/>
                </a:cubicBezTo>
                <a:cubicBezTo>
                  <a:pt x="2775049" y="1097013"/>
                  <a:pt x="2674580" y="863553"/>
                  <a:pt x="2730771" y="929110"/>
                </a:cubicBezTo>
                <a:cubicBezTo>
                  <a:pt x="2861670" y="1081826"/>
                  <a:pt x="2945420" y="1200164"/>
                  <a:pt x="3103304" y="1318577"/>
                </a:cubicBezTo>
                <a:cubicBezTo>
                  <a:pt x="3133595" y="1341295"/>
                  <a:pt x="3169320" y="1356437"/>
                  <a:pt x="3204904" y="1369377"/>
                </a:cubicBezTo>
                <a:cubicBezTo>
                  <a:pt x="3231952" y="1379213"/>
                  <a:pt x="3261349" y="1380666"/>
                  <a:pt x="3289571" y="1386310"/>
                </a:cubicBezTo>
                <a:cubicBezTo>
                  <a:pt x="3244415" y="1295999"/>
                  <a:pt x="3206053" y="1201959"/>
                  <a:pt x="3154104" y="1115377"/>
                </a:cubicBezTo>
                <a:cubicBezTo>
                  <a:pt x="3140627" y="1092916"/>
                  <a:pt x="3046319" y="1009147"/>
                  <a:pt x="3018637" y="996844"/>
                </a:cubicBezTo>
                <a:cubicBezTo>
                  <a:pt x="2992337" y="985155"/>
                  <a:pt x="2962360" y="984642"/>
                  <a:pt x="2933971" y="979910"/>
                </a:cubicBezTo>
                <a:cubicBezTo>
                  <a:pt x="2750465" y="949326"/>
                  <a:pt x="2737484" y="949000"/>
                  <a:pt x="2578371" y="929110"/>
                </a:cubicBezTo>
                <a:cubicBezTo>
                  <a:pt x="2790657" y="858350"/>
                  <a:pt x="2393687" y="984012"/>
                  <a:pt x="3052504" y="929110"/>
                </a:cubicBezTo>
                <a:cubicBezTo>
                  <a:pt x="3070292" y="927628"/>
                  <a:pt x="3035571" y="878310"/>
                  <a:pt x="3035571" y="878310"/>
                </a:cubicBezTo>
              </a:path>
            </a:pathLst>
          </a:custGeom>
          <a:solidFill>
            <a:srgbClr val="FFFFFF">
              <a:lumMod val="85000"/>
            </a:srgbClr>
          </a:solidFill>
          <a:ln w="25400" cap="flat" cmpd="sng" algn="ctr">
            <a:solidFill>
              <a:srgbClr val="FFFFFF">
                <a:lumMod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entury Gothic"/>
            </a:endParaRPr>
          </a:p>
        </p:txBody>
      </p:sp>
      <p:sp>
        <p:nvSpPr>
          <p:cNvPr id="18" name="Right Arrow 17"/>
          <p:cNvSpPr/>
          <p:nvPr/>
        </p:nvSpPr>
        <p:spPr>
          <a:xfrm>
            <a:off x="4343400" y="3458832"/>
            <a:ext cx="838200" cy="457200"/>
          </a:xfrm>
          <a:prstGeom prst="rightArrow">
            <a:avLst/>
          </a:prstGeom>
          <a:solidFill>
            <a:srgbClr val="CC0000">
              <a:shade val="80000"/>
            </a:srgbClr>
          </a:solidFill>
          <a:ln w="12700" cap="flat" cmpd="sng" algn="ctr">
            <a:solidFill>
              <a:srgbClr val="CC0000">
                <a:satMod val="105000"/>
              </a:srgb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a:endParaRPr>
          </a:p>
        </p:txBody>
      </p:sp>
    </p:spTree>
    <p:extLst>
      <p:ext uri="{BB962C8B-B14F-4D97-AF65-F5344CB8AC3E}">
        <p14:creationId xmlns:p14="http://schemas.microsoft.com/office/powerpoint/2010/main" val="312639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152400" y="1066800"/>
            <a:ext cx="8229600" cy="4572000"/>
          </a:xfrm>
        </p:spPr>
        <p:txBody>
          <a:bodyPr>
            <a:normAutofit fontScale="92500" lnSpcReduction="20000"/>
          </a:bodyPr>
          <a:lstStyle/>
          <a:p>
            <a:endParaRPr lang="en-US" sz="3200" dirty="0">
              <a:solidFill>
                <a:srgbClr val="7030A0"/>
              </a:solidFill>
              <a:latin typeface="Arial" charset="0"/>
              <a:cs typeface="Arial" charset="0"/>
            </a:endParaRPr>
          </a:p>
          <a:p>
            <a:r>
              <a:rPr lang="en-US" sz="3200" dirty="0">
                <a:solidFill>
                  <a:srgbClr val="7030A0"/>
                </a:solidFill>
                <a:latin typeface="Arial" charset="0"/>
                <a:cs typeface="Arial" charset="0"/>
              </a:rPr>
              <a:t>In social systems the average path length between any two members is very small.</a:t>
            </a:r>
          </a:p>
          <a:p>
            <a:endParaRPr lang="en-US" sz="3200" dirty="0">
              <a:solidFill>
                <a:srgbClr val="7030A0"/>
              </a:solidFill>
              <a:latin typeface="Arial" charset="0"/>
              <a:cs typeface="Arial" charset="0"/>
            </a:endParaRPr>
          </a:p>
          <a:p>
            <a:r>
              <a:rPr lang="en-US" sz="3200" dirty="0">
                <a:solidFill>
                  <a:srgbClr val="7030A0"/>
                </a:solidFill>
                <a:latin typeface="Arial" charset="0"/>
                <a:cs typeface="Arial" charset="0"/>
              </a:rPr>
              <a:t>Examples:</a:t>
            </a:r>
          </a:p>
          <a:p>
            <a:pPr lvl="1"/>
            <a:endParaRPr lang="en-US" sz="3200" dirty="0">
              <a:solidFill>
                <a:srgbClr val="7030A0"/>
              </a:solidFill>
              <a:latin typeface="Arial" charset="0"/>
              <a:cs typeface="Arial" charset="0"/>
            </a:endParaRPr>
          </a:p>
          <a:p>
            <a:pPr lvl="1"/>
            <a:r>
              <a:rPr lang="en-US" sz="3200" dirty="0" err="1">
                <a:solidFill>
                  <a:srgbClr val="7030A0"/>
                </a:solidFill>
                <a:latin typeface="Arial" charset="0"/>
                <a:cs typeface="Arial" charset="0"/>
              </a:rPr>
              <a:t>Erdos</a:t>
            </a:r>
            <a:r>
              <a:rPr lang="en-US" sz="3200" dirty="0">
                <a:solidFill>
                  <a:srgbClr val="7030A0"/>
                </a:solidFill>
                <a:latin typeface="Arial" charset="0"/>
                <a:cs typeface="Arial" charset="0"/>
              </a:rPr>
              <a:t> numbers.</a:t>
            </a:r>
          </a:p>
          <a:p>
            <a:pPr lvl="1"/>
            <a:endParaRPr lang="en-US" sz="3200" dirty="0">
              <a:solidFill>
                <a:srgbClr val="7030A0"/>
              </a:solidFill>
              <a:latin typeface="Arial" charset="0"/>
              <a:cs typeface="Arial" charset="0"/>
            </a:endParaRPr>
          </a:p>
          <a:p>
            <a:pPr lvl="1"/>
            <a:endParaRPr lang="en-US" sz="3200" dirty="0">
              <a:solidFill>
                <a:srgbClr val="7030A0"/>
              </a:solidFill>
              <a:latin typeface="Arial" charset="0"/>
              <a:cs typeface="Arial" charset="0"/>
            </a:endParaRPr>
          </a:p>
          <a:p>
            <a:pPr lvl="1"/>
            <a:r>
              <a:rPr lang="en-US" sz="3200" dirty="0">
                <a:solidFill>
                  <a:srgbClr val="7030A0"/>
                </a:solidFill>
                <a:latin typeface="Arial" charset="0"/>
                <a:cs typeface="Arial" charset="0"/>
              </a:rPr>
              <a:t>Kevin Bacon numbers.</a:t>
            </a:r>
          </a:p>
        </p:txBody>
      </p:sp>
      <p:sp>
        <p:nvSpPr>
          <p:cNvPr id="2" name="Title 1"/>
          <p:cNvSpPr>
            <a:spLocks noGrp="1"/>
          </p:cNvSpPr>
          <p:nvPr>
            <p:ph type="title"/>
          </p:nvPr>
        </p:nvSpPr>
        <p:spPr/>
        <p:txBody>
          <a:bodyPr/>
          <a:lstStyle/>
          <a:p>
            <a:r>
              <a:rPr lang="en-US" dirty="0"/>
              <a:t>Average path in Social Networks</a:t>
            </a:r>
          </a:p>
        </p:txBody>
      </p:sp>
      <p:pic>
        <p:nvPicPr>
          <p:cNvPr id="354308" name="Picture 4" descr="erdos1c"/>
          <p:cNvPicPr>
            <a:picLocks noGrp="1" noChangeAspect="1" noChangeArrowheads="1"/>
          </p:cNvPicPr>
          <p:nvPr>
            <p:ph idx="1"/>
          </p:nvPr>
        </p:nvPicPr>
        <p:blipFill>
          <a:blip r:embed="rId3" cstate="print"/>
          <a:stretch>
            <a:fillRect/>
          </a:stretch>
        </p:blipFill>
        <p:spPr>
          <a:xfrm>
            <a:off x="5536343" y="3245831"/>
            <a:ext cx="830931" cy="1221957"/>
          </a:xfrm>
          <a:noFill/>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825" y="4848225"/>
            <a:ext cx="1143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53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Erdős</a:t>
            </a:r>
            <a:r>
              <a:rPr lang="en-US" b="1" dirty="0"/>
              <a:t> number</a:t>
            </a:r>
            <a:endParaRPr lang="en-US" dirty="0"/>
          </a:p>
        </p:txBody>
      </p:sp>
      <p:sp>
        <p:nvSpPr>
          <p:cNvPr id="3" name="Content Placeholder 2"/>
          <p:cNvSpPr>
            <a:spLocks noGrp="1"/>
          </p:cNvSpPr>
          <p:nvPr>
            <p:ph idx="1"/>
          </p:nvPr>
        </p:nvSpPr>
        <p:spPr>
          <a:xfrm>
            <a:off x="533400" y="1568152"/>
            <a:ext cx="5943600" cy="5029200"/>
          </a:xfrm>
        </p:spPr>
        <p:txBody>
          <a:bodyPr/>
          <a:lstStyle/>
          <a:p>
            <a:r>
              <a:rPr lang="en-US" dirty="0"/>
              <a:t>Number of links in co‐authorship network to </a:t>
            </a:r>
            <a:r>
              <a:rPr lang="hu-HU" dirty="0"/>
              <a:t>Paul Erdős (1913–1996)</a:t>
            </a:r>
            <a:endParaRPr lang="en-US" dirty="0"/>
          </a:p>
          <a:p>
            <a:endParaRPr lang="en-US" dirty="0"/>
          </a:p>
          <a:p>
            <a:r>
              <a:rPr lang="en-US" dirty="0"/>
              <a:t>Published 1,525 papers</a:t>
            </a:r>
          </a:p>
          <a:p>
            <a:r>
              <a:rPr lang="en-US" dirty="0"/>
              <a:t>Had 509 co‐authors</a:t>
            </a:r>
          </a:p>
          <a:p>
            <a:endParaRPr lang="en-US" dirty="0"/>
          </a:p>
          <a:p>
            <a:r>
              <a:rPr lang="en-US" dirty="0"/>
              <a:t>2004 auction of co‐authorship with William </a:t>
            </a:r>
            <a:r>
              <a:rPr lang="en-US" dirty="0" err="1"/>
              <a:t>Tozier</a:t>
            </a:r>
            <a:r>
              <a:rPr lang="en-US" dirty="0"/>
              <a:t> (</a:t>
            </a:r>
            <a:r>
              <a:rPr lang="en-US" dirty="0" err="1"/>
              <a:t>Erdos</a:t>
            </a:r>
            <a:r>
              <a:rPr lang="en-US" dirty="0"/>
              <a:t> #=4) on E‐Bay, winner paid &gt; 1000$</a:t>
            </a:r>
          </a:p>
          <a:p>
            <a:endParaRPr lang="en-US" dirty="0"/>
          </a:p>
          <a:p>
            <a:endParaRPr lang="en-US" dirty="0"/>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904" y="1031748"/>
            <a:ext cx="1959293" cy="479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0003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Kevin Bacon number</a:t>
            </a:r>
          </a:p>
        </p:txBody>
      </p:sp>
      <p:sp>
        <p:nvSpPr>
          <p:cNvPr id="4" name="TextBox 3"/>
          <p:cNvSpPr txBox="1"/>
          <p:nvPr/>
        </p:nvSpPr>
        <p:spPr>
          <a:xfrm>
            <a:off x="457200" y="1524000"/>
            <a:ext cx="8001000" cy="369332"/>
          </a:xfrm>
          <a:prstGeom prst="rect">
            <a:avLst/>
          </a:prstGeom>
          <a:noFill/>
        </p:spPr>
        <p:txBody>
          <a:bodyPr wrap="square" rtlCol="0">
            <a:spAutoFit/>
          </a:bodyPr>
          <a:lstStyle/>
          <a:p>
            <a:r>
              <a:rPr lang="en-US" dirty="0"/>
              <a:t>Same concept as </a:t>
            </a:r>
            <a:r>
              <a:rPr lang="en-US" dirty="0" err="1"/>
              <a:t>Erdős</a:t>
            </a:r>
            <a:r>
              <a:rPr lang="en-US" dirty="0"/>
              <a:t> number applied to the Hollywood movie industry.</a:t>
            </a:r>
          </a:p>
        </p:txBody>
      </p:sp>
      <p:pic>
        <p:nvPicPr>
          <p:cNvPr id="9" name="Picture 2" descr="http://3.bp.blogspot.com/-um-e39cxhPI/U02T6mYKHgI/AAAAAAAAA1w/o3JL80Oesy0/s1600/egg+3+-+b.png"/>
          <p:cNvPicPr>
            <a:picLocks noChangeAspect="1" noChangeArrowheads="1"/>
          </p:cNvPicPr>
          <p:nvPr/>
        </p:nvPicPr>
        <p:blipFill rotWithShape="1">
          <a:blip r:embed="rId2">
            <a:extLst>
              <a:ext uri="{28A0092B-C50C-407E-A947-70E740481C1C}">
                <a14:useLocalDpi xmlns:a14="http://schemas.microsoft.com/office/drawing/2010/main" val="0"/>
              </a:ext>
            </a:extLst>
          </a:blip>
          <a:srcRect l="56981" t="1124" r="82" b="-1124"/>
          <a:stretch/>
        </p:blipFill>
        <p:spPr bwMode="auto">
          <a:xfrm>
            <a:off x="2019300" y="2609850"/>
            <a:ext cx="50958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25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Centrality</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704975"/>
            <a:ext cx="55911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51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457200" y="2348881"/>
            <a:ext cx="8229600" cy="864096"/>
          </a:xfrm>
        </p:spPr>
        <p:txBody>
          <a:bodyPr/>
          <a:lstStyle/>
          <a:p>
            <a:pPr algn="ctr">
              <a:buNone/>
            </a:pPr>
            <a:r>
              <a:rPr lang="en-US" dirty="0"/>
              <a:t>What is a “favored position“? Why?</a:t>
            </a:r>
          </a:p>
          <a:p>
            <a:pPr>
              <a:buNone/>
            </a:pPr>
            <a:endParaRPr lang="en-US" dirty="0"/>
          </a:p>
        </p:txBody>
      </p:sp>
      <p:grpSp>
        <p:nvGrpSpPr>
          <p:cNvPr id="4" name="Group 3"/>
          <p:cNvGrpSpPr/>
          <p:nvPr/>
        </p:nvGrpSpPr>
        <p:grpSpPr>
          <a:xfrm>
            <a:off x="1043608" y="3933056"/>
            <a:ext cx="7272808" cy="2476068"/>
            <a:chOff x="1043608" y="3933056"/>
            <a:chExt cx="7272808" cy="2476068"/>
          </a:xfrm>
        </p:grpSpPr>
        <p:sp>
          <p:nvSpPr>
            <p:cNvPr id="5" name="Rounded Rectangle 4"/>
            <p:cNvSpPr/>
            <p:nvPr/>
          </p:nvSpPr>
          <p:spPr>
            <a:xfrm>
              <a:off x="1043608" y="3933056"/>
              <a:ext cx="7272808" cy="24482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71800" y="4797152"/>
              <a:ext cx="1887187" cy="1611972"/>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403648" y="4293096"/>
              <a:ext cx="3994545" cy="424617"/>
            </a:xfrm>
            <a:prstGeom prst="rect">
              <a:avLst/>
            </a:prstGeom>
            <a:noFill/>
            <a:ln w="9525">
              <a:noFill/>
              <a:miter lim="800000"/>
              <a:headEnd/>
              <a:tailEnd/>
            </a:ln>
          </p:spPr>
        </p:pic>
        <p:pic>
          <p:nvPicPr>
            <p:cNvPr id="8"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08104" y="4077072"/>
              <a:ext cx="2201718" cy="2044452"/>
            </a:xfrm>
            <a:prstGeom prst="rect">
              <a:avLst/>
            </a:prstGeom>
            <a:noFill/>
            <a:ln w="9525">
              <a:noFill/>
              <a:miter lim="800000"/>
              <a:headEnd/>
              <a:tailEnd/>
            </a:ln>
          </p:spPr>
        </p:pic>
      </p:grpSp>
    </p:spTree>
    <p:extLst>
      <p:ext uri="{BB962C8B-B14F-4D97-AF65-F5344CB8AC3E}">
        <p14:creationId xmlns:p14="http://schemas.microsoft.com/office/powerpoint/2010/main" val="28465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85800" y="1454869"/>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a:spcBef>
                <a:spcPct val="0"/>
              </a:spcBef>
              <a:buFontTx/>
              <a:buNone/>
            </a:pPr>
            <a:r>
              <a:rPr lang="en-US" altLang="en-US" dirty="0"/>
              <a:t>He who has many friends is most important.</a:t>
            </a:r>
          </a:p>
        </p:txBody>
      </p:sp>
      <p:sp>
        <p:nvSpPr>
          <p:cNvPr id="20483" name="Rectangle 2"/>
          <p:cNvSpPr txBox="1">
            <a:spLocks noChangeArrowheads="1"/>
          </p:cNvSpPr>
          <p:nvPr/>
        </p:nvSpPr>
        <p:spPr bwMode="auto">
          <a:xfrm>
            <a:off x="533400" y="228600"/>
            <a:ext cx="822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algn="ctr" eaLnBrk="1" hangingPunct="1">
              <a:spcBef>
                <a:spcPct val="0"/>
              </a:spcBef>
              <a:buFontTx/>
              <a:buNone/>
            </a:pPr>
            <a:r>
              <a:rPr lang="en-US" altLang="en-US">
                <a:solidFill>
                  <a:schemeClr val="tx2"/>
                </a:solidFill>
                <a:latin typeface="Arial Black" pitchFamily="34" charset="0"/>
                <a:ea typeface="ＭＳ Ｐゴシック" pitchFamily="34" charset="-128"/>
              </a:rPr>
              <a:t>degree centrality (undirected)</a:t>
            </a:r>
          </a:p>
        </p:txBody>
      </p:sp>
      <p:pic>
        <p:nvPicPr>
          <p:cNvPr id="20485"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4444" y="2634084"/>
            <a:ext cx="29337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570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txBox="1">
            <a:spLocks noChangeArrowheads="1"/>
          </p:cNvSpPr>
          <p:nvPr/>
        </p:nvSpPr>
        <p:spPr bwMode="auto">
          <a:xfrm>
            <a:off x="533400" y="228600"/>
            <a:ext cx="822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algn="ctr" eaLnBrk="1" hangingPunct="1">
              <a:spcBef>
                <a:spcPct val="0"/>
              </a:spcBef>
              <a:buFontTx/>
              <a:buNone/>
            </a:pPr>
            <a:r>
              <a:rPr lang="en-US" altLang="en-US">
                <a:solidFill>
                  <a:schemeClr val="tx2"/>
                </a:solidFill>
                <a:latin typeface="Arial Black" pitchFamily="34" charset="0"/>
                <a:ea typeface="ＭＳ Ｐゴシック" pitchFamily="34" charset="-128"/>
              </a:rPr>
              <a:t>degree: normalized degree centrality</a:t>
            </a:r>
          </a:p>
        </p:txBody>
      </p:sp>
      <p:sp>
        <p:nvSpPr>
          <p:cNvPr id="21507" name="TextBox 8"/>
          <p:cNvSpPr txBox="1">
            <a:spLocks noChangeArrowheads="1"/>
          </p:cNvSpPr>
          <p:nvPr/>
        </p:nvSpPr>
        <p:spPr bwMode="auto">
          <a:xfrm>
            <a:off x="685800" y="914400"/>
            <a:ext cx="7853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r>
              <a:rPr lang="en-US" sz="2800" dirty="0"/>
              <a:t>normalize by (n‐1) ‐ most possible degree</a:t>
            </a:r>
          </a:p>
        </p:txBody>
      </p:sp>
      <p:grpSp>
        <p:nvGrpSpPr>
          <p:cNvPr id="21508" name="Group 16"/>
          <p:cNvGrpSpPr>
            <a:grpSpLocks/>
          </p:cNvGrpSpPr>
          <p:nvPr/>
        </p:nvGrpSpPr>
        <p:grpSpPr bwMode="auto">
          <a:xfrm>
            <a:off x="1295400" y="5589192"/>
            <a:ext cx="4518025" cy="736600"/>
            <a:chOff x="1295400" y="5334000"/>
            <a:chExt cx="4518412" cy="736600"/>
          </a:xfrm>
        </p:grpSpPr>
        <p:pic>
          <p:nvPicPr>
            <p:cNvPr id="215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334000"/>
              <a:ext cx="45184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12" name="Straight Connector 13"/>
            <p:cNvCxnSpPr>
              <a:cxnSpLocks noChangeShapeType="1"/>
            </p:cNvCxnSpPr>
            <p:nvPr/>
          </p:nvCxnSpPr>
          <p:spPr bwMode="auto">
            <a:xfrm>
              <a:off x="1905000" y="5715000"/>
              <a:ext cx="533400" cy="15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pic>
        <p:nvPicPr>
          <p:cNvPr id="2150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56654"/>
            <a:ext cx="32004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330320"/>
            <a:ext cx="2930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318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530751"/>
            <a:ext cx="51816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2"/>
          <p:cNvSpPr txBox="1">
            <a:spLocks noChangeArrowheads="1"/>
          </p:cNvSpPr>
          <p:nvPr/>
        </p:nvSpPr>
        <p:spPr bwMode="auto">
          <a:xfrm>
            <a:off x="762000" y="1662633"/>
            <a:ext cx="8001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a:spcBef>
                <a:spcPct val="0"/>
              </a:spcBef>
              <a:buFontTx/>
              <a:buNone/>
            </a:pPr>
            <a:r>
              <a:rPr lang="en-US" dirty="0"/>
              <a:t>In what ways does degree fail to capture centrality in the following graphs?</a:t>
            </a:r>
          </a:p>
        </p:txBody>
      </p:sp>
      <p:pic>
        <p:nvPicPr>
          <p:cNvPr id="2560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469108"/>
            <a:ext cx="27432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noGrp="1"/>
          </p:cNvSpPr>
          <p:nvPr>
            <p:ph type="title"/>
          </p:nvPr>
        </p:nvSpPr>
        <p:spPr>
          <a:prstGeom prst="rect">
            <a:avLst/>
          </a:prstGeom>
          <a:solidFill>
            <a:schemeClr val="accent5">
              <a:lumMod val="25000"/>
            </a:schemeClr>
          </a:solidFill>
        </p:spPr>
        <p:txBody>
          <a:bodyPr>
            <a:normAutofit/>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ea typeface="ＭＳ Ｐゴシック" charset="0"/>
                <a:cs typeface="ＭＳ Ｐゴシック" charset="0"/>
              </a:rPr>
              <a:t>what does degree not capture?</a:t>
            </a:r>
          </a:p>
        </p:txBody>
      </p:sp>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578968"/>
            <a:ext cx="2827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095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Four different things to measure:</a:t>
            </a:r>
            <a:endParaRPr lang="en-US" dirty="0"/>
          </a:p>
        </p:txBody>
      </p:sp>
      <p:sp>
        <p:nvSpPr>
          <p:cNvPr id="3" name="Content Placeholder 2"/>
          <p:cNvSpPr>
            <a:spLocks noGrp="1"/>
          </p:cNvSpPr>
          <p:nvPr>
            <p:ph idx="1"/>
          </p:nvPr>
        </p:nvSpPr>
        <p:spPr/>
        <p:txBody>
          <a:bodyPr/>
          <a:lstStyle/>
          <a:p>
            <a:endParaRPr lang="en-US" dirty="0"/>
          </a:p>
          <a:p>
            <a:r>
              <a:rPr lang="en-US" dirty="0"/>
              <a:t>Degree – connectedness</a:t>
            </a:r>
          </a:p>
          <a:p>
            <a:pPr marL="0" indent="0">
              <a:buNone/>
            </a:pPr>
            <a:endParaRPr lang="en-US" dirty="0"/>
          </a:p>
          <a:p>
            <a:r>
              <a:rPr lang="en-US" dirty="0" err="1"/>
              <a:t>Betweenness</a:t>
            </a:r>
            <a:r>
              <a:rPr lang="en-US" dirty="0"/>
              <a:t> – role as an intermediary, connector</a:t>
            </a:r>
          </a:p>
          <a:p>
            <a:endParaRPr lang="en-US" dirty="0"/>
          </a:p>
          <a:p>
            <a:r>
              <a:rPr lang="en-US" dirty="0"/>
              <a:t>Closeness – ease of reaching other nodes</a:t>
            </a:r>
          </a:p>
          <a:p>
            <a:endParaRPr lang="en-US" dirty="0"/>
          </a:p>
          <a:p>
            <a:r>
              <a:rPr lang="en-US" dirty="0"/>
              <a:t>Influence, Prestige, Eigenvectors –</a:t>
            </a:r>
          </a:p>
          <a:p>
            <a:pPr lvl="1"/>
            <a:r>
              <a:rPr lang="en-US" dirty="0"/>
              <a:t>``not what you know, but who you know..’’</a:t>
            </a:r>
          </a:p>
        </p:txBody>
      </p:sp>
    </p:spTree>
    <p:extLst>
      <p:ext uri="{BB962C8B-B14F-4D97-AF65-F5344CB8AC3E}">
        <p14:creationId xmlns:p14="http://schemas.microsoft.com/office/powerpoint/2010/main" val="2196981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152400" y="381000"/>
            <a:ext cx="8913813" cy="609600"/>
          </a:xfrm>
          <a:prstGeom prst="rect">
            <a:avLst/>
          </a:prstGeom>
          <a:solidFill>
            <a:schemeClr val="accent5">
              <a:lumMod val="25000"/>
            </a:schemeClr>
          </a:solidFill>
        </p:spPr>
        <p:txBody>
          <a:bodyPr>
            <a:normAutofit fontScale="90000"/>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ea typeface="ＭＳ Ｐゴシック" charset="0"/>
                <a:cs typeface="ＭＳ Ｐゴシック" charset="0"/>
              </a:rPr>
              <a:t>Brokerage not captured by degree</a:t>
            </a:r>
          </a:p>
        </p:txBody>
      </p:sp>
      <p:pic>
        <p:nvPicPr>
          <p:cNvPr id="5" name="Picture 11" descr="xybe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438400"/>
            <a:ext cx="3721100" cy="272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08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4616264-8C7C-4C59-AA34-C74B7824EE5C}" type="slidenum">
              <a:rPr lang="en-US" smtClean="0"/>
              <a:pPr/>
              <a:t>4</a:t>
            </a:fld>
            <a:endParaRPr lang="en-US"/>
          </a:p>
        </p:txBody>
      </p:sp>
      <p:pic>
        <p:nvPicPr>
          <p:cNvPr id="12290" name="Picture 2" descr="http://a.abcnews.go.com/images/US/abc_archive_WNBB2148A_w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31" y="1909480"/>
            <a:ext cx="7347913" cy="41264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93600"/>
            <a:ext cx="9144000" cy="646331"/>
          </a:xfrm>
          <a:prstGeom prst="rect">
            <a:avLst/>
          </a:prstGeom>
          <a:noFill/>
        </p:spPr>
        <p:txBody>
          <a:bodyPr wrap="square" rtlCol="0">
            <a:spAutoFit/>
          </a:bodyPr>
          <a:lstStyle/>
          <a:p>
            <a:pPr algn="ctr"/>
            <a:r>
              <a:rPr lang="en-US" sz="3600" dirty="0">
                <a:latin typeface="Helvetica"/>
                <a:cs typeface="Helvetica"/>
              </a:rPr>
              <a:t>From Saddam Hussein To Network Theory </a:t>
            </a:r>
          </a:p>
        </p:txBody>
      </p:sp>
    </p:spTree>
    <p:extLst>
      <p:ext uri="{BB962C8B-B14F-4D97-AF65-F5344CB8AC3E}">
        <p14:creationId xmlns:p14="http://schemas.microsoft.com/office/powerpoint/2010/main" val="3797856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Constraint?</a:t>
            </a:r>
          </a:p>
        </p:txBody>
      </p:sp>
      <p:pic>
        <p:nvPicPr>
          <p:cNvPr id="13" name="Picture 12" descr="IMG_0166.JPG"/>
          <p:cNvPicPr>
            <a:picLocks noChangeAspect="1"/>
          </p:cNvPicPr>
          <p:nvPr/>
        </p:nvPicPr>
        <p:blipFill rotWithShape="1">
          <a:blip r:embed="rId2">
            <a:extLst>
              <a:ext uri="{28A0092B-C50C-407E-A947-70E740481C1C}">
                <a14:useLocalDpi xmlns:a14="http://schemas.microsoft.com/office/drawing/2010/main" val="0"/>
              </a:ext>
            </a:extLst>
          </a:blip>
          <a:srcRect l="25000" t="9876" r="34259" b="52840"/>
          <a:stretch/>
        </p:blipFill>
        <p:spPr>
          <a:xfrm>
            <a:off x="1752600" y="1524000"/>
            <a:ext cx="5452307" cy="3742268"/>
          </a:xfrm>
          <a:prstGeom prst="rect">
            <a:avLst/>
          </a:prstGeom>
        </p:spPr>
      </p:pic>
    </p:spTree>
    <p:extLst>
      <p:ext uri="{BB962C8B-B14F-4D97-AF65-F5344CB8AC3E}">
        <p14:creationId xmlns:p14="http://schemas.microsoft.com/office/powerpoint/2010/main" val="120019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 constraint…</a:t>
            </a:r>
          </a:p>
        </p:txBody>
      </p:sp>
      <p:pic>
        <p:nvPicPr>
          <p:cNvPr id="12" name="Picture 11" descr="IMG_0168.JPG"/>
          <p:cNvPicPr>
            <a:picLocks noChangeAspect="1"/>
          </p:cNvPicPr>
          <p:nvPr/>
        </p:nvPicPr>
        <p:blipFill rotWithShape="1">
          <a:blip r:embed="rId2">
            <a:extLst>
              <a:ext uri="{28A0092B-C50C-407E-A947-70E740481C1C}">
                <a14:useLocalDpi xmlns:a14="http://schemas.microsoft.com/office/drawing/2010/main" val="0"/>
              </a:ext>
            </a:extLst>
          </a:blip>
          <a:srcRect l="26296" t="21728" r="31667" b="45185"/>
          <a:stretch/>
        </p:blipFill>
        <p:spPr>
          <a:xfrm>
            <a:off x="1905000" y="2743200"/>
            <a:ext cx="5679742" cy="3352800"/>
          </a:xfrm>
          <a:prstGeom prst="rect">
            <a:avLst/>
          </a:prstGeom>
        </p:spPr>
      </p:pic>
    </p:spTree>
    <p:extLst>
      <p:ext uri="{BB962C8B-B14F-4D97-AF65-F5344CB8AC3E}">
        <p14:creationId xmlns:p14="http://schemas.microsoft.com/office/powerpoint/2010/main" val="3576497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betweenness: capturing brokerage</a:t>
            </a:r>
          </a:p>
        </p:txBody>
      </p:sp>
      <p:sp>
        <p:nvSpPr>
          <p:cNvPr id="27651" name="Content Placeholder 2"/>
          <p:cNvSpPr>
            <a:spLocks noGrp="1"/>
          </p:cNvSpPr>
          <p:nvPr>
            <p:ph idx="1"/>
          </p:nvPr>
        </p:nvSpPr>
        <p:spPr/>
        <p:txBody>
          <a:bodyPr/>
          <a:lstStyle/>
          <a:p>
            <a:r>
              <a:rPr lang="en-US" dirty="0">
                <a:latin typeface="Arial" charset="0"/>
                <a:ea typeface="ＭＳ Ｐゴシック" charset="0"/>
                <a:cs typeface="ＭＳ Ｐゴシック" charset="0"/>
              </a:rPr>
              <a:t>intuition: how many pairs of individuals would have to go through you in order to reach one another in the minimum number of hops?</a:t>
            </a:r>
          </a:p>
        </p:txBody>
      </p:sp>
      <p:pic>
        <p:nvPicPr>
          <p:cNvPr id="27652" name="Picture 3" descr="xyclos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14800"/>
            <a:ext cx="451999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747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5400" y="304800"/>
            <a:ext cx="8913813" cy="609600"/>
          </a:xfrm>
          <a:prstGeom prst="rect">
            <a:avLst/>
          </a:prstGeom>
          <a:solidFill>
            <a:schemeClr val="accent5">
              <a:lumMod val="25000"/>
            </a:schemeClr>
          </a:solidFill>
        </p:spPr>
        <p:txBody>
          <a:bodyPr>
            <a:normAutofit fontScale="97500" lnSpcReduction="10000"/>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ea typeface="ＭＳ Ｐゴシック" charset="0"/>
                <a:cs typeface="ＭＳ Ｐゴシック" charset="0"/>
              </a:rPr>
              <a:t>Quiz Q:</a:t>
            </a:r>
          </a:p>
        </p:txBody>
      </p:sp>
      <p:pic>
        <p:nvPicPr>
          <p:cNvPr id="2" name="Picture 1" descr="IMG_0169.JPG"/>
          <p:cNvPicPr>
            <a:picLocks noChangeAspect="1"/>
          </p:cNvPicPr>
          <p:nvPr/>
        </p:nvPicPr>
        <p:blipFill rotWithShape="1">
          <a:blip r:embed="rId2">
            <a:extLst>
              <a:ext uri="{28A0092B-C50C-407E-A947-70E740481C1C}">
                <a14:useLocalDpi xmlns:a14="http://schemas.microsoft.com/office/drawing/2010/main" val="0"/>
              </a:ext>
            </a:extLst>
          </a:blip>
          <a:srcRect l="6297" t="28147" r="25371" b="39260"/>
          <a:stretch/>
        </p:blipFill>
        <p:spPr>
          <a:xfrm>
            <a:off x="914400" y="2743200"/>
            <a:ext cx="6248400" cy="2235200"/>
          </a:xfrm>
          <a:prstGeom prst="rect">
            <a:avLst/>
          </a:prstGeom>
        </p:spPr>
      </p:pic>
      <p:sp>
        <p:nvSpPr>
          <p:cNvPr id="6" name="Content Placeholder 2"/>
          <p:cNvSpPr txBox="1">
            <a:spLocks/>
          </p:cNvSpPr>
          <p:nvPr/>
        </p:nvSpPr>
        <p:spPr>
          <a:xfrm>
            <a:off x="762000" y="1143000"/>
            <a:ext cx="7620000" cy="4419600"/>
          </a:xfrm>
          <a:prstGeom prst="rect">
            <a:avLst/>
          </a:prstGeom>
        </p:spPr>
        <p:txBody>
          <a:bodyPr/>
          <a:lstStyle>
            <a:lvl1pPr marL="342900" indent="-342900" algn="l" defTabSz="914400" rtl="0" eaLnBrk="1" latinLnBrk="0" hangingPunct="1">
              <a:spcBef>
                <a:spcPts val="2000"/>
              </a:spcBef>
              <a:buClr>
                <a:srgbClr val="660066"/>
              </a:buClr>
              <a:buFont typeface="Wingdings 2" pitchFamily="18" charset="2"/>
              <a:buChar char=""/>
              <a:defRPr sz="2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2">
                  <a:lumMod val="60000"/>
                  <a:lumOff val="40000"/>
                </a:schemeClr>
              </a:buClr>
              <a:buFont typeface="Wingdings 2" pitchFamily="18" charset="2"/>
              <a:buChar char=""/>
              <a:defRPr sz="24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latin typeface="Arial" charset="0"/>
                <a:ea typeface="ＭＳ Ｐゴシック" charset="0"/>
                <a:cs typeface="ＭＳ Ｐゴシック" charset="0"/>
              </a:rPr>
              <a:t>Find a node that has high betweenness but low degree</a:t>
            </a:r>
          </a:p>
        </p:txBody>
      </p:sp>
      <p:sp>
        <p:nvSpPr>
          <p:cNvPr id="5" name="7-Point Star 4"/>
          <p:cNvSpPr/>
          <p:nvPr/>
        </p:nvSpPr>
        <p:spPr bwMode="auto">
          <a:xfrm>
            <a:off x="3841627" y="3331534"/>
            <a:ext cx="922020" cy="838200"/>
          </a:xfrm>
          <a:prstGeom prst="star7">
            <a:avLst/>
          </a:prstGeom>
          <a:noFill/>
          <a:ln w="381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3794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5400" y="304800"/>
            <a:ext cx="8913813" cy="609600"/>
          </a:xfrm>
          <a:prstGeom prst="rect">
            <a:avLst/>
          </a:prstGeom>
          <a:solidFill>
            <a:schemeClr val="accent5">
              <a:lumMod val="25000"/>
            </a:schemeClr>
          </a:solidFill>
        </p:spPr>
        <p:txBody>
          <a:bodyPr>
            <a:normAutofit fontScale="97500" lnSpcReduction="10000"/>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ea typeface="ＭＳ Ｐゴシック" charset="0"/>
                <a:cs typeface="ＭＳ Ｐゴシック" charset="0"/>
              </a:rPr>
              <a:t>Quiz Q:</a:t>
            </a:r>
          </a:p>
        </p:txBody>
      </p:sp>
      <p:pic>
        <p:nvPicPr>
          <p:cNvPr id="2" name="Picture 1" descr="IMG_0169.JPG"/>
          <p:cNvPicPr>
            <a:picLocks noChangeAspect="1"/>
          </p:cNvPicPr>
          <p:nvPr/>
        </p:nvPicPr>
        <p:blipFill rotWithShape="1">
          <a:blip r:embed="rId2">
            <a:extLst>
              <a:ext uri="{28A0092B-C50C-407E-A947-70E740481C1C}">
                <a14:useLocalDpi xmlns:a14="http://schemas.microsoft.com/office/drawing/2010/main" val="0"/>
              </a:ext>
            </a:extLst>
          </a:blip>
          <a:srcRect l="6297" t="28147" r="25371" b="39260"/>
          <a:stretch/>
        </p:blipFill>
        <p:spPr>
          <a:xfrm>
            <a:off x="914400" y="2743200"/>
            <a:ext cx="6248400" cy="2235200"/>
          </a:xfrm>
          <a:prstGeom prst="rect">
            <a:avLst/>
          </a:prstGeom>
        </p:spPr>
      </p:pic>
      <p:sp>
        <p:nvSpPr>
          <p:cNvPr id="6" name="Content Placeholder 2"/>
          <p:cNvSpPr txBox="1">
            <a:spLocks/>
          </p:cNvSpPr>
          <p:nvPr/>
        </p:nvSpPr>
        <p:spPr>
          <a:xfrm>
            <a:off x="762000" y="1143000"/>
            <a:ext cx="7620000" cy="4419600"/>
          </a:xfrm>
          <a:prstGeom prst="rect">
            <a:avLst/>
          </a:prstGeom>
        </p:spPr>
        <p:txBody>
          <a:bodyPr/>
          <a:lstStyle>
            <a:lvl1pPr marL="342900" indent="-342900" algn="l" defTabSz="914400" rtl="0" eaLnBrk="1" latinLnBrk="0" hangingPunct="1">
              <a:spcBef>
                <a:spcPts val="2000"/>
              </a:spcBef>
              <a:buClr>
                <a:srgbClr val="660066"/>
              </a:buClr>
              <a:buFont typeface="Wingdings 2" pitchFamily="18" charset="2"/>
              <a:buChar char=""/>
              <a:defRPr sz="2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2">
                  <a:lumMod val="60000"/>
                  <a:lumOff val="40000"/>
                </a:schemeClr>
              </a:buClr>
              <a:buFont typeface="Wingdings 2" pitchFamily="18" charset="2"/>
              <a:buChar char=""/>
              <a:defRPr sz="24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bg1">
                  <a:lumMod val="50000"/>
                </a:schemeClr>
              </a:buClr>
              <a:buFont typeface="Wingdings 2" pitchFamily="18" charset="2"/>
              <a:buChar char=""/>
              <a:defRPr sz="24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latin typeface="Arial" charset="0"/>
                <a:ea typeface="ＭＳ Ｐゴシック" charset="0"/>
                <a:cs typeface="ＭＳ Ｐゴシック" charset="0"/>
              </a:rPr>
              <a:t>Find a node that has low betweenness but high degree</a:t>
            </a:r>
          </a:p>
        </p:txBody>
      </p:sp>
      <p:sp>
        <p:nvSpPr>
          <p:cNvPr id="5" name="7-Point Star 4"/>
          <p:cNvSpPr/>
          <p:nvPr/>
        </p:nvSpPr>
        <p:spPr bwMode="auto">
          <a:xfrm>
            <a:off x="938818" y="3395332"/>
            <a:ext cx="922020" cy="838200"/>
          </a:xfrm>
          <a:prstGeom prst="star7">
            <a:avLst/>
          </a:prstGeom>
          <a:noFill/>
          <a:ln w="381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3376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en-US" dirty="0">
                <a:ea typeface="ＭＳ Ｐゴシック" charset="0"/>
                <a:cs typeface="ＭＳ Ｐゴシック" charset="0"/>
              </a:rPr>
              <a:t>closeness</a:t>
            </a:r>
          </a:p>
        </p:txBody>
      </p:sp>
      <p:sp>
        <p:nvSpPr>
          <p:cNvPr id="35843" name="Content Placeholder 2"/>
          <p:cNvSpPr>
            <a:spLocks noGrp="1"/>
          </p:cNvSpPr>
          <p:nvPr>
            <p:ph idx="1"/>
          </p:nvPr>
        </p:nvSpPr>
        <p:spPr/>
        <p:txBody>
          <a:bodyPr/>
          <a:lstStyle/>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What if it's not so important to have many direct friends?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Or be </a:t>
            </a:r>
            <a:r>
              <a:rPr lang="ja-JP" altLang="en-US"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between</a:t>
            </a:r>
            <a:r>
              <a:rPr lang="ja-JP" altLang="en-US"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 others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But one still wants to be in the </a:t>
            </a:r>
            <a:r>
              <a:rPr lang="ja-JP" altLang="en-US"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middle</a:t>
            </a:r>
            <a:r>
              <a:rPr lang="ja-JP" altLang="en-US"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 of things, not too far from the center</a:t>
            </a:r>
          </a:p>
          <a:p>
            <a:endParaRPr lang="en-US" dirty="0">
              <a:latin typeface="Arial" charset="0"/>
              <a:ea typeface="ＭＳ Ｐゴシック" charset="0"/>
              <a:cs typeface="ＭＳ Ｐゴシック" charset="0"/>
            </a:endParaRPr>
          </a:p>
          <a:p>
            <a:r>
              <a:rPr lang="en-US" dirty="0"/>
              <a:t>The inverse of farness, which in turn, is the sum of distances to all other nodes.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413387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21720" y="304800"/>
            <a:ext cx="8913813" cy="609600"/>
          </a:xfrm>
          <a:prstGeom prst="rect">
            <a:avLst/>
          </a:prstGeom>
          <a:noFill/>
        </p:spPr>
        <p:txBody>
          <a:bodyPr>
            <a:normAutofit fontScale="97500" lnSpcReduction="10000"/>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solidFill>
                  <a:schemeClr val="tx2"/>
                </a:solidFill>
                <a:ea typeface="ＭＳ Ｐゴシック" charset="0"/>
                <a:cs typeface="ＭＳ Ｐゴシック" charset="0"/>
              </a:rPr>
              <a:t>not in a brokerage position, but…</a:t>
            </a:r>
          </a:p>
        </p:txBody>
      </p:sp>
      <p:pic>
        <p:nvPicPr>
          <p:cNvPr id="4" name="Picture 10" descr="xyclose.pdf"/>
          <p:cNvPicPr>
            <a:picLocks noChangeAspect="1"/>
          </p:cNvPicPr>
          <p:nvPr/>
        </p:nvPicPr>
        <p:blipFill rotWithShape="1">
          <a:blip r:embed="rId2">
            <a:extLst>
              <a:ext uri="{28A0092B-C50C-407E-A947-70E740481C1C}">
                <a14:useLocalDpi xmlns:a14="http://schemas.microsoft.com/office/drawing/2010/main" val="0"/>
              </a:ext>
            </a:extLst>
          </a:blip>
          <a:srcRect b="54868"/>
          <a:stretch/>
        </p:blipFill>
        <p:spPr bwMode="auto">
          <a:xfrm>
            <a:off x="2235200" y="2743200"/>
            <a:ext cx="5156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4419600" y="1981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648200" y="2438400"/>
            <a:ext cx="0" cy="457200"/>
          </a:xfrm>
          <a:prstGeom prst="line">
            <a:avLst/>
          </a:prstGeom>
          <a:ln w="57150" cmpd="sng"/>
        </p:spPr>
        <p:style>
          <a:lnRef idx="2">
            <a:schemeClr val="accent1"/>
          </a:lnRef>
          <a:fillRef idx="0">
            <a:schemeClr val="accent1"/>
          </a:fillRef>
          <a:effectRef idx="1">
            <a:schemeClr val="accent1"/>
          </a:effectRef>
          <a:fontRef idx="minor">
            <a:schemeClr val="tx1"/>
          </a:fontRef>
        </p:style>
      </p:cxnSp>
      <p:pic>
        <p:nvPicPr>
          <p:cNvPr id="8" name="Picture 10" descr="xyclose.pdf"/>
          <p:cNvPicPr>
            <a:picLocks noChangeAspect="1"/>
          </p:cNvPicPr>
          <p:nvPr/>
        </p:nvPicPr>
        <p:blipFill rotWithShape="1">
          <a:blip r:embed="rId2">
            <a:extLst>
              <a:ext uri="{28A0092B-C50C-407E-A947-70E740481C1C}">
                <a14:useLocalDpi xmlns:a14="http://schemas.microsoft.com/office/drawing/2010/main" val="0"/>
              </a:ext>
            </a:extLst>
          </a:blip>
          <a:srcRect b="52246"/>
          <a:stretch/>
        </p:blipFill>
        <p:spPr bwMode="auto">
          <a:xfrm rot="19800000">
            <a:off x="2191490" y="2654733"/>
            <a:ext cx="5156200" cy="69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xyclose.pdf"/>
          <p:cNvPicPr>
            <a:picLocks noChangeAspect="1"/>
          </p:cNvPicPr>
          <p:nvPr/>
        </p:nvPicPr>
        <p:blipFill rotWithShape="1">
          <a:blip r:embed="rId2">
            <a:extLst>
              <a:ext uri="{28A0092B-C50C-407E-A947-70E740481C1C}">
                <a14:useLocalDpi xmlns:a14="http://schemas.microsoft.com/office/drawing/2010/main" val="0"/>
              </a:ext>
            </a:extLst>
          </a:blip>
          <a:srcRect l="-2786" t="-3270" r="2786" b="51634"/>
          <a:stretch/>
        </p:blipFill>
        <p:spPr bwMode="auto">
          <a:xfrm rot="2700000">
            <a:off x="2102828" y="2702941"/>
            <a:ext cx="5156200" cy="75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xyclose.pdf"/>
          <p:cNvPicPr>
            <a:picLocks noChangeAspect="1"/>
          </p:cNvPicPr>
          <p:nvPr/>
        </p:nvPicPr>
        <p:blipFill rotWithShape="1">
          <a:blip r:embed="rId2">
            <a:extLst>
              <a:ext uri="{28A0092B-C50C-407E-A947-70E740481C1C}">
                <a14:useLocalDpi xmlns:a14="http://schemas.microsoft.com/office/drawing/2010/main" val="0"/>
              </a:ext>
            </a:extLst>
          </a:blip>
          <a:srcRect b="52246"/>
          <a:stretch/>
        </p:blipFill>
        <p:spPr bwMode="auto">
          <a:xfrm rot="18000000">
            <a:off x="2137722" y="2613842"/>
            <a:ext cx="5156200" cy="69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261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3"/>
          <p:cNvSpPr txBox="1">
            <a:spLocks noChangeArrowheads="1"/>
          </p:cNvSpPr>
          <p:nvPr/>
        </p:nvSpPr>
        <p:spPr bwMode="auto">
          <a:xfrm>
            <a:off x="381000" y="1066800"/>
            <a:ext cx="8529638" cy="1200329"/>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a:spcBef>
                <a:spcPct val="0"/>
              </a:spcBef>
              <a:buFontTx/>
              <a:buNone/>
            </a:pPr>
            <a:r>
              <a:rPr lang="en-US" dirty="0"/>
              <a:t>Closeness is based on the length of the average shortest path between a node and all other nodes in the network.</a:t>
            </a:r>
          </a:p>
          <a:p>
            <a:pPr>
              <a:spcBef>
                <a:spcPct val="0"/>
              </a:spcBef>
              <a:buFontTx/>
              <a:buNone/>
            </a:pPr>
            <a:endParaRPr lang="en-US" dirty="0"/>
          </a:p>
        </p:txBody>
      </p:sp>
      <p:graphicFrame>
        <p:nvGraphicFramePr>
          <p:cNvPr id="36866" name="Object 2"/>
          <p:cNvGraphicFramePr>
            <a:graphicFrameLocks noChangeAspect="1"/>
          </p:cNvGraphicFramePr>
          <p:nvPr>
            <p:extLst>
              <p:ext uri="{D42A27DB-BD31-4B8C-83A1-F6EECF244321}">
                <p14:modId xmlns:p14="http://schemas.microsoft.com/office/powerpoint/2010/main" val="1896580317"/>
              </p:ext>
            </p:extLst>
          </p:nvPr>
        </p:nvGraphicFramePr>
        <p:xfrm>
          <a:off x="3192711" y="3204964"/>
          <a:ext cx="3124200" cy="1262063"/>
        </p:xfrm>
        <a:graphic>
          <a:graphicData uri="http://schemas.openxmlformats.org/presentationml/2006/ole">
            <mc:AlternateContent xmlns:mc="http://schemas.openxmlformats.org/markup-compatibility/2006">
              <mc:Choice xmlns:v="urn:schemas-microsoft-com:vml" Requires="v">
                <p:oleObj spid="_x0000_s6172" name="משוואה" r:id="rId3" imgW="1295280" imgH="520560" progId="Equation.3">
                  <p:embed/>
                </p:oleObj>
              </mc:Choice>
              <mc:Fallback>
                <p:oleObj name="משוואה" r:id="rId3" imgW="1295280" imgH="520560" progId="Equation.3">
                  <p:embed/>
                  <p:pic>
                    <p:nvPicPr>
                      <p:cNvPr id="36866" name="Object 2"/>
                      <p:cNvPicPr>
                        <a:picLocks noChangeAspect="1" noChangeArrowheads="1"/>
                      </p:cNvPicPr>
                      <p:nvPr/>
                    </p:nvPicPr>
                    <p:blipFill>
                      <a:blip r:embed="rId4"/>
                      <a:srcRect/>
                      <a:stretch>
                        <a:fillRect/>
                      </a:stretch>
                    </p:blipFill>
                    <p:spPr bwMode="auto">
                      <a:xfrm>
                        <a:off x="3192711" y="3204964"/>
                        <a:ext cx="3124200" cy="12620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6867" name="Object 3"/>
          <p:cNvGraphicFramePr>
            <a:graphicFrameLocks noChangeAspect="1"/>
          </p:cNvGraphicFramePr>
          <p:nvPr>
            <p:extLst>
              <p:ext uri="{D42A27DB-BD31-4B8C-83A1-F6EECF244321}">
                <p14:modId xmlns:p14="http://schemas.microsoft.com/office/powerpoint/2010/main" val="790398822"/>
              </p:ext>
            </p:extLst>
          </p:nvPr>
        </p:nvGraphicFramePr>
        <p:xfrm>
          <a:off x="3302000" y="5687144"/>
          <a:ext cx="3249743" cy="838200"/>
        </p:xfrm>
        <a:graphic>
          <a:graphicData uri="http://schemas.openxmlformats.org/presentationml/2006/ole">
            <mc:AlternateContent xmlns:mc="http://schemas.openxmlformats.org/markup-compatibility/2006">
              <mc:Choice xmlns:v="urn:schemas-microsoft-com:vml" Requires="v">
                <p:oleObj spid="_x0000_s6173" name="משוואה" r:id="rId5" imgW="1587240" imgH="444240" progId="Equation.3">
                  <p:embed/>
                </p:oleObj>
              </mc:Choice>
              <mc:Fallback>
                <p:oleObj name="משוואה" r:id="rId5" imgW="1587240" imgH="444240" progId="Equation.3">
                  <p:embed/>
                  <p:pic>
                    <p:nvPicPr>
                      <p:cNvPr id="36867" name="Object 3"/>
                      <p:cNvPicPr>
                        <a:picLocks noChangeAspect="1" noChangeArrowheads="1"/>
                      </p:cNvPicPr>
                      <p:nvPr/>
                    </p:nvPicPr>
                    <p:blipFill>
                      <a:blip r:embed="rId6"/>
                      <a:srcRect/>
                      <a:stretch>
                        <a:fillRect/>
                      </a:stretch>
                    </p:blipFill>
                    <p:spPr bwMode="auto">
                      <a:xfrm>
                        <a:off x="3302000" y="5687144"/>
                        <a:ext cx="3249743" cy="838200"/>
                      </a:xfrm>
                      <a:prstGeom prst="rect">
                        <a:avLst/>
                      </a:prstGeom>
                      <a:solidFill>
                        <a:srgbClr val="FFFFFF"/>
                      </a:solidFill>
                      <a:ln>
                        <a:noFill/>
                      </a:ln>
                      <a:effectLst/>
                      <a:extLst/>
                    </p:spPr>
                  </p:pic>
                </p:oleObj>
              </mc:Fallback>
            </mc:AlternateContent>
          </a:graphicData>
        </a:graphic>
      </p:graphicFrame>
      <p:sp>
        <p:nvSpPr>
          <p:cNvPr id="24582" name="Text Box 6"/>
          <p:cNvSpPr txBox="1">
            <a:spLocks noChangeArrowheads="1"/>
          </p:cNvSpPr>
          <p:nvPr/>
        </p:nvSpPr>
        <p:spPr bwMode="auto">
          <a:xfrm>
            <a:off x="1331640" y="2636912"/>
            <a:ext cx="3092450" cy="461963"/>
          </a:xfrm>
          <a:prstGeom prst="rect">
            <a:avLst/>
          </a:prstGeom>
          <a:noFill/>
          <a:ln w="9525">
            <a:noFill/>
            <a:miter lim="800000"/>
            <a:headEnd/>
            <a:tailEnd/>
          </a:ln>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a:spcBef>
                <a:spcPct val="0"/>
              </a:spcBef>
              <a:buFontTx/>
              <a:buNone/>
            </a:pPr>
            <a:r>
              <a:rPr lang="en-US" dirty="0"/>
              <a:t>Closeness Centrality:</a:t>
            </a:r>
          </a:p>
        </p:txBody>
      </p:sp>
      <p:sp>
        <p:nvSpPr>
          <p:cNvPr id="24583" name="Text Box 7"/>
          <p:cNvSpPr txBox="1">
            <a:spLocks noChangeArrowheads="1"/>
          </p:cNvSpPr>
          <p:nvPr/>
        </p:nvSpPr>
        <p:spPr bwMode="auto">
          <a:xfrm>
            <a:off x="1295400" y="5001344"/>
            <a:ext cx="6075702" cy="461665"/>
          </a:xfrm>
          <a:prstGeom prst="rect">
            <a:avLst/>
          </a:prstGeom>
          <a:noFill/>
          <a:ln w="9525">
            <a:noFill/>
            <a:miter lim="800000"/>
            <a:headEnd/>
            <a:tailEnd/>
          </a:ln>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a:spcBef>
                <a:spcPct val="0"/>
              </a:spcBef>
              <a:buFontTx/>
              <a:buNone/>
            </a:pPr>
            <a:r>
              <a:rPr lang="en-US" dirty="0"/>
              <a:t>Normalized Closeness Centrality with (N-1)</a:t>
            </a:r>
          </a:p>
        </p:txBody>
      </p:sp>
      <p:sp>
        <p:nvSpPr>
          <p:cNvPr id="8" name="Title 1"/>
          <p:cNvSpPr txBox="1">
            <a:spLocks/>
          </p:cNvSpPr>
          <p:nvPr/>
        </p:nvSpPr>
        <p:spPr>
          <a:xfrm>
            <a:off x="221720" y="304800"/>
            <a:ext cx="8913813" cy="609600"/>
          </a:xfrm>
          <a:prstGeom prst="rect">
            <a:avLst/>
          </a:prstGeom>
          <a:solidFill>
            <a:schemeClr val="bg1"/>
          </a:solidFill>
        </p:spPr>
        <p:txBody>
          <a:bodyPr>
            <a:normAutofit fontScale="97500" lnSpcReduction="10000"/>
          </a:bodyPr>
          <a:lstStyle>
            <a:lvl1pPr marL="0" indent="0" algn="ctr" defTabSz="914400" rtl="0" eaLnBrk="1" latinLnBrk="0" hangingPunct="1">
              <a:spcBef>
                <a:spcPct val="0"/>
              </a:spcBef>
              <a:buNone/>
              <a:defRPr sz="3600" kern="1200">
                <a:solidFill>
                  <a:schemeClr val="bg1"/>
                </a:solidFill>
                <a:latin typeface="+mj-lt"/>
                <a:ea typeface="+mj-ea"/>
                <a:cs typeface="+mj-cs"/>
              </a:defRPr>
            </a:lvl1pPr>
          </a:lstStyle>
          <a:p>
            <a:r>
              <a:rPr lang="en-US" dirty="0">
                <a:solidFill>
                  <a:schemeClr val="tx2"/>
                </a:solidFill>
                <a:ea typeface="ＭＳ Ｐゴシック" charset="0"/>
                <a:cs typeface="ＭＳ Ｐゴシック" charset="0"/>
              </a:rPr>
              <a:t>closeness: definition</a:t>
            </a:r>
          </a:p>
        </p:txBody>
      </p:sp>
    </p:spTree>
    <p:extLst>
      <p:ext uri="{BB962C8B-B14F-4D97-AF65-F5344CB8AC3E}">
        <p14:creationId xmlns:p14="http://schemas.microsoft.com/office/powerpoint/2010/main" val="109460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609600" y="666527"/>
            <a:ext cx="822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algn="ctr" eaLnBrk="1" hangingPunct="1">
              <a:spcBef>
                <a:spcPct val="0"/>
              </a:spcBef>
              <a:buFontTx/>
              <a:buNone/>
            </a:pPr>
            <a:r>
              <a:rPr lang="en-US" altLang="en-US" dirty="0">
                <a:solidFill>
                  <a:schemeClr val="tx2"/>
                </a:solidFill>
                <a:latin typeface="Arial Black" pitchFamily="34" charset="0"/>
                <a:ea typeface="ＭＳ Ｐゴシック" pitchFamily="34" charset="-128"/>
              </a:rPr>
              <a:t>centrality: who’s important based on their network position</a:t>
            </a:r>
          </a:p>
        </p:txBody>
      </p:sp>
      <p:pic>
        <p:nvPicPr>
          <p:cNvPr id="19461" name="Picture 10" descr="xyclos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3255640"/>
            <a:ext cx="187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13"/>
          <p:cNvSpPr txBox="1">
            <a:spLocks noChangeArrowheads="1"/>
          </p:cNvSpPr>
          <p:nvPr/>
        </p:nvSpPr>
        <p:spPr bwMode="auto">
          <a:xfrm>
            <a:off x="838200" y="1575197"/>
            <a:ext cx="7989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eaLnBrk="1" hangingPunct="1"/>
            <a:r>
              <a:rPr lang="en-US" altLang="en-US" sz="1800" dirty="0"/>
              <a:t>In each of the following networks, X has higher centrality than Y according to</a:t>
            </a:r>
          </a:p>
          <a:p>
            <a:pPr eaLnBrk="1" hangingPunct="1"/>
            <a:r>
              <a:rPr lang="en-US" altLang="en-US" sz="1800" dirty="0"/>
              <a:t>a particular measure</a:t>
            </a:r>
          </a:p>
        </p:txBody>
      </p:sp>
      <p:grpSp>
        <p:nvGrpSpPr>
          <p:cNvPr id="2" name="Group 1"/>
          <p:cNvGrpSpPr/>
          <p:nvPr/>
        </p:nvGrpSpPr>
        <p:grpSpPr>
          <a:xfrm>
            <a:off x="990600" y="2750864"/>
            <a:ext cx="7612063" cy="2046288"/>
            <a:chOff x="990600" y="2209800"/>
            <a:chExt cx="7612063" cy="2046288"/>
          </a:xfrm>
        </p:grpSpPr>
        <p:pic>
          <p:nvPicPr>
            <p:cNvPr id="19459" name="Picture 8" descr="xyin.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86000"/>
              <a:ext cx="16383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9" descr="xyout.pd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2286000"/>
              <a:ext cx="15240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1" descr="xybet.pd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2209800"/>
              <a:ext cx="16637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12"/>
            <p:cNvSpPr txBox="1">
              <a:spLocks noChangeArrowheads="1"/>
            </p:cNvSpPr>
            <p:nvPr/>
          </p:nvSpPr>
          <p:spPr bwMode="auto">
            <a:xfrm>
              <a:off x="1143000" y="3886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eaLnBrk="1" hangingPunct="1"/>
              <a:r>
                <a:rPr lang="en-US" altLang="en-US" sz="1800"/>
                <a:t>indegree</a:t>
              </a:r>
            </a:p>
          </p:txBody>
        </p:sp>
        <p:sp>
          <p:nvSpPr>
            <p:cNvPr id="19465" name="TextBox 14"/>
            <p:cNvSpPr txBox="1">
              <a:spLocks noChangeArrowheads="1"/>
            </p:cNvSpPr>
            <p:nvPr/>
          </p:nvSpPr>
          <p:spPr bwMode="auto">
            <a:xfrm>
              <a:off x="3276600" y="3886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eaLnBrk="1" hangingPunct="1"/>
              <a:r>
                <a:rPr lang="en-US" altLang="en-US" sz="1800"/>
                <a:t>outdegree</a:t>
              </a:r>
            </a:p>
          </p:txBody>
        </p:sp>
        <p:sp>
          <p:nvSpPr>
            <p:cNvPr id="19466" name="TextBox 15"/>
            <p:cNvSpPr txBox="1">
              <a:spLocks noChangeArrowheads="1"/>
            </p:cNvSpPr>
            <p:nvPr/>
          </p:nvSpPr>
          <p:spPr bwMode="auto">
            <a:xfrm>
              <a:off x="5181600" y="3886200"/>
              <a:ext cx="1544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eaLnBrk="1" hangingPunct="1"/>
              <a:r>
                <a:rPr lang="en-US" altLang="en-US" sz="1800"/>
                <a:t>betweenness</a:t>
              </a:r>
            </a:p>
          </p:txBody>
        </p:sp>
        <p:sp>
          <p:nvSpPr>
            <p:cNvPr id="19467" name="TextBox 16"/>
            <p:cNvSpPr txBox="1">
              <a:spLocks noChangeArrowheads="1"/>
            </p:cNvSpPr>
            <p:nvPr/>
          </p:nvSpPr>
          <p:spPr bwMode="auto">
            <a:xfrm>
              <a:off x="7391400" y="3886200"/>
              <a:ext cx="1211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20000"/>
                </a:spcBef>
                <a:spcAft>
                  <a:spcPct val="0"/>
                </a:spcAft>
                <a:defRPr sz="2400">
                  <a:solidFill>
                    <a:schemeClr val="tx1"/>
                  </a:solidFill>
                  <a:latin typeface="Arial" pitchFamily="34" charset="0"/>
                  <a:cs typeface="Arial" pitchFamily="34" charset="0"/>
                </a:defRPr>
              </a:lvl6pPr>
              <a:lvl7pPr marL="914400" eaLnBrk="0" fontAlgn="base" hangingPunct="0">
                <a:spcBef>
                  <a:spcPct val="20000"/>
                </a:spcBef>
                <a:spcAft>
                  <a:spcPct val="0"/>
                </a:spcAft>
                <a:defRPr sz="2400">
                  <a:solidFill>
                    <a:schemeClr val="tx1"/>
                  </a:solidFill>
                  <a:latin typeface="Arial" pitchFamily="34" charset="0"/>
                  <a:cs typeface="Arial" pitchFamily="34" charset="0"/>
                </a:defRPr>
              </a:lvl7pPr>
              <a:lvl8pPr marL="1371600" eaLnBrk="0" fontAlgn="base" hangingPunct="0">
                <a:spcBef>
                  <a:spcPct val="20000"/>
                </a:spcBef>
                <a:spcAft>
                  <a:spcPct val="0"/>
                </a:spcAft>
                <a:defRPr sz="2400">
                  <a:solidFill>
                    <a:schemeClr val="tx1"/>
                  </a:solidFill>
                  <a:latin typeface="Arial" pitchFamily="34" charset="0"/>
                  <a:cs typeface="Arial" pitchFamily="34" charset="0"/>
                </a:defRPr>
              </a:lvl8pPr>
              <a:lvl9pPr marL="1828800" eaLnBrk="0" fontAlgn="base" hangingPunct="0">
                <a:spcBef>
                  <a:spcPct val="20000"/>
                </a:spcBef>
                <a:spcAft>
                  <a:spcPct val="0"/>
                </a:spcAft>
                <a:defRPr sz="2400">
                  <a:solidFill>
                    <a:schemeClr val="tx1"/>
                  </a:solidFill>
                  <a:latin typeface="Arial" pitchFamily="34" charset="0"/>
                  <a:cs typeface="Arial" pitchFamily="34" charset="0"/>
                </a:defRPr>
              </a:lvl9pPr>
            </a:lstStyle>
            <a:p>
              <a:pPr eaLnBrk="1" hangingPunct="1"/>
              <a:r>
                <a:rPr lang="en-US" altLang="en-US" sz="1800"/>
                <a:t>closeness</a:t>
              </a:r>
            </a:p>
          </p:txBody>
        </p:sp>
      </p:grpSp>
    </p:spTree>
    <p:extLst>
      <p:ext uri="{BB962C8B-B14F-4D97-AF65-F5344CB8AC3E}">
        <p14:creationId xmlns:p14="http://schemas.microsoft.com/office/powerpoint/2010/main" val="3080565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Degree Centrality?</a:t>
            </a:r>
            <a:endParaRPr lang="en-US" dirty="0"/>
          </a:p>
        </p:txBody>
      </p:sp>
      <p:sp>
        <p:nvSpPr>
          <p:cNvPr id="3" name="Content Placeholder 2"/>
          <p:cNvSpPr>
            <a:spLocks noGrp="1"/>
          </p:cNvSpPr>
          <p:nvPr>
            <p:ph idx="1"/>
          </p:nvPr>
        </p:nvSpPr>
        <p:spPr/>
        <p:txBody>
          <a:bodyPr/>
          <a:lstStyle/>
          <a:p>
            <a:r>
              <a:rPr lang="en-US" dirty="0"/>
              <a:t>Failure of degree centrality to capture reach of a node:</a:t>
            </a:r>
          </a:p>
          <a:p>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3" y="2595563"/>
            <a:ext cx="524827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093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3422651"/>
            <a:ext cx="12700" cy="12700"/>
          </a:xfrm>
          <a:prstGeom prst="rect">
            <a:avLst/>
          </a:prstGeom>
        </p:spPr>
      </p:pic>
      <p:pic>
        <p:nvPicPr>
          <p:cNvPr id="13" name="Picture 12"/>
          <p:cNvPicPr>
            <a:picLocks noChangeAspect="1"/>
          </p:cNvPicPr>
          <p:nvPr/>
        </p:nvPicPr>
        <p:blipFill>
          <a:blip r:embed="rId3"/>
          <a:stretch>
            <a:fillRect/>
          </a:stretch>
        </p:blipFill>
        <p:spPr>
          <a:xfrm>
            <a:off x="4718050" y="3575051"/>
            <a:ext cx="12700" cy="12700"/>
          </a:xfrm>
          <a:prstGeom prst="rect">
            <a:avLst/>
          </a:prstGeom>
        </p:spPr>
      </p:pic>
      <p:pic>
        <p:nvPicPr>
          <p:cNvPr id="14" name="Picture 13"/>
          <p:cNvPicPr>
            <a:picLocks noChangeAspect="1"/>
          </p:cNvPicPr>
          <p:nvPr/>
        </p:nvPicPr>
        <p:blipFill>
          <a:blip r:embed="rId3"/>
          <a:stretch>
            <a:fillRect/>
          </a:stretch>
        </p:blipFill>
        <p:spPr>
          <a:xfrm>
            <a:off x="4870450" y="3727450"/>
            <a:ext cx="12700" cy="12700"/>
          </a:xfrm>
          <a:prstGeom prst="rect">
            <a:avLst/>
          </a:prstGeom>
        </p:spPr>
      </p:pic>
      <p:sp>
        <p:nvSpPr>
          <p:cNvPr id="16" name="TextBox 15"/>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a:solidFill>
                  <a:schemeClr val="bg1">
                    <a:lumMod val="65000"/>
                  </a:schemeClr>
                </a:solidFill>
                <a:latin typeface="Helvetica" pitchFamily="36" charset="0"/>
                <a:ea typeface="Helvetica" pitchFamily="36" charset="0"/>
                <a:cs typeface="Helvetica" pitchFamily="36" charset="0"/>
              </a:rPr>
              <a:t>January 10, 2011</a:t>
            </a:r>
          </a:p>
        </p:txBody>
      </p:sp>
      <p:sp>
        <p:nvSpPr>
          <p:cNvPr id="1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0" name="Picture 9" descr="F-SaddamNetw.jpg"/>
          <p:cNvPicPr>
            <a:picLocks noChangeAspect="1"/>
          </p:cNvPicPr>
          <p:nvPr/>
        </p:nvPicPr>
        <p:blipFill>
          <a:blip r:embed="rId4"/>
          <a:stretch>
            <a:fillRect/>
          </a:stretch>
        </p:blipFill>
        <p:spPr>
          <a:xfrm>
            <a:off x="4787900" y="1425393"/>
            <a:ext cx="4356100" cy="5447848"/>
          </a:xfrm>
          <a:prstGeom prst="rect">
            <a:avLst/>
          </a:prstGeom>
        </p:spPr>
      </p:pic>
      <p:pic>
        <p:nvPicPr>
          <p:cNvPr id="11" name="Picture 10"/>
          <p:cNvPicPr>
            <a:picLocks noChangeAspect="1"/>
          </p:cNvPicPr>
          <p:nvPr/>
        </p:nvPicPr>
        <p:blipFill>
          <a:blip r:embed="rId5"/>
          <a:stretch>
            <a:fillRect/>
          </a:stretch>
        </p:blipFill>
        <p:spPr>
          <a:xfrm>
            <a:off x="241301" y="899160"/>
            <a:ext cx="3682627" cy="5122128"/>
          </a:xfrm>
          <a:prstGeom prst="rect">
            <a:avLst/>
          </a:prstGeom>
        </p:spPr>
      </p:pic>
      <p:pic>
        <p:nvPicPr>
          <p:cNvPr id="9" name="Picture 8" descr="F-Saddam-AceOfSpades.jpg"/>
          <p:cNvPicPr>
            <a:picLocks noChangeAspect="1"/>
          </p:cNvPicPr>
          <p:nvPr/>
        </p:nvPicPr>
        <p:blipFill>
          <a:blip r:embed="rId6"/>
          <a:stretch>
            <a:fillRect/>
          </a:stretch>
        </p:blipFill>
        <p:spPr>
          <a:xfrm>
            <a:off x="3995936" y="755965"/>
            <a:ext cx="1925820" cy="3029590"/>
          </a:xfrm>
          <a:prstGeom prst="rect">
            <a:avLst/>
          </a:prstGeom>
        </p:spPr>
      </p:pic>
      <p:sp>
        <p:nvSpPr>
          <p:cNvPr id="15" name="TextBox 3"/>
          <p:cNvSpPr txBox="1">
            <a:spLocks noChangeArrowheads="1"/>
          </p:cNvSpPr>
          <p:nvPr/>
        </p:nvSpPr>
        <p:spPr bwMode="auto">
          <a:xfrm>
            <a:off x="63543" y="6479880"/>
            <a:ext cx="2992992" cy="369332"/>
          </a:xfrm>
          <a:prstGeom prst="rect">
            <a:avLst/>
          </a:prstGeom>
          <a:noFill/>
          <a:ln w="9525">
            <a:noFill/>
            <a:miter lim="800000"/>
            <a:headEnd/>
            <a:tailEnd/>
          </a:ln>
        </p:spPr>
        <p:txBody>
          <a:bodyPr wrap="square">
            <a:prstTxWarp prst="textNoShape">
              <a:avLst/>
            </a:prstTxWarp>
            <a:spAutoFit/>
          </a:bodyPr>
          <a:lstStyle/>
          <a:p>
            <a:r>
              <a:rPr lang="en-US" sz="900" dirty="0"/>
              <a:t>A. </a:t>
            </a:r>
            <a:r>
              <a:rPr lang="en-US" sz="900" dirty="0" err="1"/>
              <a:t>Barabasi</a:t>
            </a:r>
            <a:r>
              <a:rPr lang="en-US" sz="900" dirty="0"/>
              <a:t> </a:t>
            </a:r>
            <a:r>
              <a:rPr lang="en-US" sz="900" dirty="0">
                <a:hlinkClick r:id="rId7"/>
              </a:rPr>
              <a:t>http://barabasilab.neu.edu/courses/phys5116</a:t>
            </a:r>
            <a:endParaRPr lang="en-US" sz="600" i="1" dirty="0">
              <a:solidFill>
                <a:srgbClr val="BFBFBF"/>
              </a:solidFill>
              <a:latin typeface="Helvetica" pitchFamily="36" charset="0"/>
              <a:ea typeface="Helvetica" pitchFamily="36" charset="0"/>
              <a:cs typeface="Helvetica" pitchFamily="36" charset="0"/>
            </a:endParaRPr>
          </a:p>
        </p:txBody>
      </p:sp>
      <p:sp>
        <p:nvSpPr>
          <p:cNvPr id="2" name="Oval 1"/>
          <p:cNvSpPr/>
          <p:nvPr/>
        </p:nvSpPr>
        <p:spPr bwMode="auto">
          <a:xfrm>
            <a:off x="6876256" y="3140968"/>
            <a:ext cx="774402" cy="1080120"/>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8" name="Oval 17"/>
          <p:cNvSpPr/>
          <p:nvPr/>
        </p:nvSpPr>
        <p:spPr bwMode="auto">
          <a:xfrm>
            <a:off x="7740352" y="2808104"/>
            <a:ext cx="528927" cy="737736"/>
          </a:xfrm>
          <a:prstGeom prst="ellips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9305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Degree Centrality?</a:t>
            </a:r>
            <a:endParaRPr lang="en-US" dirty="0"/>
          </a:p>
        </p:txBody>
      </p:sp>
      <p:sp>
        <p:nvSpPr>
          <p:cNvPr id="3" name="Content Placeholder 2"/>
          <p:cNvSpPr>
            <a:spLocks noGrp="1"/>
          </p:cNvSpPr>
          <p:nvPr>
            <p:ph idx="1"/>
          </p:nvPr>
        </p:nvSpPr>
        <p:spPr/>
        <p:txBody>
          <a:bodyPr/>
          <a:lstStyle/>
          <a:p>
            <a:r>
              <a:rPr lang="en-US" dirty="0"/>
              <a:t>More reach if connected to a 6 and 7 than a 2 and 2?</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9" y="2455116"/>
            <a:ext cx="5716524" cy="1947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bwMode="auto">
          <a:xfrm flipH="1">
            <a:off x="4267200" y="1483242"/>
            <a:ext cx="762000" cy="190500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H="1">
            <a:off x="6972300" y="1447800"/>
            <a:ext cx="495300" cy="137160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970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Eigenvector centrality</a:t>
            </a:r>
          </a:p>
        </p:txBody>
      </p:sp>
      <p:sp>
        <p:nvSpPr>
          <p:cNvPr id="3" name="Content Placeholder 2"/>
          <p:cNvSpPr>
            <a:spLocks noGrp="1"/>
          </p:cNvSpPr>
          <p:nvPr>
            <p:ph idx="1"/>
          </p:nvPr>
        </p:nvSpPr>
        <p:spPr/>
        <p:txBody>
          <a:bodyPr/>
          <a:lstStyle/>
          <a:p>
            <a:r>
              <a:rPr lang="en-US" dirty="0"/>
              <a:t> How central you are depends on how central your neighbors are</a:t>
            </a:r>
          </a:p>
        </p:txBody>
      </p:sp>
      <p:pic>
        <p:nvPicPr>
          <p:cNvPr id="4" name="Picture 3" descr="IMG_0171.JPG"/>
          <p:cNvPicPr>
            <a:picLocks noChangeAspect="1"/>
          </p:cNvPicPr>
          <p:nvPr/>
        </p:nvPicPr>
        <p:blipFill rotWithShape="1">
          <a:blip r:embed="rId2">
            <a:extLst>
              <a:ext uri="{28A0092B-C50C-407E-A947-70E740481C1C}">
                <a14:useLocalDpi xmlns:a14="http://schemas.microsoft.com/office/drawing/2010/main" val="0"/>
              </a:ext>
            </a:extLst>
          </a:blip>
          <a:srcRect l="22222" t="23211" r="12592" b="21727"/>
          <a:stretch/>
        </p:blipFill>
        <p:spPr>
          <a:xfrm>
            <a:off x="1447800" y="2743200"/>
            <a:ext cx="5960533" cy="3776135"/>
          </a:xfrm>
          <a:prstGeom prst="rect">
            <a:avLst/>
          </a:prstGeom>
        </p:spPr>
      </p:pic>
    </p:spTree>
    <p:extLst>
      <p:ext uri="{BB962C8B-B14F-4D97-AF65-F5344CB8AC3E}">
        <p14:creationId xmlns:p14="http://schemas.microsoft.com/office/powerpoint/2010/main" val="1546116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Eigenvector Centrality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Centrality is proportional to the sum of neighbors’ centralities</a:t>
                </a:r>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𝐶</m:t>
                        </m:r>
                      </m:e>
                      <m:sub>
                        <m:r>
                          <a:rPr lang="en-US" b="0" i="1" smtClean="0">
                            <a:latin typeface="Cambria Math"/>
                          </a:rPr>
                          <m:t>𝑖</m:t>
                        </m:r>
                      </m:sub>
                    </m:sSub>
                  </m:oMath>
                </a14:m>
                <a:r>
                  <a:rPr lang="en-US" dirty="0"/>
                  <a:t> proportional to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a:rPr>
                          <m:t>𝑗</m:t>
                        </m:r>
                        <m:r>
                          <a:rPr lang="en-US" b="0" i="1" smtClean="0">
                            <a:latin typeface="Cambria Math"/>
                          </a:rPr>
                          <m:t>:</m:t>
                        </m:r>
                        <m:r>
                          <a:rPr lang="en-US" b="0" i="1" smtClean="0">
                            <a:latin typeface="Cambria Math"/>
                          </a:rPr>
                          <m:t>𝑓𝑟𝑖𝑒𝑛𝑑𝑠</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𝑖</m:t>
                        </m:r>
                      </m:sub>
                      <m:sup/>
                      <m:e>
                        <m:sSub>
                          <m:sSubPr>
                            <m:ctrlPr>
                              <a:rPr lang="en-US" i="1" smtClean="0">
                                <a:latin typeface="Cambria Math" panose="02040503050406030204" pitchFamily="18" charset="0"/>
                              </a:rPr>
                            </m:ctrlPr>
                          </m:sSubPr>
                          <m:e>
                            <m:r>
                              <a:rPr lang="en-US" b="0" i="1" smtClean="0">
                                <a:latin typeface="Cambria Math"/>
                              </a:rPr>
                              <m:t> </m:t>
                            </m:r>
                            <m:r>
                              <a:rPr lang="en-US" b="0" i="1" smtClean="0">
                                <a:latin typeface="Cambria Math"/>
                              </a:rPr>
                              <m:t>𝐶</m:t>
                            </m:r>
                          </m:e>
                          <m:sub>
                            <m:r>
                              <a:rPr lang="en-US" b="0" i="1" smtClean="0">
                                <a:latin typeface="Cambria Math"/>
                              </a:rPr>
                              <m:t>𝑗</m:t>
                            </m:r>
                          </m:sub>
                        </m:sSub>
                      </m:e>
                    </m:nary>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t="-875"/>
                </a:stretch>
              </a:blipFill>
            </p:spPr>
            <p:txBody>
              <a:bodyPr/>
              <a:lstStyle/>
              <a:p>
                <a:r>
                  <a:rPr lang="en-US">
                    <a:noFill/>
                  </a:rPr>
                  <a:t> </a:t>
                </a:r>
              </a:p>
            </p:txBody>
          </p:sp>
        </mc:Fallback>
      </mc:AlternateContent>
    </p:spTree>
    <p:extLst>
      <p:ext uri="{BB962C8B-B14F-4D97-AF65-F5344CB8AC3E}">
        <p14:creationId xmlns:p14="http://schemas.microsoft.com/office/powerpoint/2010/main" val="439645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Eigenvector Centrality</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Now distinguishes more ``influential’’ nodes</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437786"/>
            <a:ext cx="48387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96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Data representation</a:t>
            </a:r>
          </a:p>
        </p:txBody>
      </p:sp>
      <p:sp>
        <p:nvSpPr>
          <p:cNvPr id="3" name="Content Placeholder 2"/>
          <p:cNvSpPr>
            <a:spLocks noGrp="1"/>
          </p:cNvSpPr>
          <p:nvPr>
            <p:ph sz="quarter" idx="1"/>
          </p:nvPr>
        </p:nvSpPr>
        <p:spPr/>
        <p:txBody>
          <a:bodyPr/>
          <a:lstStyle/>
          <a:p>
            <a:endParaRPr lang="en-US" dirty="0"/>
          </a:p>
          <a:p>
            <a:r>
              <a:rPr lang="en-US" dirty="0"/>
              <a:t>Adjacency matrix</a:t>
            </a:r>
          </a:p>
          <a:p>
            <a:endParaRPr lang="en-US" dirty="0"/>
          </a:p>
          <a:p>
            <a:r>
              <a:rPr lang="en-US" dirty="0" err="1"/>
              <a:t>Edgelist</a:t>
            </a:r>
            <a:endParaRPr lang="en-US" dirty="0"/>
          </a:p>
          <a:p>
            <a:endParaRPr lang="en-US" dirty="0"/>
          </a:p>
          <a:p>
            <a:r>
              <a:rPr lang="en-US" dirty="0"/>
              <a:t>Adjacency list</a:t>
            </a:r>
          </a:p>
        </p:txBody>
      </p:sp>
    </p:spTree>
    <p:extLst>
      <p:ext uri="{BB962C8B-B14F-4D97-AF65-F5344CB8AC3E}">
        <p14:creationId xmlns:p14="http://schemas.microsoft.com/office/powerpoint/2010/main" val="1756392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eaLnBrk="1" hangingPunct="1"/>
            <a:r>
              <a:rPr lang="en-US">
                <a:latin typeface="Arial Black" charset="0"/>
                <a:ea typeface="ＭＳ Ｐゴシック" charset="0"/>
                <a:cs typeface="ＭＳ Ｐゴシック" charset="0"/>
              </a:rPr>
              <a:t>Adjacency matrices</a:t>
            </a:r>
          </a:p>
        </p:txBody>
      </p:sp>
      <p:sp>
        <p:nvSpPr>
          <p:cNvPr id="24579" name="Rectangle 3"/>
          <p:cNvSpPr>
            <a:spLocks noGrp="1" noChangeArrowheads="1"/>
          </p:cNvSpPr>
          <p:nvPr>
            <p:ph sz="quarter" idx="1"/>
          </p:nvPr>
        </p:nvSpPr>
        <p:spPr>
          <a:xfrm>
            <a:off x="457200" y="1817712"/>
            <a:ext cx="7620000" cy="4419600"/>
          </a:xfrm>
        </p:spPr>
        <p:txBody>
          <a:bodyPr/>
          <a:lstStyle/>
          <a:p>
            <a:pPr eaLnBrk="1" hangingPunct="1"/>
            <a:r>
              <a:rPr lang="en-US" dirty="0">
                <a:latin typeface="Arial" charset="0"/>
                <a:ea typeface="ＭＳ Ｐゴシック" charset="0"/>
                <a:cs typeface="ＭＳ Ｐゴシック" charset="0"/>
              </a:rPr>
              <a:t>Representing edges (who is adjacent to whom) as a matrix</a:t>
            </a:r>
          </a:p>
          <a:p>
            <a:pPr lvl="1" eaLnBrk="1" hangingPunct="1"/>
            <a:r>
              <a:rPr lang="en-US" dirty="0" err="1">
                <a:latin typeface="Arial" charset="0"/>
                <a:ea typeface="ＭＳ Ｐゴシック" charset="0"/>
              </a:rPr>
              <a:t>A</a:t>
            </a:r>
            <a:r>
              <a:rPr lang="en-US" baseline="-25000" dirty="0" err="1">
                <a:latin typeface="Arial" charset="0"/>
                <a:ea typeface="ＭＳ Ｐゴシック" charset="0"/>
              </a:rPr>
              <a:t>ij</a:t>
            </a:r>
            <a:r>
              <a:rPr lang="en-US" dirty="0">
                <a:latin typeface="Arial" charset="0"/>
                <a:ea typeface="ＭＳ Ｐゴシック" charset="0"/>
              </a:rPr>
              <a:t> = 1 if node </a:t>
            </a:r>
            <a:r>
              <a:rPr lang="en-US" i="1" dirty="0" err="1">
                <a:solidFill>
                  <a:srgbClr val="FF0000"/>
                </a:solidFill>
                <a:latin typeface="Arial" charset="0"/>
                <a:ea typeface="ＭＳ Ｐゴシック" charset="0"/>
              </a:rPr>
              <a:t>i</a:t>
            </a:r>
            <a:r>
              <a:rPr lang="en-US" dirty="0">
                <a:latin typeface="Arial" charset="0"/>
                <a:ea typeface="ＭＳ Ｐゴシック" charset="0"/>
              </a:rPr>
              <a:t> has an edge to node </a:t>
            </a:r>
            <a:r>
              <a:rPr lang="en-US" i="1" dirty="0">
                <a:solidFill>
                  <a:srgbClr val="FF0000"/>
                </a:solidFill>
                <a:latin typeface="Arial" charset="0"/>
                <a:ea typeface="ＭＳ Ｐゴシック" charset="0"/>
              </a:rPr>
              <a:t>j</a:t>
            </a:r>
            <a:br>
              <a:rPr lang="en-US" dirty="0">
                <a:latin typeface="Arial" charset="0"/>
                <a:ea typeface="ＭＳ Ｐゴシック" charset="0"/>
              </a:rPr>
            </a:br>
            <a:r>
              <a:rPr lang="en-US" dirty="0">
                <a:latin typeface="Arial" charset="0"/>
                <a:ea typeface="ＭＳ Ｐゴシック" charset="0"/>
              </a:rPr>
              <a:t>	  = 0 if node</a:t>
            </a:r>
            <a:r>
              <a:rPr lang="en-US" i="1" dirty="0">
                <a:solidFill>
                  <a:srgbClr val="FF0000"/>
                </a:solidFill>
                <a:latin typeface="Arial" charset="0"/>
                <a:ea typeface="ＭＳ Ｐゴシック" charset="0"/>
              </a:rPr>
              <a:t> </a:t>
            </a:r>
            <a:r>
              <a:rPr lang="en-US" i="1" dirty="0" err="1">
                <a:solidFill>
                  <a:srgbClr val="FF0000"/>
                </a:solidFill>
                <a:latin typeface="Arial" charset="0"/>
                <a:ea typeface="ＭＳ Ｐゴシック" charset="0"/>
              </a:rPr>
              <a:t>i</a:t>
            </a:r>
            <a:r>
              <a:rPr lang="en-US" i="1" dirty="0">
                <a:solidFill>
                  <a:srgbClr val="FF0000"/>
                </a:solidFill>
                <a:latin typeface="Arial" charset="0"/>
                <a:ea typeface="ＭＳ Ｐゴシック" charset="0"/>
              </a:rPr>
              <a:t> </a:t>
            </a:r>
            <a:r>
              <a:rPr lang="en-US" dirty="0">
                <a:latin typeface="Arial" charset="0"/>
                <a:ea typeface="ＭＳ Ｐゴシック" charset="0"/>
              </a:rPr>
              <a:t>does not have an edge to </a:t>
            </a:r>
            <a:r>
              <a:rPr lang="en-US" dirty="0">
                <a:solidFill>
                  <a:srgbClr val="FF0000"/>
                </a:solidFill>
                <a:latin typeface="Arial" charset="0"/>
                <a:ea typeface="ＭＳ Ｐゴシック" charset="0"/>
              </a:rPr>
              <a:t>j</a:t>
            </a:r>
          </a:p>
          <a:p>
            <a:pPr lvl="1" eaLnBrk="1" hangingPunct="1"/>
            <a:endParaRPr lang="en-US" dirty="0">
              <a:latin typeface="Arial" charset="0"/>
              <a:ea typeface="ＭＳ Ｐゴシック" charset="0"/>
            </a:endParaRPr>
          </a:p>
          <a:p>
            <a:pPr lvl="1" eaLnBrk="1" hangingPunct="1"/>
            <a:r>
              <a:rPr lang="en-US" dirty="0" err="1">
                <a:latin typeface="Arial" charset="0"/>
                <a:ea typeface="ＭＳ Ｐゴシック" charset="0"/>
              </a:rPr>
              <a:t>A</a:t>
            </a:r>
            <a:r>
              <a:rPr lang="en-US" baseline="-25000" dirty="0" err="1">
                <a:latin typeface="Arial" charset="0"/>
                <a:ea typeface="ＭＳ Ｐゴシック" charset="0"/>
              </a:rPr>
              <a:t>ii</a:t>
            </a:r>
            <a:r>
              <a:rPr lang="en-US" dirty="0">
                <a:latin typeface="Arial" charset="0"/>
                <a:ea typeface="ＭＳ Ｐゴシック" charset="0"/>
              </a:rPr>
              <a:t> = 0 unless the network has self-loops</a:t>
            </a:r>
          </a:p>
          <a:p>
            <a:pPr lvl="1" eaLnBrk="1" hangingPunct="1"/>
            <a:endParaRPr lang="en-US" dirty="0">
              <a:latin typeface="Arial" charset="0"/>
              <a:ea typeface="ＭＳ Ｐゴシック" charset="0"/>
            </a:endParaRPr>
          </a:p>
          <a:p>
            <a:pPr lvl="1" eaLnBrk="1" hangingPunct="1"/>
            <a:r>
              <a:rPr lang="en-US" dirty="0" err="1">
                <a:latin typeface="Arial" charset="0"/>
                <a:ea typeface="ＭＳ Ｐゴシック" charset="0"/>
              </a:rPr>
              <a:t>A</a:t>
            </a:r>
            <a:r>
              <a:rPr lang="en-US" baseline="-25000" dirty="0" err="1">
                <a:latin typeface="Arial" charset="0"/>
                <a:ea typeface="ＭＳ Ｐゴシック" charset="0"/>
              </a:rPr>
              <a:t>ij</a:t>
            </a:r>
            <a:r>
              <a:rPr lang="en-US" dirty="0">
                <a:latin typeface="Arial" charset="0"/>
                <a:ea typeface="ＭＳ Ｐゴシック" charset="0"/>
              </a:rPr>
              <a:t> = </a:t>
            </a:r>
            <a:r>
              <a:rPr lang="en-US" dirty="0" err="1">
                <a:latin typeface="Arial" charset="0"/>
                <a:ea typeface="ＭＳ Ｐゴシック" charset="0"/>
              </a:rPr>
              <a:t>A</a:t>
            </a:r>
            <a:r>
              <a:rPr lang="en-US" baseline="-25000" dirty="0" err="1">
                <a:latin typeface="Arial" charset="0"/>
                <a:ea typeface="ＭＳ Ｐゴシック" charset="0"/>
              </a:rPr>
              <a:t>ji</a:t>
            </a:r>
            <a:r>
              <a:rPr lang="en-US" dirty="0">
                <a:latin typeface="Arial" charset="0"/>
                <a:ea typeface="ＭＳ Ｐゴシック" charset="0"/>
              </a:rPr>
              <a:t> if the network is undirected,</a:t>
            </a:r>
            <a:br>
              <a:rPr lang="en-US" dirty="0">
                <a:latin typeface="Arial" charset="0"/>
                <a:ea typeface="ＭＳ Ｐゴシック" charset="0"/>
              </a:rPr>
            </a:br>
            <a:r>
              <a:rPr lang="en-US" dirty="0">
                <a:latin typeface="Arial" charset="0"/>
                <a:ea typeface="ＭＳ Ｐゴシック" charset="0"/>
              </a:rPr>
              <a:t>or if</a:t>
            </a:r>
            <a:r>
              <a:rPr lang="en-US" dirty="0">
                <a:solidFill>
                  <a:srgbClr val="FF0000"/>
                </a:solidFill>
                <a:latin typeface="Arial" charset="0"/>
                <a:ea typeface="ＭＳ Ｐゴシック" charset="0"/>
              </a:rPr>
              <a:t> </a:t>
            </a:r>
            <a:r>
              <a:rPr lang="en-US" i="1" dirty="0" err="1">
                <a:solidFill>
                  <a:srgbClr val="FF0000"/>
                </a:solidFill>
                <a:latin typeface="Arial" charset="0"/>
                <a:ea typeface="ＭＳ Ｐゴシック" charset="0"/>
              </a:rPr>
              <a:t>i</a:t>
            </a:r>
            <a:r>
              <a:rPr lang="en-US" dirty="0">
                <a:latin typeface="Arial" charset="0"/>
                <a:ea typeface="ＭＳ Ｐゴシック" charset="0"/>
              </a:rPr>
              <a:t> and</a:t>
            </a:r>
            <a:r>
              <a:rPr lang="en-US" i="1" dirty="0">
                <a:solidFill>
                  <a:srgbClr val="FF0000"/>
                </a:solidFill>
                <a:latin typeface="Arial" charset="0"/>
                <a:ea typeface="ＭＳ Ｐゴシック" charset="0"/>
              </a:rPr>
              <a:t> j</a:t>
            </a:r>
            <a:r>
              <a:rPr lang="en-US" dirty="0">
                <a:latin typeface="Arial" charset="0"/>
                <a:ea typeface="ＭＳ Ｐゴシック" charset="0"/>
              </a:rPr>
              <a:t> share a reciprocated edge</a:t>
            </a:r>
          </a:p>
        </p:txBody>
      </p:sp>
      <p:grpSp>
        <p:nvGrpSpPr>
          <p:cNvPr id="2" name="Group 1"/>
          <p:cNvGrpSpPr/>
          <p:nvPr/>
        </p:nvGrpSpPr>
        <p:grpSpPr>
          <a:xfrm>
            <a:off x="6705600" y="2634208"/>
            <a:ext cx="2209800" cy="2667000"/>
            <a:chOff x="6705600" y="2362200"/>
            <a:chExt cx="2209800" cy="2667000"/>
          </a:xfrm>
        </p:grpSpPr>
        <p:sp>
          <p:nvSpPr>
            <p:cNvPr id="24585" name="Freeform 17"/>
            <p:cNvSpPr>
              <a:spLocks/>
            </p:cNvSpPr>
            <p:nvPr/>
          </p:nvSpPr>
          <p:spPr bwMode="auto">
            <a:xfrm>
              <a:off x="7543800" y="3352800"/>
              <a:ext cx="457200" cy="457200"/>
            </a:xfrm>
            <a:custGeom>
              <a:avLst/>
              <a:gdLst>
                <a:gd name="T0" fmla="*/ 2147483647 w 200"/>
                <a:gd name="T1" fmla="*/ 2147483647 h 264"/>
                <a:gd name="T2" fmla="*/ 0 w 200"/>
                <a:gd name="T3" fmla="*/ 2147483647 h 264"/>
                <a:gd name="T4" fmla="*/ 2147483647 w 200"/>
                <a:gd name="T5" fmla="*/ 2147483647 h 264"/>
                <a:gd name="T6" fmla="*/ 2147483647 w 200"/>
                <a:gd name="T7" fmla="*/ 2147483647 h 264"/>
                <a:gd name="T8" fmla="*/ 2147483647 w 200"/>
                <a:gd name="T9" fmla="*/ 2147483647 h 264"/>
                <a:gd name="T10" fmla="*/ 2147483647 w 200"/>
                <a:gd name="T11" fmla="*/ 2147483647 h 264"/>
                <a:gd name="T12" fmla="*/ 0 60000 65536"/>
                <a:gd name="T13" fmla="*/ 0 60000 65536"/>
                <a:gd name="T14" fmla="*/ 0 60000 65536"/>
                <a:gd name="T15" fmla="*/ 0 60000 65536"/>
                <a:gd name="T16" fmla="*/ 0 60000 65536"/>
                <a:gd name="T17" fmla="*/ 0 60000 65536"/>
                <a:gd name="T18" fmla="*/ 0 w 200"/>
                <a:gd name="T19" fmla="*/ 0 h 264"/>
                <a:gd name="T20" fmla="*/ 200 w 200"/>
                <a:gd name="T21" fmla="*/ 264 h 264"/>
              </a:gdLst>
              <a:ahLst/>
              <a:cxnLst>
                <a:cxn ang="T12">
                  <a:pos x="T0" y="T1"/>
                </a:cxn>
                <a:cxn ang="T13">
                  <a:pos x="T2" y="T3"/>
                </a:cxn>
                <a:cxn ang="T14">
                  <a:pos x="T4" y="T5"/>
                </a:cxn>
                <a:cxn ang="T15">
                  <a:pos x="T6" y="T7"/>
                </a:cxn>
                <a:cxn ang="T16">
                  <a:pos x="T8" y="T9"/>
                </a:cxn>
                <a:cxn ang="T17">
                  <a:pos x="T10" y="T11"/>
                </a:cxn>
              </a:cxnLst>
              <a:rect l="T18" t="T19" r="T20" b="T21"/>
              <a:pathLst>
                <a:path w="200" h="264">
                  <a:moveTo>
                    <a:pt x="48" y="264"/>
                  </a:moveTo>
                  <a:cubicBezTo>
                    <a:pt x="24" y="236"/>
                    <a:pt x="0" y="208"/>
                    <a:pt x="0" y="168"/>
                  </a:cubicBezTo>
                  <a:cubicBezTo>
                    <a:pt x="0" y="128"/>
                    <a:pt x="24" y="48"/>
                    <a:pt x="48" y="24"/>
                  </a:cubicBezTo>
                  <a:cubicBezTo>
                    <a:pt x="72" y="0"/>
                    <a:pt x="120" y="8"/>
                    <a:pt x="144" y="24"/>
                  </a:cubicBezTo>
                  <a:cubicBezTo>
                    <a:pt x="168" y="40"/>
                    <a:pt x="184" y="80"/>
                    <a:pt x="192" y="120"/>
                  </a:cubicBezTo>
                  <a:cubicBezTo>
                    <a:pt x="200" y="160"/>
                    <a:pt x="196" y="212"/>
                    <a:pt x="192" y="264"/>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4" name="Oval 3"/>
            <p:cNvSpPr/>
            <p:nvPr/>
          </p:nvSpPr>
          <p:spPr>
            <a:xfrm>
              <a:off x="6705600" y="4495800"/>
              <a:ext cx="533400" cy="533400"/>
            </a:xfrm>
            <a:prstGeom prst="ellipse">
              <a:avLst/>
            </a:prstGeom>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t>i</a:t>
              </a:r>
              <a:endParaRPr lang="en-US" sz="2400" b="1" dirty="0"/>
            </a:p>
          </p:txBody>
        </p:sp>
        <p:sp>
          <p:nvSpPr>
            <p:cNvPr id="44" name="Oval 43"/>
            <p:cNvSpPr/>
            <p:nvPr/>
          </p:nvSpPr>
          <p:spPr>
            <a:xfrm>
              <a:off x="8077200" y="4495800"/>
              <a:ext cx="533400" cy="533400"/>
            </a:xfrm>
            <a:prstGeom prst="ellipse">
              <a:avLst/>
            </a:prstGeom>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j</a:t>
              </a:r>
            </a:p>
          </p:txBody>
        </p:sp>
        <p:cxnSp>
          <p:nvCxnSpPr>
            <p:cNvPr id="45" name="AutoShape 12"/>
            <p:cNvCxnSpPr>
              <a:cxnSpLocks noChangeShapeType="1"/>
              <a:stCxn id="4" idx="6"/>
              <a:endCxn id="44" idx="2"/>
            </p:cNvCxnSpPr>
            <p:nvPr/>
          </p:nvCxnSpPr>
          <p:spPr bwMode="auto">
            <a:xfrm>
              <a:off x="7239000" y="4762500"/>
              <a:ext cx="838200" cy="0"/>
            </a:xfrm>
            <a:prstGeom prst="straightConnector1">
              <a:avLst/>
            </a:prstGeom>
            <a:noFill/>
            <a:ln w="38100">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49" name="Oval 48"/>
            <p:cNvSpPr/>
            <p:nvPr/>
          </p:nvSpPr>
          <p:spPr>
            <a:xfrm>
              <a:off x="7010400" y="2362200"/>
              <a:ext cx="533400" cy="533400"/>
            </a:xfrm>
            <a:prstGeom prst="ellipse">
              <a:avLst/>
            </a:prstGeom>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t>i</a:t>
              </a:r>
              <a:endParaRPr lang="en-US" sz="2400" b="1" dirty="0"/>
            </a:p>
          </p:txBody>
        </p:sp>
        <p:sp>
          <p:nvSpPr>
            <p:cNvPr id="50" name="Oval 49"/>
            <p:cNvSpPr/>
            <p:nvPr/>
          </p:nvSpPr>
          <p:spPr>
            <a:xfrm>
              <a:off x="8382000" y="2362200"/>
              <a:ext cx="533400" cy="533400"/>
            </a:xfrm>
            <a:prstGeom prst="ellipse">
              <a:avLst/>
            </a:prstGeom>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j</a:t>
              </a:r>
            </a:p>
          </p:txBody>
        </p:sp>
        <p:cxnSp>
          <p:nvCxnSpPr>
            <p:cNvPr id="51" name="AutoShape 12"/>
            <p:cNvCxnSpPr>
              <a:cxnSpLocks noChangeShapeType="1"/>
              <a:stCxn id="49" idx="6"/>
              <a:endCxn id="50" idx="2"/>
            </p:cNvCxnSpPr>
            <p:nvPr/>
          </p:nvCxnSpPr>
          <p:spPr bwMode="auto">
            <a:xfrm>
              <a:off x="7543800" y="2628900"/>
              <a:ext cx="838200" cy="0"/>
            </a:xfrm>
            <a:prstGeom prst="straightConnector1">
              <a:avLst/>
            </a:prstGeom>
            <a:noFill/>
            <a:ln w="38100">
              <a:solidFill>
                <a:schemeClr val="tx1"/>
              </a:solidFill>
              <a:round/>
              <a:headEnd type="none" w="lg" len="lg"/>
              <a:tailEnd type="triangle" w="lg" len="lg"/>
            </a:ln>
            <a:effectLst/>
            <a:extLst>
              <a:ext uri="{909E8E84-426E-40DD-AFC4-6F175D3DCCD1}">
                <a14:hiddenFill xmlns:a14="http://schemas.microsoft.com/office/drawing/2010/main">
                  <a:noFill/>
                </a14:hiddenFill>
              </a:ext>
            </a:extLst>
          </p:spPr>
        </p:cxnSp>
        <p:sp>
          <p:nvSpPr>
            <p:cNvPr id="52" name="Oval 51"/>
            <p:cNvSpPr/>
            <p:nvPr/>
          </p:nvSpPr>
          <p:spPr>
            <a:xfrm>
              <a:off x="7543800" y="3733800"/>
              <a:ext cx="533400" cy="533400"/>
            </a:xfrm>
            <a:prstGeom prst="ellipse">
              <a:avLst/>
            </a:prstGeom>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t>i</a:t>
              </a:r>
              <a:endParaRPr lang="en-US" sz="2400" b="1" dirty="0"/>
            </a:p>
          </p:txBody>
        </p:sp>
      </p:grpSp>
    </p:spTree>
    <p:extLst>
      <p:ext uri="{BB962C8B-B14F-4D97-AF65-F5344CB8AC3E}">
        <p14:creationId xmlns:p14="http://schemas.microsoft.com/office/powerpoint/2010/main" val="166994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eaLnBrk="1" hangingPunct="1"/>
            <a:r>
              <a:rPr lang="en-US" dirty="0">
                <a:latin typeface="Arial Black" charset="0"/>
                <a:ea typeface="ＭＳ Ｐゴシック" charset="0"/>
                <a:cs typeface="ＭＳ Ｐゴシック" charset="0"/>
              </a:rPr>
              <a:t>Example adjacency matrix</a:t>
            </a:r>
          </a:p>
        </p:txBody>
      </p:sp>
      <p:sp>
        <p:nvSpPr>
          <p:cNvPr id="24590" name="Oval 24"/>
          <p:cNvSpPr>
            <a:spLocks noChangeArrowheads="1"/>
          </p:cNvSpPr>
          <p:nvPr/>
        </p:nvSpPr>
        <p:spPr bwMode="auto">
          <a:xfrm>
            <a:off x="1819024" y="2963013"/>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591" name="Oval 25"/>
          <p:cNvSpPr>
            <a:spLocks noChangeArrowheads="1"/>
          </p:cNvSpPr>
          <p:nvPr/>
        </p:nvSpPr>
        <p:spPr bwMode="auto">
          <a:xfrm>
            <a:off x="2847523" y="3440091"/>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592" name="Oval 26"/>
          <p:cNvSpPr>
            <a:spLocks noChangeArrowheads="1"/>
          </p:cNvSpPr>
          <p:nvPr/>
        </p:nvSpPr>
        <p:spPr bwMode="auto">
          <a:xfrm>
            <a:off x="2590398" y="4394248"/>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593" name="Oval 27"/>
          <p:cNvSpPr>
            <a:spLocks noChangeArrowheads="1"/>
          </p:cNvSpPr>
          <p:nvPr/>
        </p:nvSpPr>
        <p:spPr bwMode="auto">
          <a:xfrm>
            <a:off x="1433337" y="4394248"/>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594" name="Oval 28"/>
          <p:cNvSpPr>
            <a:spLocks noChangeArrowheads="1"/>
          </p:cNvSpPr>
          <p:nvPr/>
        </p:nvSpPr>
        <p:spPr bwMode="auto">
          <a:xfrm>
            <a:off x="919087" y="3559361"/>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cxnSp>
        <p:nvCxnSpPr>
          <p:cNvPr id="24595" name="AutoShape 29"/>
          <p:cNvCxnSpPr>
            <a:cxnSpLocks noChangeShapeType="1"/>
            <a:stCxn id="24590" idx="6"/>
            <a:endCxn id="24591" idx="1"/>
          </p:cNvCxnSpPr>
          <p:nvPr/>
        </p:nvCxnSpPr>
        <p:spPr bwMode="auto">
          <a:xfrm>
            <a:off x="2108289" y="3082282"/>
            <a:ext cx="776731" cy="36277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596" name="AutoShape 30"/>
          <p:cNvCxnSpPr>
            <a:cxnSpLocks noChangeShapeType="1"/>
            <a:stCxn id="24591" idx="4"/>
            <a:endCxn id="24592" idx="0"/>
          </p:cNvCxnSpPr>
          <p:nvPr/>
        </p:nvCxnSpPr>
        <p:spPr bwMode="auto">
          <a:xfrm flipH="1">
            <a:off x="2718961" y="3708448"/>
            <a:ext cx="257125" cy="65598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7" name="AutoShape 31"/>
          <p:cNvCxnSpPr>
            <a:cxnSpLocks noChangeShapeType="1"/>
            <a:stCxn id="24592" idx="2"/>
            <a:endCxn id="24593" idx="6"/>
          </p:cNvCxnSpPr>
          <p:nvPr/>
        </p:nvCxnSpPr>
        <p:spPr bwMode="auto">
          <a:xfrm flipH="1">
            <a:off x="1722602" y="4513517"/>
            <a:ext cx="83565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8" name="AutoShape 32"/>
          <p:cNvCxnSpPr>
            <a:cxnSpLocks noChangeShapeType="1"/>
            <a:stCxn id="24590" idx="4"/>
            <a:endCxn id="24592" idx="1"/>
          </p:cNvCxnSpPr>
          <p:nvPr/>
        </p:nvCxnSpPr>
        <p:spPr bwMode="auto">
          <a:xfrm>
            <a:off x="1947586" y="3231369"/>
            <a:ext cx="680309" cy="1167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9" name="AutoShape 33"/>
          <p:cNvCxnSpPr>
            <a:cxnSpLocks noChangeShapeType="1"/>
            <a:stCxn id="24593" idx="0"/>
            <a:endCxn id="24590" idx="3"/>
          </p:cNvCxnSpPr>
          <p:nvPr/>
        </p:nvCxnSpPr>
        <p:spPr bwMode="auto">
          <a:xfrm flipV="1">
            <a:off x="1561899" y="3196582"/>
            <a:ext cx="294622" cy="1167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00" name="AutoShape 34"/>
          <p:cNvCxnSpPr>
            <a:cxnSpLocks noChangeShapeType="1"/>
            <a:stCxn id="24593" idx="1"/>
            <a:endCxn id="24594" idx="5"/>
          </p:cNvCxnSpPr>
          <p:nvPr/>
        </p:nvCxnSpPr>
        <p:spPr bwMode="auto">
          <a:xfrm flipH="1" flipV="1">
            <a:off x="1138715" y="3792930"/>
            <a:ext cx="332120" cy="6062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601" name="Text Box 35"/>
          <p:cNvSpPr txBox="1">
            <a:spLocks noChangeArrowheads="1"/>
          </p:cNvSpPr>
          <p:nvPr/>
        </p:nvSpPr>
        <p:spPr bwMode="auto">
          <a:xfrm>
            <a:off x="533400" y="3201552"/>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1</a:t>
            </a:r>
          </a:p>
        </p:txBody>
      </p:sp>
      <p:sp>
        <p:nvSpPr>
          <p:cNvPr id="24602" name="Text Box 36"/>
          <p:cNvSpPr txBox="1">
            <a:spLocks noChangeArrowheads="1"/>
          </p:cNvSpPr>
          <p:nvPr/>
        </p:nvSpPr>
        <p:spPr bwMode="auto">
          <a:xfrm>
            <a:off x="1690462" y="2514600"/>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2</a:t>
            </a:r>
          </a:p>
        </p:txBody>
      </p:sp>
      <p:sp>
        <p:nvSpPr>
          <p:cNvPr id="24603" name="Text Box 37"/>
          <p:cNvSpPr txBox="1">
            <a:spLocks noChangeArrowheads="1"/>
          </p:cNvSpPr>
          <p:nvPr/>
        </p:nvSpPr>
        <p:spPr bwMode="auto">
          <a:xfrm>
            <a:off x="2971800" y="3048000"/>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3</a:t>
            </a:r>
          </a:p>
        </p:txBody>
      </p:sp>
      <p:sp>
        <p:nvSpPr>
          <p:cNvPr id="24604" name="Text Box 38"/>
          <p:cNvSpPr txBox="1">
            <a:spLocks noChangeArrowheads="1"/>
          </p:cNvSpPr>
          <p:nvPr/>
        </p:nvSpPr>
        <p:spPr bwMode="auto">
          <a:xfrm>
            <a:off x="2847523" y="4394248"/>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a:solidFill>
                  <a:srgbClr val="FF0000"/>
                </a:solidFill>
              </a:rPr>
              <a:t>4</a:t>
            </a:r>
          </a:p>
        </p:txBody>
      </p:sp>
      <p:sp>
        <p:nvSpPr>
          <p:cNvPr id="24606" name="Text Box 40"/>
          <p:cNvSpPr txBox="1">
            <a:spLocks noChangeArrowheads="1"/>
          </p:cNvSpPr>
          <p:nvPr/>
        </p:nvSpPr>
        <p:spPr bwMode="auto">
          <a:xfrm>
            <a:off x="1143000" y="4500265"/>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5</a:t>
            </a:r>
          </a:p>
        </p:txBody>
      </p:sp>
      <p:graphicFrame>
        <p:nvGraphicFramePr>
          <p:cNvPr id="114855" name="Group 167"/>
          <p:cNvGraphicFramePr>
            <a:graphicFrameLocks noGrp="1"/>
          </p:cNvGraphicFramePr>
          <p:nvPr>
            <p:extLst>
              <p:ext uri="{D42A27DB-BD31-4B8C-83A1-F6EECF244321}">
                <p14:modId xmlns:p14="http://schemas.microsoft.com/office/powerpoint/2010/main" val="2904906783"/>
              </p:ext>
            </p:extLst>
          </p:nvPr>
        </p:nvGraphicFramePr>
        <p:xfrm>
          <a:off x="5486400" y="2819400"/>
          <a:ext cx="2590800" cy="2006602"/>
        </p:xfrm>
        <a:graphic>
          <a:graphicData uri="http://schemas.openxmlformats.org/drawingml/2006/table">
            <a:tbl>
              <a:tblPr/>
              <a:tblGrid>
                <a:gridCol w="517525">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7525">
                  <a:extLst>
                    <a:ext uri="{9D8B030D-6E8A-4147-A177-3AD203B41FA5}">
                      <a16:colId xmlns:a16="http://schemas.microsoft.com/office/drawing/2014/main" val="20002"/>
                    </a:ext>
                  </a:extLst>
                </a:gridCol>
                <a:gridCol w="519112">
                  <a:extLst>
                    <a:ext uri="{9D8B030D-6E8A-4147-A177-3AD203B41FA5}">
                      <a16:colId xmlns:a16="http://schemas.microsoft.com/office/drawing/2014/main" val="20003"/>
                    </a:ext>
                  </a:extLst>
                </a:gridCol>
                <a:gridCol w="517525">
                  <a:extLst>
                    <a:ext uri="{9D8B030D-6E8A-4147-A177-3AD203B41FA5}">
                      <a16:colId xmlns:a16="http://schemas.microsoft.com/office/drawing/2014/main" val="20004"/>
                    </a:ext>
                  </a:extLst>
                </a:gridCol>
              </a:tblGrid>
              <a:tr h="401638">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01638">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01638">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01638">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Arial" charset="0"/>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633" name="AutoShape 168"/>
          <p:cNvSpPr>
            <a:spLocks/>
          </p:cNvSpPr>
          <p:nvPr/>
        </p:nvSpPr>
        <p:spPr bwMode="auto">
          <a:xfrm>
            <a:off x="5257800" y="2895600"/>
            <a:ext cx="228600" cy="1905000"/>
          </a:xfrm>
          <a:prstGeom prst="leftBracket">
            <a:avLst>
              <a:gd name="adj" fmla="val 69444"/>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634" name="AutoShape 169"/>
          <p:cNvSpPr>
            <a:spLocks/>
          </p:cNvSpPr>
          <p:nvPr/>
        </p:nvSpPr>
        <p:spPr bwMode="auto">
          <a:xfrm flipH="1">
            <a:off x="7848600" y="2895600"/>
            <a:ext cx="228600" cy="1905000"/>
          </a:xfrm>
          <a:prstGeom prst="leftBracket">
            <a:avLst>
              <a:gd name="adj" fmla="val 69444"/>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635" name="Text Box 170"/>
          <p:cNvSpPr txBox="1">
            <a:spLocks noChangeArrowheads="1"/>
          </p:cNvSpPr>
          <p:nvPr/>
        </p:nvSpPr>
        <p:spPr bwMode="auto">
          <a:xfrm>
            <a:off x="4267200" y="3505200"/>
            <a:ext cx="7138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2800"/>
              <a:t>A =</a:t>
            </a:r>
          </a:p>
        </p:txBody>
      </p:sp>
    </p:spTree>
    <p:extLst>
      <p:ext uri="{BB962C8B-B14F-4D97-AF65-F5344CB8AC3E}">
        <p14:creationId xmlns:p14="http://schemas.microsoft.com/office/powerpoint/2010/main" val="3388902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matrix – undirected graph</a:t>
            </a:r>
          </a:p>
        </p:txBody>
      </p:sp>
      <p:sp>
        <p:nvSpPr>
          <p:cNvPr id="4" name="Text Box 45"/>
          <p:cNvSpPr txBox="1">
            <a:spLocks noChangeArrowheads="1"/>
          </p:cNvSpPr>
          <p:nvPr/>
        </p:nvSpPr>
        <p:spPr bwMode="auto">
          <a:xfrm>
            <a:off x="228600" y="3678560"/>
            <a:ext cx="649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 =</a:t>
            </a:r>
          </a:p>
        </p:txBody>
      </p:sp>
      <p:graphicFrame>
        <p:nvGraphicFramePr>
          <p:cNvPr id="5" name="Group 95"/>
          <p:cNvGraphicFramePr>
            <a:graphicFrameLocks noGrp="1"/>
          </p:cNvGraphicFramePr>
          <p:nvPr>
            <p:extLst>
              <p:ext uri="{D42A27DB-BD31-4B8C-83A1-F6EECF244321}">
                <p14:modId xmlns:p14="http://schemas.microsoft.com/office/powerpoint/2010/main" val="645118476"/>
              </p:ext>
            </p:extLst>
          </p:nvPr>
        </p:nvGraphicFramePr>
        <p:xfrm>
          <a:off x="1143000" y="3068960"/>
          <a:ext cx="2590800" cy="2037012"/>
        </p:xfrm>
        <a:graphic>
          <a:graphicData uri="http://schemas.openxmlformats.org/drawingml/2006/table">
            <a:tbl>
              <a:tblPr/>
              <a:tblGrid>
                <a:gridCol w="517525">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7525">
                  <a:extLst>
                    <a:ext uri="{9D8B030D-6E8A-4147-A177-3AD203B41FA5}">
                      <a16:colId xmlns:a16="http://schemas.microsoft.com/office/drawing/2014/main" val="20002"/>
                    </a:ext>
                  </a:extLst>
                </a:gridCol>
                <a:gridCol w="519112">
                  <a:extLst>
                    <a:ext uri="{9D8B030D-6E8A-4147-A177-3AD203B41FA5}">
                      <a16:colId xmlns:a16="http://schemas.microsoft.com/office/drawing/2014/main" val="20003"/>
                    </a:ext>
                  </a:extLst>
                </a:gridCol>
                <a:gridCol w="517525">
                  <a:extLst>
                    <a:ext uri="{9D8B030D-6E8A-4147-A177-3AD203B41FA5}">
                      <a16:colId xmlns:a16="http://schemas.microsoft.com/office/drawing/2014/main" val="20004"/>
                    </a:ext>
                  </a:extLst>
                </a:gridCol>
              </a:tblGrid>
              <a:tr h="432048">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cap="flat">
                      <a:noFill/>
                    </a:lnL>
                    <a:lnR>
                      <a:noFill/>
                    </a:lnR>
                    <a:lnT cap="fla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a:noFill/>
                    </a:lnR>
                    <a:lnT cap="fla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a:noFill/>
                    </a:lnR>
                    <a:lnT cap="fla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a:noFill/>
                    </a:lnR>
                    <a:lnT cap="fla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0</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01638">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cap="flat">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00050">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cap="flat">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01638">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cap="flat">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a:noFill/>
                    </a:lnL>
                    <a:lnR>
                      <a:noFill/>
                    </a:lnR>
                    <a:lnT>
                      <a:noFill/>
                    </a:lnT>
                    <a:lnB>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01638">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0</a:t>
                      </a:r>
                    </a:p>
                  </a:txBody>
                  <a:tcPr horzOverflow="overflow">
                    <a:lnL cap="flat">
                      <a:noFill/>
                    </a:lnL>
                    <a:lnR>
                      <a:noFill/>
                    </a:lnR>
                    <a:lnT>
                      <a:noFill/>
                    </a:lnT>
                    <a:lnB cap="flat">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a:ln>
                            <a:noFill/>
                          </a:ln>
                          <a:solidFill>
                            <a:schemeClr val="tx1"/>
                          </a:solidFill>
                          <a:effectLst/>
                          <a:latin typeface="Arial" pitchFamily="34" charset="0"/>
                        </a:rPr>
                        <a:t>0</a:t>
                      </a:r>
                    </a:p>
                  </a:txBody>
                  <a:tcPr horzOverflow="overflow">
                    <a:lnL>
                      <a:noFill/>
                    </a:lnL>
                    <a:lnR>
                      <a:noFill/>
                    </a:lnR>
                    <a:lnT>
                      <a:noFill/>
                    </a:lnT>
                    <a:lnB cap="flat">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a:noFill/>
                    </a:lnL>
                    <a:lnR>
                      <a:noFill/>
                    </a:lnR>
                    <a:lnT>
                      <a:noFill/>
                    </a:lnT>
                    <a:lnB cap="flat">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1</a:t>
                      </a:r>
                    </a:p>
                  </a:txBody>
                  <a:tcPr horzOverflow="overflow">
                    <a:lnL>
                      <a:noFill/>
                    </a:lnL>
                    <a:lnR>
                      <a:noFill/>
                    </a:lnR>
                    <a:lnT>
                      <a:noFill/>
                    </a:lnT>
                    <a:lnB cap="flat">
                      <a:noFill/>
                    </a:lnB>
                    <a:lnTlToBr>
                      <a:noFill/>
                    </a:lnTlToBr>
                    <a:lnBlToTr>
                      <a:noFill/>
                    </a:lnBlToTr>
                    <a:noFill/>
                  </a:tcPr>
                </a:tc>
                <a:tc>
                  <a:txBody>
                    <a:bodyPr/>
                    <a:lstStyle>
                      <a:lvl1pPr>
                        <a:buClr>
                          <a:schemeClr val="bg2"/>
                        </a:buClr>
                        <a:buSzPct val="90000"/>
                        <a:defRPr sz="2000">
                          <a:solidFill>
                            <a:schemeClr val="tx1"/>
                          </a:solidFill>
                          <a:latin typeface="Arial" pitchFamily="34" charset="0"/>
                        </a:defRPr>
                      </a:lvl1pPr>
                      <a:lvl2pPr>
                        <a:buClr>
                          <a:schemeClr val="tx2"/>
                        </a:buClr>
                        <a:buSzPct val="90000"/>
                        <a:defRPr>
                          <a:solidFill>
                            <a:schemeClr val="tx1"/>
                          </a:solidFill>
                          <a:latin typeface="Arial" pitchFamily="34" charset="0"/>
                        </a:defRPr>
                      </a:lvl2pPr>
                      <a:lvl3pPr>
                        <a:buClr>
                          <a:schemeClr val="accent1"/>
                        </a:buClr>
                        <a:buSzPct val="90000"/>
                        <a:defRPr sz="1600">
                          <a:solidFill>
                            <a:schemeClr val="tx1"/>
                          </a:solidFill>
                          <a:latin typeface="Arial" pitchFamily="34" charset="0"/>
                        </a:defRPr>
                      </a:lvl3pPr>
                      <a:lvl4pPr>
                        <a:buClr>
                          <a:schemeClr val="bg2"/>
                        </a:buClr>
                        <a:buSzPct val="90000"/>
                        <a:defRPr sz="1400">
                          <a:solidFill>
                            <a:schemeClr val="tx1"/>
                          </a:solidFill>
                          <a:latin typeface="Arial" pitchFamily="34" charset="0"/>
                        </a:defRPr>
                      </a:lvl4pPr>
                      <a:lvl5pPr>
                        <a:buClr>
                          <a:schemeClr val="tx2"/>
                        </a:buClr>
                        <a:buSzPct val="90000"/>
                        <a:defRPr sz="1400">
                          <a:solidFill>
                            <a:schemeClr val="tx1"/>
                          </a:solidFill>
                          <a:latin typeface="Arial" pitchFamily="34" charset="0"/>
                        </a:defRPr>
                      </a:lvl5pPr>
                      <a:lvl6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6pPr>
                      <a:lvl7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7pPr>
                      <a:lvl8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8pPr>
                      <a:lvl9pPr fontAlgn="base">
                        <a:spcBef>
                          <a:spcPct val="20000"/>
                        </a:spcBef>
                        <a:spcAft>
                          <a:spcPct val="0"/>
                        </a:spcAft>
                        <a:buClr>
                          <a:schemeClr val="tx2"/>
                        </a:buClr>
                        <a:buSzPct val="90000"/>
                        <a:buFont typeface="Wingdings" pitchFamily="2" charset="2"/>
                        <a:defRPr sz="1400">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90000"/>
                        <a:buFont typeface="Wingdings" pitchFamily="2" charset="2"/>
                        <a:buNone/>
                        <a:tabLst/>
                      </a:pPr>
                      <a:r>
                        <a:rPr kumimoji="0" lang="en-US" altLang="en-US" sz="2000" b="0" i="0" u="none" strike="noStrike" cap="none" normalizeH="0" baseline="0" dirty="0">
                          <a:ln>
                            <a:noFill/>
                          </a:ln>
                          <a:solidFill>
                            <a:schemeClr val="tx1"/>
                          </a:solidFill>
                          <a:effectLst/>
                          <a:latin typeface="Arial" pitchFamily="34" charset="0"/>
                        </a:rPr>
                        <a:t>0</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AutoShape 141"/>
          <p:cNvSpPr>
            <a:spLocks/>
          </p:cNvSpPr>
          <p:nvPr/>
        </p:nvSpPr>
        <p:spPr bwMode="auto">
          <a:xfrm>
            <a:off x="1066800" y="3145160"/>
            <a:ext cx="228600" cy="1905000"/>
          </a:xfrm>
          <a:prstGeom prst="leftBracket">
            <a:avLst>
              <a:gd name="adj" fmla="val 69444"/>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 name="AutoShape 142"/>
          <p:cNvSpPr>
            <a:spLocks/>
          </p:cNvSpPr>
          <p:nvPr/>
        </p:nvSpPr>
        <p:spPr bwMode="auto">
          <a:xfrm flipH="1">
            <a:off x="3429000" y="3145160"/>
            <a:ext cx="228600" cy="1905000"/>
          </a:xfrm>
          <a:prstGeom prst="leftBracket">
            <a:avLst>
              <a:gd name="adj" fmla="val 69444"/>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 name="Oval 143"/>
          <p:cNvSpPr>
            <a:spLocks noChangeArrowheads="1"/>
          </p:cNvSpPr>
          <p:nvPr/>
        </p:nvSpPr>
        <p:spPr bwMode="auto">
          <a:xfrm>
            <a:off x="6238230" y="3591248"/>
            <a:ext cx="198437" cy="176212"/>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Oval 144"/>
          <p:cNvSpPr>
            <a:spLocks noChangeArrowheads="1"/>
          </p:cNvSpPr>
          <p:nvPr/>
        </p:nvSpPr>
        <p:spPr bwMode="auto">
          <a:xfrm>
            <a:off x="5292080" y="4075435"/>
            <a:ext cx="198437" cy="17462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 name="Oval 145"/>
          <p:cNvSpPr>
            <a:spLocks noChangeArrowheads="1"/>
          </p:cNvSpPr>
          <p:nvPr/>
        </p:nvSpPr>
        <p:spPr bwMode="auto">
          <a:xfrm>
            <a:off x="6138217" y="4558035"/>
            <a:ext cx="198438" cy="176213"/>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 name="Oval 146"/>
          <p:cNvSpPr>
            <a:spLocks noChangeArrowheads="1"/>
          </p:cNvSpPr>
          <p:nvPr/>
        </p:nvSpPr>
        <p:spPr bwMode="auto">
          <a:xfrm>
            <a:off x="6984355" y="4030985"/>
            <a:ext cx="198437" cy="176213"/>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Oval 147"/>
          <p:cNvSpPr>
            <a:spLocks noChangeArrowheads="1"/>
          </p:cNvSpPr>
          <p:nvPr/>
        </p:nvSpPr>
        <p:spPr bwMode="auto">
          <a:xfrm>
            <a:off x="7532042" y="4118298"/>
            <a:ext cx="198438" cy="176212"/>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13" name="AutoShape 148"/>
          <p:cNvCxnSpPr>
            <a:cxnSpLocks noChangeShapeType="1"/>
            <a:stCxn id="8" idx="2"/>
            <a:endCxn id="9" idx="7"/>
          </p:cNvCxnSpPr>
          <p:nvPr/>
        </p:nvCxnSpPr>
        <p:spPr bwMode="auto">
          <a:xfrm flipH="1">
            <a:off x="5461942" y="3678560"/>
            <a:ext cx="763588" cy="411163"/>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49"/>
          <p:cNvCxnSpPr>
            <a:cxnSpLocks noChangeShapeType="1"/>
            <a:stCxn id="8" idx="4"/>
            <a:endCxn id="10" idx="0"/>
          </p:cNvCxnSpPr>
          <p:nvPr/>
        </p:nvCxnSpPr>
        <p:spPr bwMode="auto">
          <a:xfrm flipH="1">
            <a:off x="6238230" y="3778573"/>
            <a:ext cx="98425" cy="76835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50"/>
          <p:cNvCxnSpPr>
            <a:cxnSpLocks noChangeShapeType="1"/>
            <a:stCxn id="8" idx="6"/>
            <a:endCxn id="11" idx="0"/>
          </p:cNvCxnSpPr>
          <p:nvPr/>
        </p:nvCxnSpPr>
        <p:spPr bwMode="auto">
          <a:xfrm>
            <a:off x="6449367" y="3678560"/>
            <a:ext cx="633413" cy="341313"/>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51"/>
          <p:cNvCxnSpPr>
            <a:cxnSpLocks noChangeShapeType="1"/>
            <a:stCxn id="9" idx="5"/>
            <a:endCxn id="10" idx="2"/>
          </p:cNvCxnSpPr>
          <p:nvPr/>
        </p:nvCxnSpPr>
        <p:spPr bwMode="auto">
          <a:xfrm>
            <a:off x="5461942" y="4235773"/>
            <a:ext cx="663575" cy="411162"/>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2"/>
          <p:cNvCxnSpPr>
            <a:cxnSpLocks noChangeShapeType="1"/>
            <a:stCxn id="11" idx="3"/>
            <a:endCxn id="10" idx="6"/>
          </p:cNvCxnSpPr>
          <p:nvPr/>
        </p:nvCxnSpPr>
        <p:spPr bwMode="auto">
          <a:xfrm flipH="1">
            <a:off x="6349355" y="4191323"/>
            <a:ext cx="663575" cy="455612"/>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53"/>
          <p:cNvCxnSpPr>
            <a:cxnSpLocks noChangeShapeType="1"/>
            <a:stCxn id="12" idx="2"/>
            <a:endCxn id="11" idx="6"/>
          </p:cNvCxnSpPr>
          <p:nvPr/>
        </p:nvCxnSpPr>
        <p:spPr bwMode="auto">
          <a:xfrm flipH="1" flipV="1">
            <a:off x="7195492" y="4118298"/>
            <a:ext cx="323850" cy="889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54"/>
          <p:cNvCxnSpPr>
            <a:cxnSpLocks noChangeShapeType="1"/>
            <a:stCxn id="11" idx="2"/>
            <a:endCxn id="9" idx="6"/>
          </p:cNvCxnSpPr>
          <p:nvPr/>
        </p:nvCxnSpPr>
        <p:spPr bwMode="auto">
          <a:xfrm flipH="1">
            <a:off x="5503217" y="4118298"/>
            <a:ext cx="1468438" cy="4445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 Box 35"/>
          <p:cNvSpPr txBox="1">
            <a:spLocks noChangeArrowheads="1"/>
          </p:cNvSpPr>
          <p:nvPr/>
        </p:nvSpPr>
        <p:spPr bwMode="auto">
          <a:xfrm>
            <a:off x="6156176" y="3140968"/>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2</a:t>
            </a:r>
          </a:p>
        </p:txBody>
      </p:sp>
      <p:sp>
        <p:nvSpPr>
          <p:cNvPr id="46" name="Text Box 35"/>
          <p:cNvSpPr txBox="1">
            <a:spLocks noChangeArrowheads="1"/>
          </p:cNvSpPr>
          <p:nvPr/>
        </p:nvSpPr>
        <p:spPr bwMode="auto">
          <a:xfrm>
            <a:off x="7672547" y="3759423"/>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5</a:t>
            </a:r>
          </a:p>
        </p:txBody>
      </p:sp>
      <p:sp>
        <p:nvSpPr>
          <p:cNvPr id="47" name="Text Box 35"/>
          <p:cNvSpPr txBox="1">
            <a:spLocks noChangeArrowheads="1"/>
          </p:cNvSpPr>
          <p:nvPr/>
        </p:nvSpPr>
        <p:spPr bwMode="auto">
          <a:xfrm>
            <a:off x="5080259" y="3506352"/>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1</a:t>
            </a:r>
          </a:p>
        </p:txBody>
      </p:sp>
      <p:sp>
        <p:nvSpPr>
          <p:cNvPr id="48" name="Text Box 35"/>
          <p:cNvSpPr txBox="1">
            <a:spLocks noChangeArrowheads="1"/>
          </p:cNvSpPr>
          <p:nvPr/>
        </p:nvSpPr>
        <p:spPr bwMode="auto">
          <a:xfrm>
            <a:off x="6088371" y="4839543"/>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3</a:t>
            </a:r>
          </a:p>
        </p:txBody>
      </p:sp>
      <p:sp>
        <p:nvSpPr>
          <p:cNvPr id="49" name="Text Box 35"/>
          <p:cNvSpPr txBox="1">
            <a:spLocks noChangeArrowheads="1"/>
          </p:cNvSpPr>
          <p:nvPr/>
        </p:nvSpPr>
        <p:spPr bwMode="auto">
          <a:xfrm>
            <a:off x="6948264" y="3501008"/>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4</a:t>
            </a:r>
          </a:p>
        </p:txBody>
      </p:sp>
      <p:sp>
        <p:nvSpPr>
          <p:cNvPr id="54" name="Right Triangle 53"/>
          <p:cNvSpPr/>
          <p:nvPr/>
        </p:nvSpPr>
        <p:spPr>
          <a:xfrm>
            <a:off x="1066800" y="3145160"/>
            <a:ext cx="2476500" cy="1925215"/>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65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US" dirty="0">
                <a:latin typeface="Arial Black" charset="0"/>
                <a:ea typeface="ＭＳ Ｐゴシック" charset="0"/>
                <a:cs typeface="ＭＳ Ｐゴシック" charset="0"/>
              </a:rPr>
              <a:t>Edge list</a:t>
            </a:r>
          </a:p>
        </p:txBody>
      </p:sp>
      <p:sp>
        <p:nvSpPr>
          <p:cNvPr id="25603" name="Rectangle 3"/>
          <p:cNvSpPr>
            <a:spLocks noGrp="1" noChangeArrowheads="1"/>
          </p:cNvSpPr>
          <p:nvPr>
            <p:ph sz="quarter" idx="1"/>
          </p:nvPr>
        </p:nvSpPr>
        <p:spPr>
          <a:xfrm>
            <a:off x="533400" y="1752600"/>
            <a:ext cx="5486400" cy="5257800"/>
          </a:xfrm>
        </p:spPr>
        <p:txBody>
          <a:bodyPr>
            <a:normAutofit/>
          </a:bodyPr>
          <a:lstStyle/>
          <a:p>
            <a:pPr eaLnBrk="1" hangingPunct="1">
              <a:lnSpc>
                <a:spcPct val="90000"/>
              </a:lnSpc>
            </a:pPr>
            <a:r>
              <a:rPr lang="en-US" dirty="0">
                <a:latin typeface="Arial" charset="0"/>
                <a:ea typeface="ＭＳ Ｐゴシック" charset="0"/>
                <a:cs typeface="ＭＳ Ｐゴシック" charset="0"/>
              </a:rPr>
              <a:t>Edge list</a:t>
            </a:r>
          </a:p>
          <a:p>
            <a:pPr lvl="1" eaLnBrk="1" hangingPunct="1">
              <a:lnSpc>
                <a:spcPct val="90000"/>
              </a:lnSpc>
            </a:pPr>
            <a:r>
              <a:rPr lang="en-US" sz="2800" dirty="0">
                <a:latin typeface="Arial" charset="0"/>
                <a:ea typeface="ＭＳ Ｐゴシック" charset="0"/>
              </a:rPr>
              <a:t>2, 3</a:t>
            </a:r>
          </a:p>
          <a:p>
            <a:pPr lvl="1" eaLnBrk="1" hangingPunct="1">
              <a:lnSpc>
                <a:spcPct val="90000"/>
              </a:lnSpc>
            </a:pPr>
            <a:r>
              <a:rPr lang="en-US" sz="2800" dirty="0">
                <a:latin typeface="Arial" charset="0"/>
                <a:ea typeface="ＭＳ Ｐゴシック" charset="0"/>
              </a:rPr>
              <a:t>2, 4</a:t>
            </a:r>
          </a:p>
          <a:p>
            <a:pPr lvl="1" eaLnBrk="1" hangingPunct="1">
              <a:lnSpc>
                <a:spcPct val="90000"/>
              </a:lnSpc>
            </a:pPr>
            <a:r>
              <a:rPr lang="en-US" sz="2800" dirty="0">
                <a:latin typeface="Arial" charset="0"/>
                <a:ea typeface="ＭＳ Ｐゴシック" charset="0"/>
              </a:rPr>
              <a:t>3, 2</a:t>
            </a:r>
          </a:p>
          <a:p>
            <a:pPr lvl="1" eaLnBrk="1" hangingPunct="1">
              <a:lnSpc>
                <a:spcPct val="90000"/>
              </a:lnSpc>
            </a:pPr>
            <a:r>
              <a:rPr lang="en-US" sz="2800" dirty="0">
                <a:latin typeface="Arial" charset="0"/>
                <a:ea typeface="ＭＳ Ｐゴシック" charset="0"/>
              </a:rPr>
              <a:t>3, 4</a:t>
            </a:r>
          </a:p>
          <a:p>
            <a:pPr lvl="1" eaLnBrk="1" hangingPunct="1">
              <a:lnSpc>
                <a:spcPct val="90000"/>
              </a:lnSpc>
            </a:pPr>
            <a:r>
              <a:rPr lang="en-US" sz="2800" dirty="0">
                <a:latin typeface="Arial" charset="0"/>
                <a:ea typeface="ＭＳ Ｐゴシック" charset="0"/>
              </a:rPr>
              <a:t>4, 5</a:t>
            </a:r>
          </a:p>
          <a:p>
            <a:pPr lvl="1" eaLnBrk="1" hangingPunct="1">
              <a:lnSpc>
                <a:spcPct val="90000"/>
              </a:lnSpc>
            </a:pPr>
            <a:r>
              <a:rPr lang="en-US" sz="2800" dirty="0">
                <a:latin typeface="Arial" charset="0"/>
                <a:ea typeface="ＭＳ Ｐゴシック" charset="0"/>
              </a:rPr>
              <a:t>5, 2</a:t>
            </a:r>
          </a:p>
          <a:p>
            <a:pPr lvl="1" eaLnBrk="1" hangingPunct="1">
              <a:lnSpc>
                <a:spcPct val="90000"/>
              </a:lnSpc>
            </a:pPr>
            <a:r>
              <a:rPr lang="en-US" sz="2800" dirty="0">
                <a:latin typeface="Arial" charset="0"/>
                <a:ea typeface="ＭＳ Ｐゴシック" charset="0"/>
              </a:rPr>
              <a:t>5, 1</a:t>
            </a:r>
          </a:p>
          <a:p>
            <a:pPr lvl="1" eaLnBrk="1" hangingPunct="1">
              <a:lnSpc>
                <a:spcPct val="90000"/>
              </a:lnSpc>
              <a:buFont typeface="Wingdings" charset="0"/>
              <a:buNone/>
            </a:pPr>
            <a:endParaRPr lang="en-US" sz="1800" dirty="0">
              <a:latin typeface="Arial" charset="0"/>
              <a:ea typeface="ＭＳ Ｐゴシック" charset="0"/>
            </a:endParaRPr>
          </a:p>
        </p:txBody>
      </p:sp>
      <p:sp>
        <p:nvSpPr>
          <p:cNvPr id="20" name="Oval 24"/>
          <p:cNvSpPr>
            <a:spLocks noChangeArrowheads="1"/>
          </p:cNvSpPr>
          <p:nvPr/>
        </p:nvSpPr>
        <p:spPr bwMode="auto">
          <a:xfrm>
            <a:off x="5958063" y="2683565"/>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1" name="Oval 25"/>
          <p:cNvSpPr>
            <a:spLocks noChangeArrowheads="1"/>
          </p:cNvSpPr>
          <p:nvPr/>
        </p:nvSpPr>
        <p:spPr bwMode="auto">
          <a:xfrm>
            <a:off x="6986562" y="3160643"/>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2" name="Oval 26"/>
          <p:cNvSpPr>
            <a:spLocks noChangeArrowheads="1"/>
          </p:cNvSpPr>
          <p:nvPr/>
        </p:nvSpPr>
        <p:spPr bwMode="auto">
          <a:xfrm>
            <a:off x="6729437" y="4114800"/>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3" name="Oval 27"/>
          <p:cNvSpPr>
            <a:spLocks noChangeArrowheads="1"/>
          </p:cNvSpPr>
          <p:nvPr/>
        </p:nvSpPr>
        <p:spPr bwMode="auto">
          <a:xfrm>
            <a:off x="5572376" y="4114800"/>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4" name="Oval 28"/>
          <p:cNvSpPr>
            <a:spLocks noChangeArrowheads="1"/>
          </p:cNvSpPr>
          <p:nvPr/>
        </p:nvSpPr>
        <p:spPr bwMode="auto">
          <a:xfrm>
            <a:off x="5058126" y="3279913"/>
            <a:ext cx="257125" cy="23853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cxnSp>
        <p:nvCxnSpPr>
          <p:cNvPr id="25" name="AutoShape 29"/>
          <p:cNvCxnSpPr>
            <a:cxnSpLocks noChangeShapeType="1"/>
            <a:stCxn id="20" idx="6"/>
            <a:endCxn id="21" idx="1"/>
          </p:cNvCxnSpPr>
          <p:nvPr/>
        </p:nvCxnSpPr>
        <p:spPr bwMode="auto">
          <a:xfrm>
            <a:off x="6247328" y="2802834"/>
            <a:ext cx="776731" cy="36277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6" name="AutoShape 30"/>
          <p:cNvCxnSpPr>
            <a:cxnSpLocks noChangeShapeType="1"/>
            <a:stCxn id="21" idx="4"/>
            <a:endCxn id="22" idx="0"/>
          </p:cNvCxnSpPr>
          <p:nvPr/>
        </p:nvCxnSpPr>
        <p:spPr bwMode="auto">
          <a:xfrm flipH="1">
            <a:off x="6858000" y="3429000"/>
            <a:ext cx="257125" cy="65598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 name="AutoShape 31"/>
          <p:cNvCxnSpPr>
            <a:cxnSpLocks noChangeShapeType="1"/>
            <a:stCxn id="22" idx="2"/>
            <a:endCxn id="23" idx="6"/>
          </p:cNvCxnSpPr>
          <p:nvPr/>
        </p:nvCxnSpPr>
        <p:spPr bwMode="auto">
          <a:xfrm flipH="1">
            <a:off x="5861641" y="4234069"/>
            <a:ext cx="83565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AutoShape 32"/>
          <p:cNvCxnSpPr>
            <a:cxnSpLocks noChangeShapeType="1"/>
            <a:stCxn id="20" idx="4"/>
            <a:endCxn id="22" idx="1"/>
          </p:cNvCxnSpPr>
          <p:nvPr/>
        </p:nvCxnSpPr>
        <p:spPr bwMode="auto">
          <a:xfrm>
            <a:off x="6086625" y="2951921"/>
            <a:ext cx="680309" cy="1167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33"/>
          <p:cNvCxnSpPr>
            <a:cxnSpLocks noChangeShapeType="1"/>
            <a:stCxn id="23" idx="0"/>
            <a:endCxn id="20" idx="3"/>
          </p:cNvCxnSpPr>
          <p:nvPr/>
        </p:nvCxnSpPr>
        <p:spPr bwMode="auto">
          <a:xfrm flipV="1">
            <a:off x="5700938" y="2917134"/>
            <a:ext cx="294622" cy="1167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 name="AutoShape 34"/>
          <p:cNvCxnSpPr>
            <a:cxnSpLocks noChangeShapeType="1"/>
            <a:stCxn id="23" idx="1"/>
            <a:endCxn id="24" idx="5"/>
          </p:cNvCxnSpPr>
          <p:nvPr/>
        </p:nvCxnSpPr>
        <p:spPr bwMode="auto">
          <a:xfrm flipH="1" flipV="1">
            <a:off x="5277754" y="3513482"/>
            <a:ext cx="332120" cy="6062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Text Box 35"/>
          <p:cNvSpPr txBox="1">
            <a:spLocks noChangeArrowheads="1"/>
          </p:cNvSpPr>
          <p:nvPr/>
        </p:nvSpPr>
        <p:spPr bwMode="auto">
          <a:xfrm>
            <a:off x="4672439" y="2922104"/>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1</a:t>
            </a:r>
          </a:p>
        </p:txBody>
      </p:sp>
      <p:sp>
        <p:nvSpPr>
          <p:cNvPr id="32" name="Text Box 36"/>
          <p:cNvSpPr txBox="1">
            <a:spLocks noChangeArrowheads="1"/>
          </p:cNvSpPr>
          <p:nvPr/>
        </p:nvSpPr>
        <p:spPr bwMode="auto">
          <a:xfrm>
            <a:off x="5829501" y="2235152"/>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2</a:t>
            </a:r>
          </a:p>
        </p:txBody>
      </p:sp>
      <p:sp>
        <p:nvSpPr>
          <p:cNvPr id="33" name="Text Box 37"/>
          <p:cNvSpPr txBox="1">
            <a:spLocks noChangeArrowheads="1"/>
          </p:cNvSpPr>
          <p:nvPr/>
        </p:nvSpPr>
        <p:spPr bwMode="auto">
          <a:xfrm>
            <a:off x="7110839" y="2768552"/>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3</a:t>
            </a:r>
          </a:p>
        </p:txBody>
      </p:sp>
      <p:sp>
        <p:nvSpPr>
          <p:cNvPr id="34" name="Text Box 38"/>
          <p:cNvSpPr txBox="1">
            <a:spLocks noChangeArrowheads="1"/>
          </p:cNvSpPr>
          <p:nvPr/>
        </p:nvSpPr>
        <p:spPr bwMode="auto">
          <a:xfrm>
            <a:off x="6986562" y="4114800"/>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a:solidFill>
                  <a:srgbClr val="FF0000"/>
                </a:solidFill>
              </a:rPr>
              <a:t>4</a:t>
            </a:r>
          </a:p>
        </p:txBody>
      </p:sp>
      <p:sp>
        <p:nvSpPr>
          <p:cNvPr id="35" name="Text Box 40"/>
          <p:cNvSpPr txBox="1">
            <a:spLocks noChangeArrowheads="1"/>
          </p:cNvSpPr>
          <p:nvPr/>
        </p:nvSpPr>
        <p:spPr bwMode="auto">
          <a:xfrm>
            <a:off x="5282039" y="4220817"/>
            <a:ext cx="35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b="1" dirty="0">
                <a:solidFill>
                  <a:srgbClr val="FF0000"/>
                </a:solidFill>
              </a:rPr>
              <a:t>5</a:t>
            </a:r>
          </a:p>
        </p:txBody>
      </p:sp>
    </p:spTree>
    <p:extLst>
      <p:ext uri="{BB962C8B-B14F-4D97-AF65-F5344CB8AC3E}">
        <p14:creationId xmlns:p14="http://schemas.microsoft.com/office/powerpoint/2010/main" val="302341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US">
                <a:latin typeface="Arial Black" charset="0"/>
                <a:ea typeface="ＭＳ Ｐゴシック" charset="0"/>
                <a:cs typeface="ＭＳ Ｐゴシック" charset="0"/>
              </a:rPr>
              <a:t>Adjacency lists</a:t>
            </a:r>
          </a:p>
        </p:txBody>
      </p:sp>
      <p:sp>
        <p:nvSpPr>
          <p:cNvPr id="25603" name="Rectangle 3"/>
          <p:cNvSpPr>
            <a:spLocks noGrp="1" noChangeArrowheads="1"/>
          </p:cNvSpPr>
          <p:nvPr>
            <p:ph sz="quarter" idx="1"/>
          </p:nvPr>
        </p:nvSpPr>
        <p:spPr>
          <a:xfrm>
            <a:off x="533400" y="1066800"/>
            <a:ext cx="5486400" cy="5257800"/>
          </a:xfrm>
        </p:spPr>
        <p:txBody>
          <a:bodyPr>
            <a:normAutofit/>
          </a:bodyPr>
          <a:lstStyle/>
          <a:p>
            <a:pPr lvl="1" eaLnBrk="1" hangingPunct="1">
              <a:lnSpc>
                <a:spcPct val="90000"/>
              </a:lnSpc>
              <a:buFont typeface="Wingdings" charset="0"/>
              <a:buNone/>
            </a:pPr>
            <a:endParaRPr lang="en-US" sz="1400" dirty="0">
              <a:latin typeface="Arial" charset="0"/>
              <a:ea typeface="ＭＳ Ｐゴシック" charset="0"/>
            </a:endParaRPr>
          </a:p>
          <a:p>
            <a:pPr eaLnBrk="1" hangingPunct="1">
              <a:lnSpc>
                <a:spcPct val="90000"/>
              </a:lnSpc>
            </a:pPr>
            <a:r>
              <a:rPr lang="en-US" dirty="0">
                <a:latin typeface="Arial" charset="0"/>
                <a:ea typeface="ＭＳ Ｐゴシック" charset="0"/>
                <a:cs typeface="ＭＳ Ｐゴシック" charset="0"/>
              </a:rPr>
              <a:t>Adjacency list</a:t>
            </a:r>
          </a:p>
          <a:p>
            <a:pPr lvl="1" eaLnBrk="1" hangingPunct="1">
              <a:lnSpc>
                <a:spcPct val="90000"/>
              </a:lnSpc>
            </a:pPr>
            <a:r>
              <a:rPr lang="en-US" dirty="0">
                <a:latin typeface="Arial" charset="0"/>
                <a:ea typeface="ＭＳ Ｐゴシック" charset="0"/>
              </a:rPr>
              <a:t>is easier to work with if network is</a:t>
            </a:r>
          </a:p>
          <a:p>
            <a:pPr lvl="2" eaLnBrk="1" hangingPunct="1">
              <a:lnSpc>
                <a:spcPct val="90000"/>
              </a:lnSpc>
            </a:pPr>
            <a:r>
              <a:rPr lang="en-US" dirty="0">
                <a:latin typeface="Arial" charset="0"/>
                <a:ea typeface="ＭＳ Ｐゴシック" charset="0"/>
              </a:rPr>
              <a:t>large</a:t>
            </a:r>
          </a:p>
          <a:p>
            <a:pPr lvl="2" eaLnBrk="1" hangingPunct="1">
              <a:lnSpc>
                <a:spcPct val="90000"/>
              </a:lnSpc>
            </a:pPr>
            <a:r>
              <a:rPr lang="en-US" dirty="0">
                <a:latin typeface="Arial" charset="0"/>
                <a:ea typeface="ＭＳ Ｐゴシック" charset="0"/>
              </a:rPr>
              <a:t>sparse</a:t>
            </a:r>
          </a:p>
          <a:p>
            <a:pPr lvl="1" eaLnBrk="1" hangingPunct="1">
              <a:lnSpc>
                <a:spcPct val="90000"/>
              </a:lnSpc>
            </a:pPr>
            <a:r>
              <a:rPr lang="en-US" dirty="0">
                <a:latin typeface="Arial" charset="0"/>
                <a:ea typeface="ＭＳ Ｐゴシック" charset="0"/>
              </a:rPr>
              <a:t>quickly retrieve all neighbors for a node</a:t>
            </a:r>
          </a:p>
          <a:p>
            <a:pPr lvl="2" eaLnBrk="1" hangingPunct="1">
              <a:lnSpc>
                <a:spcPct val="90000"/>
              </a:lnSpc>
            </a:pPr>
            <a:r>
              <a:rPr lang="en-US" sz="2000" dirty="0">
                <a:latin typeface="Arial" charset="0"/>
                <a:ea typeface="ＭＳ Ｐゴシック" charset="0"/>
              </a:rPr>
              <a:t>1:</a:t>
            </a:r>
          </a:p>
          <a:p>
            <a:pPr lvl="2" eaLnBrk="1" hangingPunct="1">
              <a:lnSpc>
                <a:spcPct val="90000"/>
              </a:lnSpc>
            </a:pPr>
            <a:r>
              <a:rPr lang="en-US" sz="2000" dirty="0">
                <a:latin typeface="Arial" charset="0"/>
                <a:ea typeface="ＭＳ Ｐゴシック" charset="0"/>
              </a:rPr>
              <a:t>2: 3 4</a:t>
            </a:r>
          </a:p>
          <a:p>
            <a:pPr lvl="2" eaLnBrk="1" hangingPunct="1">
              <a:lnSpc>
                <a:spcPct val="90000"/>
              </a:lnSpc>
            </a:pPr>
            <a:r>
              <a:rPr lang="en-US" sz="2000" dirty="0">
                <a:latin typeface="Arial" charset="0"/>
                <a:ea typeface="ＭＳ Ｐゴシック" charset="0"/>
              </a:rPr>
              <a:t>3: 2 4</a:t>
            </a:r>
          </a:p>
          <a:p>
            <a:pPr lvl="2" eaLnBrk="1" hangingPunct="1">
              <a:lnSpc>
                <a:spcPct val="90000"/>
              </a:lnSpc>
            </a:pPr>
            <a:r>
              <a:rPr lang="en-US" sz="2000" dirty="0">
                <a:latin typeface="Arial" charset="0"/>
                <a:ea typeface="ＭＳ Ｐゴシック" charset="0"/>
              </a:rPr>
              <a:t>4: 5</a:t>
            </a:r>
          </a:p>
          <a:p>
            <a:pPr lvl="2" eaLnBrk="1" hangingPunct="1">
              <a:lnSpc>
                <a:spcPct val="90000"/>
              </a:lnSpc>
            </a:pPr>
            <a:r>
              <a:rPr lang="en-US" sz="2000" dirty="0">
                <a:latin typeface="Arial" charset="0"/>
                <a:ea typeface="ＭＳ Ｐゴシック" charset="0"/>
              </a:rPr>
              <a:t>5: 1 2</a:t>
            </a:r>
          </a:p>
          <a:p>
            <a:pPr lvl="1" eaLnBrk="1" hangingPunct="1">
              <a:lnSpc>
                <a:spcPct val="90000"/>
              </a:lnSpc>
            </a:pPr>
            <a:endParaRPr lang="en-US" sz="1600" dirty="0">
              <a:latin typeface="Arial" charset="0"/>
              <a:ea typeface="ＭＳ Ｐゴシック" charset="0"/>
            </a:endParaRPr>
          </a:p>
        </p:txBody>
      </p:sp>
      <p:grpSp>
        <p:nvGrpSpPr>
          <p:cNvPr id="2" name="Group 1"/>
          <p:cNvGrpSpPr/>
          <p:nvPr/>
        </p:nvGrpSpPr>
        <p:grpSpPr>
          <a:xfrm>
            <a:off x="6324600" y="1831974"/>
            <a:ext cx="2667000" cy="2359025"/>
            <a:chOff x="6324600" y="1831975"/>
            <a:chExt cx="1806575" cy="1752600"/>
          </a:xfrm>
        </p:grpSpPr>
        <p:sp>
          <p:nvSpPr>
            <p:cNvPr id="25604" name="Oval 24"/>
            <p:cNvSpPr>
              <a:spLocks noChangeArrowheads="1"/>
            </p:cNvSpPr>
            <p:nvPr/>
          </p:nvSpPr>
          <p:spPr bwMode="auto">
            <a:xfrm>
              <a:off x="7086600" y="2212975"/>
              <a:ext cx="152400" cy="152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605" name="Oval 25"/>
            <p:cNvSpPr>
              <a:spLocks noChangeArrowheads="1"/>
            </p:cNvSpPr>
            <p:nvPr/>
          </p:nvSpPr>
          <p:spPr bwMode="auto">
            <a:xfrm>
              <a:off x="7696200" y="2517775"/>
              <a:ext cx="152400" cy="152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606" name="Oval 26"/>
            <p:cNvSpPr>
              <a:spLocks noChangeArrowheads="1"/>
            </p:cNvSpPr>
            <p:nvPr/>
          </p:nvSpPr>
          <p:spPr bwMode="auto">
            <a:xfrm>
              <a:off x="7543800" y="3127375"/>
              <a:ext cx="152400" cy="152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607" name="Oval 27"/>
            <p:cNvSpPr>
              <a:spLocks noChangeArrowheads="1"/>
            </p:cNvSpPr>
            <p:nvPr/>
          </p:nvSpPr>
          <p:spPr bwMode="auto">
            <a:xfrm>
              <a:off x="6858000" y="3127375"/>
              <a:ext cx="152400" cy="152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608" name="Oval 28"/>
            <p:cNvSpPr>
              <a:spLocks noChangeArrowheads="1"/>
            </p:cNvSpPr>
            <p:nvPr/>
          </p:nvSpPr>
          <p:spPr bwMode="auto">
            <a:xfrm>
              <a:off x="6553200" y="2593975"/>
              <a:ext cx="152400" cy="152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cxnSp>
          <p:nvCxnSpPr>
            <p:cNvPr id="25609" name="AutoShape 29"/>
            <p:cNvCxnSpPr>
              <a:cxnSpLocks noChangeShapeType="1"/>
              <a:stCxn id="25604" idx="6"/>
              <a:endCxn id="25605" idx="1"/>
            </p:cNvCxnSpPr>
            <p:nvPr/>
          </p:nvCxnSpPr>
          <p:spPr bwMode="auto">
            <a:xfrm>
              <a:off x="7258050" y="2289175"/>
              <a:ext cx="460375" cy="231775"/>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5610" name="AutoShape 30"/>
            <p:cNvCxnSpPr>
              <a:cxnSpLocks noChangeShapeType="1"/>
              <a:stCxn id="25605" idx="4"/>
              <a:endCxn id="25606" idx="0"/>
            </p:cNvCxnSpPr>
            <p:nvPr/>
          </p:nvCxnSpPr>
          <p:spPr bwMode="auto">
            <a:xfrm flipH="1">
              <a:off x="7620000" y="2689225"/>
              <a:ext cx="152400" cy="4191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1" name="AutoShape 31"/>
            <p:cNvCxnSpPr>
              <a:cxnSpLocks noChangeShapeType="1"/>
              <a:stCxn id="25606" idx="2"/>
              <a:endCxn id="25607" idx="6"/>
            </p:cNvCxnSpPr>
            <p:nvPr/>
          </p:nvCxnSpPr>
          <p:spPr bwMode="auto">
            <a:xfrm flipH="1">
              <a:off x="7029450" y="3203575"/>
              <a:ext cx="495300"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2" name="AutoShape 32"/>
            <p:cNvCxnSpPr>
              <a:cxnSpLocks noChangeShapeType="1"/>
              <a:stCxn id="25604" idx="4"/>
              <a:endCxn id="25606" idx="1"/>
            </p:cNvCxnSpPr>
            <p:nvPr/>
          </p:nvCxnSpPr>
          <p:spPr bwMode="auto">
            <a:xfrm>
              <a:off x="7162800" y="2384425"/>
              <a:ext cx="403225" cy="7461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3" name="AutoShape 33"/>
            <p:cNvCxnSpPr>
              <a:cxnSpLocks noChangeShapeType="1"/>
              <a:stCxn id="25607" idx="0"/>
              <a:endCxn id="25604" idx="3"/>
            </p:cNvCxnSpPr>
            <p:nvPr/>
          </p:nvCxnSpPr>
          <p:spPr bwMode="auto">
            <a:xfrm flipV="1">
              <a:off x="6934200" y="2362200"/>
              <a:ext cx="174625" cy="7461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4" name="AutoShape 34"/>
            <p:cNvCxnSpPr>
              <a:cxnSpLocks noChangeShapeType="1"/>
              <a:stCxn id="25607" idx="1"/>
              <a:endCxn id="25608" idx="5"/>
            </p:cNvCxnSpPr>
            <p:nvPr/>
          </p:nvCxnSpPr>
          <p:spPr bwMode="auto">
            <a:xfrm flipH="1" flipV="1">
              <a:off x="6683375" y="2743200"/>
              <a:ext cx="196850" cy="3873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15" name="Text Box 35"/>
            <p:cNvSpPr txBox="1">
              <a:spLocks noChangeArrowheads="1"/>
            </p:cNvSpPr>
            <p:nvPr/>
          </p:nvSpPr>
          <p:spPr bwMode="auto">
            <a:xfrm>
              <a:off x="6324600" y="236537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1400" b="1">
                  <a:solidFill>
                    <a:srgbClr val="FF0000"/>
                  </a:solidFill>
                </a:rPr>
                <a:t>1</a:t>
              </a:r>
            </a:p>
          </p:txBody>
        </p:sp>
        <p:sp>
          <p:nvSpPr>
            <p:cNvPr id="25616" name="Text Box 36"/>
            <p:cNvSpPr txBox="1">
              <a:spLocks noChangeArrowheads="1"/>
            </p:cNvSpPr>
            <p:nvPr/>
          </p:nvSpPr>
          <p:spPr bwMode="auto">
            <a:xfrm>
              <a:off x="7010400" y="183197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1400" b="1">
                  <a:solidFill>
                    <a:srgbClr val="FF0000"/>
                  </a:solidFill>
                </a:rPr>
                <a:t>2</a:t>
              </a:r>
            </a:p>
          </p:txBody>
        </p:sp>
        <p:sp>
          <p:nvSpPr>
            <p:cNvPr id="25617" name="Text Box 37"/>
            <p:cNvSpPr txBox="1">
              <a:spLocks noChangeArrowheads="1"/>
            </p:cNvSpPr>
            <p:nvPr/>
          </p:nvSpPr>
          <p:spPr bwMode="auto">
            <a:xfrm>
              <a:off x="7848600" y="221297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1400" b="1">
                  <a:solidFill>
                    <a:srgbClr val="FF0000"/>
                  </a:solidFill>
                </a:rPr>
                <a:t>3</a:t>
              </a:r>
            </a:p>
          </p:txBody>
        </p:sp>
        <p:sp>
          <p:nvSpPr>
            <p:cNvPr id="25618" name="Text Box 38"/>
            <p:cNvSpPr txBox="1">
              <a:spLocks noChangeArrowheads="1"/>
            </p:cNvSpPr>
            <p:nvPr/>
          </p:nvSpPr>
          <p:spPr bwMode="auto">
            <a:xfrm>
              <a:off x="7696200" y="312737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1400" b="1">
                  <a:solidFill>
                    <a:srgbClr val="FF0000"/>
                  </a:solidFill>
                </a:rPr>
                <a:t>4</a:t>
              </a:r>
            </a:p>
          </p:txBody>
        </p:sp>
        <p:sp>
          <p:nvSpPr>
            <p:cNvPr id="25619" name="Text Box 40"/>
            <p:cNvSpPr txBox="1">
              <a:spLocks noChangeArrowheads="1"/>
            </p:cNvSpPr>
            <p:nvPr/>
          </p:nvSpPr>
          <p:spPr bwMode="auto">
            <a:xfrm>
              <a:off x="6496050" y="327977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20000"/>
                </a:spcBef>
                <a:spcAft>
                  <a:spcPct val="0"/>
                </a:spcAft>
                <a:defRPr sz="2400">
                  <a:solidFill>
                    <a:schemeClr val="tx1"/>
                  </a:solidFill>
                  <a:latin typeface="Arial" charset="0"/>
                  <a:ea typeface="Arial" charset="0"/>
                  <a:cs typeface="Arial" charset="0"/>
                </a:defRPr>
              </a:lvl6pPr>
              <a:lvl7pPr marL="914400" eaLnBrk="0" fontAlgn="base" hangingPunct="0">
                <a:spcBef>
                  <a:spcPct val="20000"/>
                </a:spcBef>
                <a:spcAft>
                  <a:spcPct val="0"/>
                </a:spcAft>
                <a:defRPr sz="2400">
                  <a:solidFill>
                    <a:schemeClr val="tx1"/>
                  </a:solidFill>
                  <a:latin typeface="Arial" charset="0"/>
                  <a:ea typeface="Arial" charset="0"/>
                  <a:cs typeface="Arial" charset="0"/>
                </a:defRPr>
              </a:lvl7pPr>
              <a:lvl8pPr marL="1371600" eaLnBrk="0" fontAlgn="base" hangingPunct="0">
                <a:spcBef>
                  <a:spcPct val="20000"/>
                </a:spcBef>
                <a:spcAft>
                  <a:spcPct val="0"/>
                </a:spcAft>
                <a:defRPr sz="2400">
                  <a:solidFill>
                    <a:schemeClr val="tx1"/>
                  </a:solidFill>
                  <a:latin typeface="Arial" charset="0"/>
                  <a:ea typeface="Arial" charset="0"/>
                  <a:cs typeface="Arial" charset="0"/>
                </a:defRPr>
              </a:lvl8pPr>
              <a:lvl9pPr marL="1828800" eaLnBrk="0" fontAlgn="base" hangingPunct="0">
                <a:spcBef>
                  <a:spcPct val="20000"/>
                </a:spcBef>
                <a:spcAft>
                  <a:spcPct val="0"/>
                </a:spcAft>
                <a:defRPr sz="2400">
                  <a:solidFill>
                    <a:schemeClr val="tx1"/>
                  </a:solidFill>
                  <a:latin typeface="Arial" charset="0"/>
                  <a:ea typeface="Arial" charset="0"/>
                  <a:cs typeface="Arial" charset="0"/>
                </a:defRPr>
              </a:lvl9pPr>
            </a:lstStyle>
            <a:p>
              <a:pPr eaLnBrk="1" hangingPunct="1">
                <a:buFont typeface="Wingdings" charset="0"/>
                <a:buNone/>
              </a:pPr>
              <a:r>
                <a:rPr lang="en-US" sz="1400" b="1">
                  <a:solidFill>
                    <a:srgbClr val="FF0000"/>
                  </a:solidFill>
                </a:rPr>
                <a:t>5</a:t>
              </a:r>
            </a:p>
          </p:txBody>
        </p:sp>
      </p:grpSp>
    </p:spTree>
    <p:extLst>
      <p:ext uri="{BB962C8B-B14F-4D97-AF65-F5344CB8AC3E}">
        <p14:creationId xmlns:p14="http://schemas.microsoft.com/office/powerpoint/2010/main" val="300235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Social network analysis - history</a:t>
            </a:r>
            <a:endParaRPr lang="en-US" dirty="0"/>
          </a:p>
        </p:txBody>
      </p:sp>
      <p:sp>
        <p:nvSpPr>
          <p:cNvPr id="8" name="Content Placeholder 7"/>
          <p:cNvSpPr>
            <a:spLocks noGrp="1"/>
          </p:cNvSpPr>
          <p:nvPr>
            <p:ph idx="1"/>
          </p:nvPr>
        </p:nvSpPr>
        <p:spPr>
          <a:xfrm>
            <a:off x="457200" y="999906"/>
            <a:ext cx="4402832" cy="4373563"/>
          </a:xfrm>
        </p:spPr>
        <p:txBody>
          <a:bodyPr>
            <a:noAutofit/>
          </a:bodyPr>
          <a:lstStyle/>
          <a:p>
            <a:pPr>
              <a:buNone/>
            </a:pPr>
            <a:endParaRPr lang="en-US" sz="2000" dirty="0">
              <a:solidFill>
                <a:schemeClr val="tx1"/>
              </a:solidFill>
            </a:endParaRPr>
          </a:p>
          <a:p>
            <a:pPr>
              <a:buNone/>
            </a:pPr>
            <a:r>
              <a:rPr lang="en-US" sz="2000" dirty="0"/>
              <a:t>Jacob Moreno: psychiatrist invented  “</a:t>
            </a:r>
            <a:r>
              <a:rPr lang="en-US" sz="2000" dirty="0" err="1"/>
              <a:t>sociometry</a:t>
            </a:r>
            <a:r>
              <a:rPr lang="en-US" sz="2000" dirty="0"/>
              <a:t>,”: technique for eliciting and graphically representing individuals.</a:t>
            </a:r>
          </a:p>
          <a:p>
            <a:pPr>
              <a:buNone/>
            </a:pPr>
            <a:endParaRPr lang="en-US" sz="2000" dirty="0">
              <a:solidFill>
                <a:schemeClr val="tx1"/>
              </a:solidFill>
            </a:endParaRPr>
          </a:p>
          <a:p>
            <a:pPr>
              <a:buNone/>
            </a:pPr>
            <a:r>
              <a:rPr lang="en-US" sz="2000" dirty="0">
                <a:solidFill>
                  <a:schemeClr val="tx1"/>
                </a:solidFill>
              </a:rPr>
              <a:t>1932- Epidemic of runaways at the Hudson School for Girls (14 girls in 2 weeks). </a:t>
            </a:r>
          </a:p>
          <a:p>
            <a:pPr>
              <a:buNone/>
            </a:pPr>
            <a:endParaRPr lang="en-US" sz="2000" dirty="0">
              <a:solidFill>
                <a:schemeClr val="tx1"/>
              </a:solidFill>
            </a:endParaRPr>
          </a:p>
          <a:p>
            <a:pPr>
              <a:buNone/>
            </a:pPr>
            <a:r>
              <a:rPr lang="en-US" sz="2000" dirty="0">
                <a:solidFill>
                  <a:schemeClr val="tx1"/>
                </a:solidFill>
              </a:rPr>
              <a:t>Moreno suggested that the reason for the runaway is related to the positions of the runaways in an underlying social network.</a:t>
            </a:r>
          </a:p>
          <a:p>
            <a:pPr>
              <a:buNone/>
            </a:pPr>
            <a:endParaRPr lang="en-US" sz="2000" dirty="0">
              <a:solidFill>
                <a:schemeClr val="tx1"/>
              </a:solidFill>
            </a:endParaRPr>
          </a:p>
          <a:p>
            <a:pPr>
              <a:buNone/>
            </a:pPr>
            <a:r>
              <a:rPr lang="en-US" sz="2000" dirty="0">
                <a:solidFill>
                  <a:schemeClr val="tx1"/>
                </a:solidFill>
              </a:rPr>
              <a:t> </a:t>
            </a:r>
          </a:p>
        </p:txBody>
      </p:sp>
      <p:pic>
        <p:nvPicPr>
          <p:cNvPr id="21507" name="Picture 3"/>
          <p:cNvPicPr>
            <a:picLocks noChangeAspect="1" noChangeArrowheads="1"/>
          </p:cNvPicPr>
          <p:nvPr/>
        </p:nvPicPr>
        <p:blipFill>
          <a:blip r:embed="rId2" cstate="print"/>
          <a:srcRect t="1923"/>
          <a:stretch>
            <a:fillRect/>
          </a:stretch>
        </p:blipFill>
        <p:spPr bwMode="auto">
          <a:xfrm>
            <a:off x="4860032" y="2204864"/>
            <a:ext cx="3444468" cy="3672632"/>
          </a:xfrm>
          <a:prstGeom prst="rect">
            <a:avLst/>
          </a:prstGeom>
          <a:noFill/>
          <a:ln w="9525">
            <a:noFill/>
            <a:miter lim="800000"/>
            <a:headEnd/>
            <a:tailEnd/>
          </a:ln>
        </p:spPr>
      </p:pic>
    </p:spTree>
    <p:extLst>
      <p:ext uri="{BB962C8B-B14F-4D97-AF65-F5344CB8AC3E}">
        <p14:creationId xmlns:p14="http://schemas.microsoft.com/office/powerpoint/2010/main" val="789493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Nodes attributes</a:t>
            </a:r>
          </a:p>
        </p:txBody>
      </p:sp>
      <p:sp>
        <p:nvSpPr>
          <p:cNvPr id="3" name="Content Placeholder 2"/>
          <p:cNvSpPr>
            <a:spLocks noGrp="1"/>
          </p:cNvSpPr>
          <p:nvPr>
            <p:ph idx="1"/>
          </p:nvPr>
        </p:nvSpPr>
        <p:spPr/>
        <p:txBody>
          <a:bodyPr/>
          <a:lstStyle/>
          <a:p>
            <a:r>
              <a:rPr lang="en-US" dirty="0" err="1"/>
              <a:t>Homophily</a:t>
            </a:r>
            <a:r>
              <a:rPr lang="en-US" dirty="0"/>
              <a:t>: tendency of like individuals to associate with one another</a:t>
            </a:r>
          </a:p>
          <a:p>
            <a:endParaRPr lang="en-US" dirty="0"/>
          </a:p>
          <a:p>
            <a:endParaRPr lang="en-US" dirty="0"/>
          </a:p>
        </p:txBody>
      </p:sp>
      <p:pic>
        <p:nvPicPr>
          <p:cNvPr id="4" name="Picture 4"/>
          <p:cNvPicPr>
            <a:picLocks noChangeAspect="1" noChangeArrowheads="1"/>
          </p:cNvPicPr>
          <p:nvPr/>
        </p:nvPicPr>
        <p:blipFill>
          <a:blip r:embed="rId2" cstate="print"/>
          <a:srcRect/>
          <a:stretch>
            <a:fillRect/>
          </a:stretch>
        </p:blipFill>
        <p:spPr bwMode="auto">
          <a:xfrm>
            <a:off x="1905000" y="2498179"/>
            <a:ext cx="6057900" cy="3667125"/>
          </a:xfrm>
          <a:prstGeom prst="rect">
            <a:avLst/>
          </a:prstGeom>
          <a:noFill/>
          <a:ln w="9525">
            <a:noFill/>
            <a:miter lim="800000"/>
            <a:headEnd/>
            <a:tailEnd/>
          </a:ln>
        </p:spPr>
      </p:pic>
    </p:spTree>
    <p:extLst>
      <p:ext uri="{BB962C8B-B14F-4D97-AF65-F5344CB8AC3E}">
        <p14:creationId xmlns:p14="http://schemas.microsoft.com/office/powerpoint/2010/main" val="20567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r>
              <a:rPr lang="en-US" dirty="0">
                <a:latin typeface="Arial Black" charset="0"/>
                <a:ea typeface="ＭＳ Ｐゴシック" charset="0"/>
                <a:cs typeface="ＭＳ Ｐゴシック" charset="0"/>
              </a:rPr>
              <a:t>Edge attributes</a:t>
            </a:r>
          </a:p>
        </p:txBody>
      </p:sp>
      <p:sp>
        <p:nvSpPr>
          <p:cNvPr id="21507" name="Rectangle 3"/>
          <p:cNvSpPr>
            <a:spLocks noGrp="1" noChangeArrowheads="1"/>
          </p:cNvSpPr>
          <p:nvPr>
            <p:ph type="body" idx="1"/>
          </p:nvPr>
        </p:nvSpPr>
        <p:spPr/>
        <p:txBody>
          <a:bodyPr>
            <a:normAutofit/>
          </a:bodyPr>
          <a:lstStyle/>
          <a:p>
            <a:pPr eaLnBrk="1" hangingPunct="1">
              <a:lnSpc>
                <a:spcPct val="90000"/>
              </a:lnSpc>
            </a:pPr>
            <a:endParaRPr lang="en-US" dirty="0">
              <a:latin typeface="Arial" charset="0"/>
              <a:ea typeface="ＭＳ Ｐゴシック" charset="0"/>
              <a:cs typeface="ＭＳ Ｐゴシック" charset="0"/>
            </a:endParaRPr>
          </a:p>
          <a:p>
            <a:pPr eaLnBrk="1" hangingPunct="1">
              <a:lnSpc>
                <a:spcPct val="90000"/>
              </a:lnSpc>
            </a:pP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Network edges may have attributes </a:t>
            </a:r>
          </a:p>
          <a:p>
            <a:pPr eaLnBrk="1" hangingPunct="1">
              <a:lnSpc>
                <a:spcPct val="90000"/>
              </a:lnSpc>
            </a:pP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Examples for type of such attributes:</a:t>
            </a:r>
          </a:p>
          <a:p>
            <a:pPr lvl="1" eaLnBrk="1" hangingPunct="1">
              <a:lnSpc>
                <a:spcPct val="90000"/>
              </a:lnSpc>
            </a:pPr>
            <a:r>
              <a:rPr lang="en-US" dirty="0">
                <a:latin typeface="Arial" charset="0"/>
                <a:ea typeface="ＭＳ Ｐゴシック" charset="0"/>
              </a:rPr>
              <a:t>weight (e.g. frequency of communication)</a:t>
            </a:r>
          </a:p>
          <a:p>
            <a:pPr lvl="1" eaLnBrk="1" hangingPunct="1">
              <a:lnSpc>
                <a:spcPct val="90000"/>
              </a:lnSpc>
            </a:pPr>
            <a:r>
              <a:rPr lang="en-US" dirty="0">
                <a:latin typeface="Arial" charset="0"/>
                <a:ea typeface="ＭＳ Ｐゴシック" charset="0"/>
              </a:rPr>
              <a:t>ranking (best friend, second best friend…)</a:t>
            </a:r>
          </a:p>
          <a:p>
            <a:pPr lvl="1" eaLnBrk="1" hangingPunct="1">
              <a:lnSpc>
                <a:spcPct val="90000"/>
              </a:lnSpc>
            </a:pPr>
            <a:r>
              <a:rPr lang="en-US" dirty="0">
                <a:latin typeface="Arial" charset="0"/>
                <a:ea typeface="ＭＳ Ｐゴシック" charset="0"/>
              </a:rPr>
              <a:t>type (friend, relative, co-worker)</a:t>
            </a:r>
          </a:p>
        </p:txBody>
      </p:sp>
    </p:spTree>
    <p:extLst>
      <p:ext uri="{BB962C8B-B14F-4D97-AF65-F5344CB8AC3E}">
        <p14:creationId xmlns:p14="http://schemas.microsoft.com/office/powerpoint/2010/main" val="2208462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US" dirty="0">
                <a:latin typeface="Arial Black" charset="0"/>
                <a:ea typeface="ＭＳ Ｐゴシック" charset="0"/>
                <a:cs typeface="ＭＳ Ｐゴシック" charset="0"/>
              </a:rPr>
              <a:t>Edge attributes - Example</a:t>
            </a:r>
          </a:p>
        </p:txBody>
      </p:sp>
      <p:grpSp>
        <p:nvGrpSpPr>
          <p:cNvPr id="22531" name="Group 3"/>
          <p:cNvGrpSpPr>
            <a:grpSpLocks/>
          </p:cNvGrpSpPr>
          <p:nvPr/>
        </p:nvGrpSpPr>
        <p:grpSpPr bwMode="auto">
          <a:xfrm>
            <a:off x="259556" y="2066606"/>
            <a:ext cx="8842375" cy="4124614"/>
            <a:chOff x="190" y="889"/>
            <a:chExt cx="5570" cy="2858"/>
          </a:xfrm>
        </p:grpSpPr>
        <p:grpSp>
          <p:nvGrpSpPr>
            <p:cNvPr id="22533" name="Group 4"/>
            <p:cNvGrpSpPr>
              <a:grpSpLocks/>
            </p:cNvGrpSpPr>
            <p:nvPr/>
          </p:nvGrpSpPr>
          <p:grpSpPr bwMode="auto">
            <a:xfrm>
              <a:off x="232" y="889"/>
              <a:ext cx="5269" cy="2583"/>
              <a:chOff x="232" y="889"/>
              <a:chExt cx="5269" cy="2583"/>
            </a:xfrm>
          </p:grpSpPr>
          <p:sp>
            <p:nvSpPr>
              <p:cNvPr id="22620" name="Rectangle 5"/>
              <p:cNvSpPr>
                <a:spLocks noChangeArrowheads="1"/>
              </p:cNvSpPr>
              <p:nvPr/>
            </p:nvSpPr>
            <p:spPr bwMode="auto">
              <a:xfrm rot="-360000">
                <a:off x="1390" y="88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21" name="Freeform 6"/>
              <p:cNvSpPr>
                <a:spLocks/>
              </p:cNvSpPr>
              <p:nvPr/>
            </p:nvSpPr>
            <p:spPr bwMode="auto">
              <a:xfrm>
                <a:off x="1822" y="920"/>
                <a:ext cx="107" cy="74"/>
              </a:xfrm>
              <a:custGeom>
                <a:avLst/>
                <a:gdLst>
                  <a:gd name="T0" fmla="*/ 4 w 214"/>
                  <a:gd name="T1" fmla="*/ 0 h 149"/>
                  <a:gd name="T2" fmla="*/ 1 w 214"/>
                  <a:gd name="T3" fmla="*/ 2 h 149"/>
                  <a:gd name="T4" fmla="*/ 1 w 214"/>
                  <a:gd name="T5" fmla="*/ 1 h 149"/>
                  <a:gd name="T6" fmla="*/ 0 w 214"/>
                  <a:gd name="T7" fmla="*/ 0 h 149"/>
                  <a:gd name="T8" fmla="*/ 4 w 214"/>
                  <a:gd name="T9" fmla="*/ 0 h 149"/>
                  <a:gd name="T10" fmla="*/ 0 60000 65536"/>
                  <a:gd name="T11" fmla="*/ 0 60000 65536"/>
                  <a:gd name="T12" fmla="*/ 0 60000 65536"/>
                  <a:gd name="T13" fmla="*/ 0 60000 65536"/>
                  <a:gd name="T14" fmla="*/ 0 60000 65536"/>
                  <a:gd name="T15" fmla="*/ 0 w 214"/>
                  <a:gd name="T16" fmla="*/ 0 h 149"/>
                  <a:gd name="T17" fmla="*/ 214 w 214"/>
                  <a:gd name="T18" fmla="*/ 149 h 149"/>
                </a:gdLst>
                <a:ahLst/>
                <a:cxnLst>
                  <a:cxn ang="T10">
                    <a:pos x="T0" y="T1"/>
                  </a:cxn>
                  <a:cxn ang="T11">
                    <a:pos x="T2" y="T3"/>
                  </a:cxn>
                  <a:cxn ang="T12">
                    <a:pos x="T4" y="T5"/>
                  </a:cxn>
                  <a:cxn ang="T13">
                    <a:pos x="T6" y="T7"/>
                  </a:cxn>
                  <a:cxn ang="T14">
                    <a:pos x="T8" y="T9"/>
                  </a:cxn>
                </a:cxnLst>
                <a:rect l="T15" t="T16" r="T17" b="T18"/>
                <a:pathLst>
                  <a:path w="214" h="149">
                    <a:moveTo>
                      <a:pt x="214" y="55"/>
                    </a:moveTo>
                    <a:lnTo>
                      <a:pt x="14" y="149"/>
                    </a:lnTo>
                    <a:lnTo>
                      <a:pt x="49" y="71"/>
                    </a:lnTo>
                    <a:lnTo>
                      <a:pt x="0" y="0"/>
                    </a:lnTo>
                    <a:lnTo>
                      <a:pt x="214" y="55"/>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22" name="Freeform 7"/>
              <p:cNvSpPr>
                <a:spLocks/>
              </p:cNvSpPr>
              <p:nvPr/>
            </p:nvSpPr>
            <p:spPr bwMode="auto">
              <a:xfrm>
                <a:off x="1822" y="920"/>
                <a:ext cx="107" cy="74"/>
              </a:xfrm>
              <a:custGeom>
                <a:avLst/>
                <a:gdLst>
                  <a:gd name="T0" fmla="*/ 6 w 192"/>
                  <a:gd name="T1" fmla="*/ 1 h 134"/>
                  <a:gd name="T2" fmla="*/ 1 w 192"/>
                  <a:gd name="T3" fmla="*/ 4 h 134"/>
                  <a:gd name="T4" fmla="*/ 1 w 192"/>
                  <a:gd name="T5" fmla="*/ 2 h 134"/>
                  <a:gd name="T6" fmla="*/ 0 w 192"/>
                  <a:gd name="T7" fmla="*/ 0 h 134"/>
                  <a:gd name="T8" fmla="*/ 6 w 192"/>
                  <a:gd name="T9" fmla="*/ 1 h 134"/>
                  <a:gd name="T10" fmla="*/ 0 60000 65536"/>
                  <a:gd name="T11" fmla="*/ 0 60000 65536"/>
                  <a:gd name="T12" fmla="*/ 0 60000 65536"/>
                  <a:gd name="T13" fmla="*/ 0 60000 65536"/>
                  <a:gd name="T14" fmla="*/ 0 60000 65536"/>
                  <a:gd name="T15" fmla="*/ 0 w 192"/>
                  <a:gd name="T16" fmla="*/ 0 h 134"/>
                  <a:gd name="T17" fmla="*/ 192 w 192"/>
                  <a:gd name="T18" fmla="*/ 134 h 134"/>
                </a:gdLst>
                <a:ahLst/>
                <a:cxnLst>
                  <a:cxn ang="T10">
                    <a:pos x="T0" y="T1"/>
                  </a:cxn>
                  <a:cxn ang="T11">
                    <a:pos x="T2" y="T3"/>
                  </a:cxn>
                  <a:cxn ang="T12">
                    <a:pos x="T4" y="T5"/>
                  </a:cxn>
                  <a:cxn ang="T13">
                    <a:pos x="T6" y="T7"/>
                  </a:cxn>
                  <a:cxn ang="T14">
                    <a:pos x="T8" y="T9"/>
                  </a:cxn>
                </a:cxnLst>
                <a:rect l="T15" t="T16" r="T17" b="T18"/>
                <a:pathLst>
                  <a:path w="192" h="134">
                    <a:moveTo>
                      <a:pt x="192" y="50"/>
                    </a:moveTo>
                    <a:lnTo>
                      <a:pt x="13" y="134"/>
                    </a:lnTo>
                    <a:lnTo>
                      <a:pt x="44" y="64"/>
                    </a:lnTo>
                    <a:lnTo>
                      <a:pt x="0" y="0"/>
                    </a:lnTo>
                    <a:lnTo>
                      <a:pt x="192" y="5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23" name="Line 8"/>
              <p:cNvSpPr>
                <a:spLocks noChangeShapeType="1"/>
              </p:cNvSpPr>
              <p:nvPr/>
            </p:nvSpPr>
            <p:spPr bwMode="auto">
              <a:xfrm flipV="1">
                <a:off x="911" y="952"/>
                <a:ext cx="977" cy="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24" name="Rectangle 9"/>
              <p:cNvSpPr>
                <a:spLocks noChangeArrowheads="1"/>
              </p:cNvSpPr>
              <p:nvPr/>
            </p:nvSpPr>
            <p:spPr bwMode="auto">
              <a:xfrm rot="7920000">
                <a:off x="575" y="134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25" name="Freeform 10"/>
              <p:cNvSpPr>
                <a:spLocks/>
              </p:cNvSpPr>
              <p:nvPr/>
            </p:nvSpPr>
            <p:spPr bwMode="auto">
              <a:xfrm>
                <a:off x="263" y="1634"/>
                <a:ext cx="94" cy="106"/>
              </a:xfrm>
              <a:custGeom>
                <a:avLst/>
                <a:gdLst>
                  <a:gd name="T0" fmla="*/ 0 w 187"/>
                  <a:gd name="T1" fmla="*/ 4 h 211"/>
                  <a:gd name="T2" fmla="*/ 2 w 187"/>
                  <a:gd name="T3" fmla="*/ 0 h 211"/>
                  <a:gd name="T4" fmla="*/ 2 w 187"/>
                  <a:gd name="T5" fmla="*/ 2 h 211"/>
                  <a:gd name="T6" fmla="*/ 3 w 187"/>
                  <a:gd name="T7" fmla="*/ 2 h 211"/>
                  <a:gd name="T8" fmla="*/ 0 w 187"/>
                  <a:gd name="T9" fmla="*/ 4 h 211"/>
                  <a:gd name="T10" fmla="*/ 0 60000 65536"/>
                  <a:gd name="T11" fmla="*/ 0 60000 65536"/>
                  <a:gd name="T12" fmla="*/ 0 60000 65536"/>
                  <a:gd name="T13" fmla="*/ 0 60000 65536"/>
                  <a:gd name="T14" fmla="*/ 0 60000 65536"/>
                  <a:gd name="T15" fmla="*/ 0 w 187"/>
                  <a:gd name="T16" fmla="*/ 0 h 211"/>
                  <a:gd name="T17" fmla="*/ 187 w 187"/>
                  <a:gd name="T18" fmla="*/ 211 h 211"/>
                </a:gdLst>
                <a:ahLst/>
                <a:cxnLst>
                  <a:cxn ang="T10">
                    <a:pos x="T0" y="T1"/>
                  </a:cxn>
                  <a:cxn ang="T11">
                    <a:pos x="T2" y="T3"/>
                  </a:cxn>
                  <a:cxn ang="T12">
                    <a:pos x="T4" y="T5"/>
                  </a:cxn>
                  <a:cxn ang="T13">
                    <a:pos x="T6" y="T7"/>
                  </a:cxn>
                  <a:cxn ang="T14">
                    <a:pos x="T8" y="T9"/>
                  </a:cxn>
                </a:cxnLst>
                <a:rect l="T15" t="T16" r="T17" b="T18"/>
                <a:pathLst>
                  <a:path w="187" h="211">
                    <a:moveTo>
                      <a:pt x="0" y="211"/>
                    </a:moveTo>
                    <a:lnTo>
                      <a:pt x="69" y="0"/>
                    </a:lnTo>
                    <a:lnTo>
                      <a:pt x="103" y="79"/>
                    </a:lnTo>
                    <a:lnTo>
                      <a:pt x="187" y="92"/>
                    </a:lnTo>
                    <a:lnTo>
                      <a:pt x="0" y="211"/>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26" name="Freeform 11"/>
              <p:cNvSpPr>
                <a:spLocks/>
              </p:cNvSpPr>
              <p:nvPr/>
            </p:nvSpPr>
            <p:spPr bwMode="auto">
              <a:xfrm>
                <a:off x="263" y="1634"/>
                <a:ext cx="94" cy="106"/>
              </a:xfrm>
              <a:custGeom>
                <a:avLst/>
                <a:gdLst>
                  <a:gd name="T0" fmla="*/ 0 w 168"/>
                  <a:gd name="T1" fmla="*/ 6 h 189"/>
                  <a:gd name="T2" fmla="*/ 2 w 168"/>
                  <a:gd name="T3" fmla="*/ 0 h 189"/>
                  <a:gd name="T4" fmla="*/ 3 w 168"/>
                  <a:gd name="T5" fmla="*/ 2 h 189"/>
                  <a:gd name="T6" fmla="*/ 6 w 168"/>
                  <a:gd name="T7" fmla="*/ 2 h 189"/>
                  <a:gd name="T8" fmla="*/ 0 w 168"/>
                  <a:gd name="T9" fmla="*/ 6 h 189"/>
                  <a:gd name="T10" fmla="*/ 0 60000 65536"/>
                  <a:gd name="T11" fmla="*/ 0 60000 65536"/>
                  <a:gd name="T12" fmla="*/ 0 60000 65536"/>
                  <a:gd name="T13" fmla="*/ 0 60000 65536"/>
                  <a:gd name="T14" fmla="*/ 0 60000 65536"/>
                  <a:gd name="T15" fmla="*/ 0 w 168"/>
                  <a:gd name="T16" fmla="*/ 0 h 189"/>
                  <a:gd name="T17" fmla="*/ 168 w 168"/>
                  <a:gd name="T18" fmla="*/ 189 h 189"/>
                </a:gdLst>
                <a:ahLst/>
                <a:cxnLst>
                  <a:cxn ang="T10">
                    <a:pos x="T0" y="T1"/>
                  </a:cxn>
                  <a:cxn ang="T11">
                    <a:pos x="T2" y="T3"/>
                  </a:cxn>
                  <a:cxn ang="T12">
                    <a:pos x="T4" y="T5"/>
                  </a:cxn>
                  <a:cxn ang="T13">
                    <a:pos x="T6" y="T7"/>
                  </a:cxn>
                  <a:cxn ang="T14">
                    <a:pos x="T8" y="T9"/>
                  </a:cxn>
                </a:cxnLst>
                <a:rect l="T15" t="T16" r="T17" b="T18"/>
                <a:pathLst>
                  <a:path w="168" h="189">
                    <a:moveTo>
                      <a:pt x="0" y="189"/>
                    </a:moveTo>
                    <a:lnTo>
                      <a:pt x="62" y="0"/>
                    </a:lnTo>
                    <a:lnTo>
                      <a:pt x="92" y="71"/>
                    </a:lnTo>
                    <a:lnTo>
                      <a:pt x="168" y="83"/>
                    </a:lnTo>
                    <a:lnTo>
                      <a:pt x="0" y="18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27" name="Freeform 12"/>
              <p:cNvSpPr>
                <a:spLocks/>
              </p:cNvSpPr>
              <p:nvPr/>
            </p:nvSpPr>
            <p:spPr bwMode="auto">
              <a:xfrm>
                <a:off x="289" y="1042"/>
                <a:ext cx="622" cy="665"/>
              </a:xfrm>
              <a:custGeom>
                <a:avLst/>
                <a:gdLst>
                  <a:gd name="T0" fmla="*/ 33 w 1116"/>
                  <a:gd name="T1" fmla="*/ 0 h 1193"/>
                  <a:gd name="T2" fmla="*/ 30 w 1116"/>
                  <a:gd name="T3" fmla="*/ 4 h 1193"/>
                  <a:gd name="T4" fmla="*/ 26 w 1116"/>
                  <a:gd name="T5" fmla="*/ 8 h 1193"/>
                  <a:gd name="T6" fmla="*/ 21 w 1116"/>
                  <a:gd name="T7" fmla="*/ 12 h 1193"/>
                  <a:gd name="T8" fmla="*/ 16 w 1116"/>
                  <a:gd name="T9" fmla="*/ 17 h 1193"/>
                  <a:gd name="T10" fmla="*/ 12 w 1116"/>
                  <a:gd name="T11" fmla="*/ 22 h 1193"/>
                  <a:gd name="T12" fmla="*/ 7 w 1116"/>
                  <a:gd name="T13" fmla="*/ 27 h 1193"/>
                  <a:gd name="T14" fmla="*/ 3 w 1116"/>
                  <a:gd name="T15" fmla="*/ 32 h 1193"/>
                  <a:gd name="T16" fmla="*/ 0 w 1116"/>
                  <a:gd name="T17" fmla="*/ 36 h 1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6"/>
                  <a:gd name="T28" fmla="*/ 0 h 1193"/>
                  <a:gd name="T29" fmla="*/ 1116 w 1116"/>
                  <a:gd name="T30" fmla="*/ 1193 h 1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6" h="1193">
                    <a:moveTo>
                      <a:pt x="1116" y="0"/>
                    </a:moveTo>
                    <a:lnTo>
                      <a:pt x="988" y="120"/>
                    </a:lnTo>
                    <a:lnTo>
                      <a:pt x="845" y="260"/>
                    </a:lnTo>
                    <a:lnTo>
                      <a:pt x="693" y="414"/>
                    </a:lnTo>
                    <a:lnTo>
                      <a:pt x="538" y="577"/>
                    </a:lnTo>
                    <a:lnTo>
                      <a:pt x="385" y="742"/>
                    </a:lnTo>
                    <a:lnTo>
                      <a:pt x="241" y="904"/>
                    </a:lnTo>
                    <a:lnTo>
                      <a:pt x="111" y="1056"/>
                    </a:lnTo>
                    <a:lnTo>
                      <a:pt x="0" y="119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28" name="Rectangle 13"/>
              <p:cNvSpPr>
                <a:spLocks noChangeArrowheads="1"/>
              </p:cNvSpPr>
              <p:nvPr/>
            </p:nvSpPr>
            <p:spPr bwMode="auto">
              <a:xfrm rot="-2880000">
                <a:off x="509" y="134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29" name="Freeform 14"/>
              <p:cNvSpPr>
                <a:spLocks/>
              </p:cNvSpPr>
              <p:nvPr/>
            </p:nvSpPr>
            <p:spPr bwMode="auto">
              <a:xfrm>
                <a:off x="786" y="1076"/>
                <a:ext cx="93" cy="105"/>
              </a:xfrm>
              <a:custGeom>
                <a:avLst/>
                <a:gdLst>
                  <a:gd name="T0" fmla="*/ 3 w 186"/>
                  <a:gd name="T1" fmla="*/ 0 h 209"/>
                  <a:gd name="T2" fmla="*/ 2 w 186"/>
                  <a:gd name="T3" fmla="*/ 4 h 209"/>
                  <a:gd name="T4" fmla="*/ 2 w 186"/>
                  <a:gd name="T5" fmla="*/ 3 h 209"/>
                  <a:gd name="T6" fmla="*/ 0 w 186"/>
                  <a:gd name="T7" fmla="*/ 2 h 209"/>
                  <a:gd name="T8" fmla="*/ 3 w 186"/>
                  <a:gd name="T9" fmla="*/ 0 h 209"/>
                  <a:gd name="T10" fmla="*/ 0 60000 65536"/>
                  <a:gd name="T11" fmla="*/ 0 60000 65536"/>
                  <a:gd name="T12" fmla="*/ 0 60000 65536"/>
                  <a:gd name="T13" fmla="*/ 0 60000 65536"/>
                  <a:gd name="T14" fmla="*/ 0 60000 65536"/>
                  <a:gd name="T15" fmla="*/ 0 w 186"/>
                  <a:gd name="T16" fmla="*/ 0 h 209"/>
                  <a:gd name="T17" fmla="*/ 186 w 186"/>
                  <a:gd name="T18" fmla="*/ 209 h 209"/>
                </a:gdLst>
                <a:ahLst/>
                <a:cxnLst>
                  <a:cxn ang="T10">
                    <a:pos x="T0" y="T1"/>
                  </a:cxn>
                  <a:cxn ang="T11">
                    <a:pos x="T2" y="T3"/>
                  </a:cxn>
                  <a:cxn ang="T12">
                    <a:pos x="T4" y="T5"/>
                  </a:cxn>
                  <a:cxn ang="T13">
                    <a:pos x="T6" y="T7"/>
                  </a:cxn>
                  <a:cxn ang="T14">
                    <a:pos x="T8" y="T9"/>
                  </a:cxn>
                </a:cxnLst>
                <a:rect l="T15" t="T16" r="T17" b="T18"/>
                <a:pathLst>
                  <a:path w="186" h="209">
                    <a:moveTo>
                      <a:pt x="186" y="0"/>
                    </a:moveTo>
                    <a:lnTo>
                      <a:pt x="118" y="209"/>
                    </a:lnTo>
                    <a:lnTo>
                      <a:pt x="84" y="131"/>
                    </a:lnTo>
                    <a:lnTo>
                      <a:pt x="0" y="118"/>
                    </a:lnTo>
                    <a:lnTo>
                      <a:pt x="186"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30" name="Freeform 15"/>
              <p:cNvSpPr>
                <a:spLocks/>
              </p:cNvSpPr>
              <p:nvPr/>
            </p:nvSpPr>
            <p:spPr bwMode="auto">
              <a:xfrm>
                <a:off x="786" y="1076"/>
                <a:ext cx="93" cy="105"/>
              </a:xfrm>
              <a:custGeom>
                <a:avLst/>
                <a:gdLst>
                  <a:gd name="T0" fmla="*/ 5 w 167"/>
                  <a:gd name="T1" fmla="*/ 0 h 188"/>
                  <a:gd name="T2" fmla="*/ 3 w 167"/>
                  <a:gd name="T3" fmla="*/ 6 h 188"/>
                  <a:gd name="T4" fmla="*/ 2 w 167"/>
                  <a:gd name="T5" fmla="*/ 4 h 188"/>
                  <a:gd name="T6" fmla="*/ 0 w 167"/>
                  <a:gd name="T7" fmla="*/ 3 h 188"/>
                  <a:gd name="T8" fmla="*/ 5 w 167"/>
                  <a:gd name="T9" fmla="*/ 0 h 188"/>
                  <a:gd name="T10" fmla="*/ 0 60000 65536"/>
                  <a:gd name="T11" fmla="*/ 0 60000 65536"/>
                  <a:gd name="T12" fmla="*/ 0 60000 65536"/>
                  <a:gd name="T13" fmla="*/ 0 60000 65536"/>
                  <a:gd name="T14" fmla="*/ 0 60000 65536"/>
                  <a:gd name="T15" fmla="*/ 0 w 167"/>
                  <a:gd name="T16" fmla="*/ 0 h 188"/>
                  <a:gd name="T17" fmla="*/ 167 w 167"/>
                  <a:gd name="T18" fmla="*/ 188 h 188"/>
                </a:gdLst>
                <a:ahLst/>
                <a:cxnLst>
                  <a:cxn ang="T10">
                    <a:pos x="T0" y="T1"/>
                  </a:cxn>
                  <a:cxn ang="T11">
                    <a:pos x="T2" y="T3"/>
                  </a:cxn>
                  <a:cxn ang="T12">
                    <a:pos x="T4" y="T5"/>
                  </a:cxn>
                  <a:cxn ang="T13">
                    <a:pos x="T6" y="T7"/>
                  </a:cxn>
                  <a:cxn ang="T14">
                    <a:pos x="T8" y="T9"/>
                  </a:cxn>
                </a:cxnLst>
                <a:rect l="T15" t="T16" r="T17" b="T18"/>
                <a:pathLst>
                  <a:path w="167" h="188">
                    <a:moveTo>
                      <a:pt x="167" y="0"/>
                    </a:moveTo>
                    <a:lnTo>
                      <a:pt x="106" y="188"/>
                    </a:lnTo>
                    <a:lnTo>
                      <a:pt x="76" y="118"/>
                    </a:lnTo>
                    <a:lnTo>
                      <a:pt x="0" y="106"/>
                    </a:lnTo>
                    <a:lnTo>
                      <a:pt x="1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31" name="Freeform 16"/>
              <p:cNvSpPr>
                <a:spLocks/>
              </p:cNvSpPr>
              <p:nvPr/>
            </p:nvSpPr>
            <p:spPr bwMode="auto">
              <a:xfrm>
                <a:off x="232" y="1109"/>
                <a:ext cx="622" cy="665"/>
              </a:xfrm>
              <a:custGeom>
                <a:avLst/>
                <a:gdLst>
                  <a:gd name="T0" fmla="*/ 0 w 1116"/>
                  <a:gd name="T1" fmla="*/ 36 h 1193"/>
                  <a:gd name="T2" fmla="*/ 4 w 1116"/>
                  <a:gd name="T3" fmla="*/ 32 h 1193"/>
                  <a:gd name="T4" fmla="*/ 8 w 1116"/>
                  <a:gd name="T5" fmla="*/ 28 h 1193"/>
                  <a:gd name="T6" fmla="*/ 13 w 1116"/>
                  <a:gd name="T7" fmla="*/ 23 h 1193"/>
                  <a:gd name="T8" fmla="*/ 17 w 1116"/>
                  <a:gd name="T9" fmla="*/ 18 h 1193"/>
                  <a:gd name="T10" fmla="*/ 22 w 1116"/>
                  <a:gd name="T11" fmla="*/ 13 h 1193"/>
                  <a:gd name="T12" fmla="*/ 26 w 1116"/>
                  <a:gd name="T13" fmla="*/ 9 h 1193"/>
                  <a:gd name="T14" fmla="*/ 30 w 1116"/>
                  <a:gd name="T15" fmla="*/ 4 h 1193"/>
                  <a:gd name="T16" fmla="*/ 33 w 1116"/>
                  <a:gd name="T17" fmla="*/ 0 h 1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6"/>
                  <a:gd name="T28" fmla="*/ 0 h 1193"/>
                  <a:gd name="T29" fmla="*/ 1116 w 1116"/>
                  <a:gd name="T30" fmla="*/ 1193 h 1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6" h="1193">
                    <a:moveTo>
                      <a:pt x="0" y="1193"/>
                    </a:moveTo>
                    <a:lnTo>
                      <a:pt x="128" y="1073"/>
                    </a:lnTo>
                    <a:lnTo>
                      <a:pt x="271" y="933"/>
                    </a:lnTo>
                    <a:lnTo>
                      <a:pt x="423" y="778"/>
                    </a:lnTo>
                    <a:lnTo>
                      <a:pt x="578" y="615"/>
                    </a:lnTo>
                    <a:lnTo>
                      <a:pt x="731" y="450"/>
                    </a:lnTo>
                    <a:lnTo>
                      <a:pt x="875" y="289"/>
                    </a:lnTo>
                    <a:lnTo>
                      <a:pt x="1005" y="136"/>
                    </a:lnTo>
                    <a:lnTo>
                      <a:pt x="111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32" name="Rectangle 17"/>
              <p:cNvSpPr>
                <a:spLocks noChangeArrowheads="1"/>
              </p:cNvSpPr>
              <p:nvPr/>
            </p:nvSpPr>
            <p:spPr bwMode="auto">
              <a:xfrm rot="4080000">
                <a:off x="404" y="211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33" name="Freeform 18"/>
              <p:cNvSpPr>
                <a:spLocks/>
              </p:cNvSpPr>
              <p:nvPr/>
            </p:nvSpPr>
            <p:spPr bwMode="auto">
              <a:xfrm>
                <a:off x="482" y="2498"/>
                <a:ext cx="72" cy="110"/>
              </a:xfrm>
              <a:custGeom>
                <a:avLst/>
                <a:gdLst>
                  <a:gd name="T0" fmla="*/ 2 w 145"/>
                  <a:gd name="T1" fmla="*/ 4 h 220"/>
                  <a:gd name="T2" fmla="*/ 0 w 145"/>
                  <a:gd name="T3" fmla="*/ 1 h 220"/>
                  <a:gd name="T4" fmla="*/ 1 w 145"/>
                  <a:gd name="T5" fmla="*/ 2 h 220"/>
                  <a:gd name="T6" fmla="*/ 2 w 145"/>
                  <a:gd name="T7" fmla="*/ 0 h 220"/>
                  <a:gd name="T8" fmla="*/ 2 w 145"/>
                  <a:gd name="T9" fmla="*/ 4 h 220"/>
                  <a:gd name="T10" fmla="*/ 0 60000 65536"/>
                  <a:gd name="T11" fmla="*/ 0 60000 65536"/>
                  <a:gd name="T12" fmla="*/ 0 60000 65536"/>
                  <a:gd name="T13" fmla="*/ 0 60000 65536"/>
                  <a:gd name="T14" fmla="*/ 0 60000 65536"/>
                  <a:gd name="T15" fmla="*/ 0 w 145"/>
                  <a:gd name="T16" fmla="*/ 0 h 220"/>
                  <a:gd name="T17" fmla="*/ 145 w 145"/>
                  <a:gd name="T18" fmla="*/ 220 h 220"/>
                </a:gdLst>
                <a:ahLst/>
                <a:cxnLst>
                  <a:cxn ang="T10">
                    <a:pos x="T0" y="T1"/>
                  </a:cxn>
                  <a:cxn ang="T11">
                    <a:pos x="T2" y="T3"/>
                  </a:cxn>
                  <a:cxn ang="T12">
                    <a:pos x="T4" y="T5"/>
                  </a:cxn>
                  <a:cxn ang="T13">
                    <a:pos x="T6" y="T7"/>
                  </a:cxn>
                  <a:cxn ang="T14">
                    <a:pos x="T8" y="T9"/>
                  </a:cxn>
                </a:cxnLst>
                <a:rect l="T15" t="T16" r="T17" b="T18"/>
                <a:pathLst>
                  <a:path w="145" h="220">
                    <a:moveTo>
                      <a:pt x="145" y="220"/>
                    </a:moveTo>
                    <a:lnTo>
                      <a:pt x="0" y="53"/>
                    </a:lnTo>
                    <a:lnTo>
                      <a:pt x="85" y="65"/>
                    </a:lnTo>
                    <a:lnTo>
                      <a:pt x="140" y="0"/>
                    </a:lnTo>
                    <a:lnTo>
                      <a:pt x="145" y="22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34" name="Freeform 19"/>
              <p:cNvSpPr>
                <a:spLocks/>
              </p:cNvSpPr>
              <p:nvPr/>
            </p:nvSpPr>
            <p:spPr bwMode="auto">
              <a:xfrm>
                <a:off x="482" y="2498"/>
                <a:ext cx="72" cy="110"/>
              </a:xfrm>
              <a:custGeom>
                <a:avLst/>
                <a:gdLst>
                  <a:gd name="T0" fmla="*/ 4 w 130"/>
                  <a:gd name="T1" fmla="*/ 6 h 198"/>
                  <a:gd name="T2" fmla="*/ 0 w 130"/>
                  <a:gd name="T3" fmla="*/ 1 h 198"/>
                  <a:gd name="T4" fmla="*/ 2 w 130"/>
                  <a:gd name="T5" fmla="*/ 2 h 198"/>
                  <a:gd name="T6" fmla="*/ 4 w 130"/>
                  <a:gd name="T7" fmla="*/ 0 h 198"/>
                  <a:gd name="T8" fmla="*/ 4 w 130"/>
                  <a:gd name="T9" fmla="*/ 6 h 198"/>
                  <a:gd name="T10" fmla="*/ 0 60000 65536"/>
                  <a:gd name="T11" fmla="*/ 0 60000 65536"/>
                  <a:gd name="T12" fmla="*/ 0 60000 65536"/>
                  <a:gd name="T13" fmla="*/ 0 60000 65536"/>
                  <a:gd name="T14" fmla="*/ 0 60000 65536"/>
                  <a:gd name="T15" fmla="*/ 0 w 130"/>
                  <a:gd name="T16" fmla="*/ 0 h 198"/>
                  <a:gd name="T17" fmla="*/ 130 w 130"/>
                  <a:gd name="T18" fmla="*/ 198 h 198"/>
                </a:gdLst>
                <a:ahLst/>
                <a:cxnLst>
                  <a:cxn ang="T10">
                    <a:pos x="T0" y="T1"/>
                  </a:cxn>
                  <a:cxn ang="T11">
                    <a:pos x="T2" y="T3"/>
                  </a:cxn>
                  <a:cxn ang="T12">
                    <a:pos x="T4" y="T5"/>
                  </a:cxn>
                  <a:cxn ang="T13">
                    <a:pos x="T6" y="T7"/>
                  </a:cxn>
                  <a:cxn ang="T14">
                    <a:pos x="T8" y="T9"/>
                  </a:cxn>
                </a:cxnLst>
                <a:rect l="T15" t="T16" r="T17" b="T18"/>
                <a:pathLst>
                  <a:path w="130" h="198">
                    <a:moveTo>
                      <a:pt x="130" y="198"/>
                    </a:moveTo>
                    <a:lnTo>
                      <a:pt x="0" y="48"/>
                    </a:lnTo>
                    <a:lnTo>
                      <a:pt x="76" y="59"/>
                    </a:lnTo>
                    <a:lnTo>
                      <a:pt x="126" y="0"/>
                    </a:lnTo>
                    <a:lnTo>
                      <a:pt x="130" y="19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35" name="Line 20"/>
              <p:cNvSpPr>
                <a:spLocks noChangeShapeType="1"/>
              </p:cNvSpPr>
              <p:nvPr/>
            </p:nvSpPr>
            <p:spPr bwMode="auto">
              <a:xfrm>
                <a:off x="232" y="1774"/>
                <a:ext cx="307" cy="79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36" name="Rectangle 21"/>
              <p:cNvSpPr>
                <a:spLocks noChangeArrowheads="1"/>
              </p:cNvSpPr>
              <p:nvPr/>
            </p:nvSpPr>
            <p:spPr bwMode="auto">
              <a:xfrm rot="3000000">
                <a:off x="2203" y="112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37" name="Freeform 22"/>
              <p:cNvSpPr>
                <a:spLocks/>
              </p:cNvSpPr>
              <p:nvPr/>
            </p:nvSpPr>
            <p:spPr bwMode="auto">
              <a:xfrm>
                <a:off x="2326" y="1380"/>
                <a:ext cx="96" cy="104"/>
              </a:xfrm>
              <a:custGeom>
                <a:avLst/>
                <a:gdLst>
                  <a:gd name="T0" fmla="*/ 4 w 190"/>
                  <a:gd name="T1" fmla="*/ 3 h 209"/>
                  <a:gd name="T2" fmla="*/ 0 w 190"/>
                  <a:gd name="T3" fmla="*/ 1 h 209"/>
                  <a:gd name="T4" fmla="*/ 2 w 190"/>
                  <a:gd name="T5" fmla="*/ 1 h 209"/>
                  <a:gd name="T6" fmla="*/ 2 w 190"/>
                  <a:gd name="T7" fmla="*/ 0 h 209"/>
                  <a:gd name="T8" fmla="*/ 4 w 190"/>
                  <a:gd name="T9" fmla="*/ 3 h 209"/>
                  <a:gd name="T10" fmla="*/ 0 60000 65536"/>
                  <a:gd name="T11" fmla="*/ 0 60000 65536"/>
                  <a:gd name="T12" fmla="*/ 0 60000 65536"/>
                  <a:gd name="T13" fmla="*/ 0 60000 65536"/>
                  <a:gd name="T14" fmla="*/ 0 60000 65536"/>
                  <a:gd name="T15" fmla="*/ 0 w 190"/>
                  <a:gd name="T16" fmla="*/ 0 h 209"/>
                  <a:gd name="T17" fmla="*/ 190 w 190"/>
                  <a:gd name="T18" fmla="*/ 209 h 209"/>
                </a:gdLst>
                <a:ahLst/>
                <a:cxnLst>
                  <a:cxn ang="T10">
                    <a:pos x="T0" y="T1"/>
                  </a:cxn>
                  <a:cxn ang="T11">
                    <a:pos x="T2" y="T3"/>
                  </a:cxn>
                  <a:cxn ang="T12">
                    <a:pos x="T4" y="T5"/>
                  </a:cxn>
                  <a:cxn ang="T13">
                    <a:pos x="T6" y="T7"/>
                  </a:cxn>
                  <a:cxn ang="T14">
                    <a:pos x="T8" y="T9"/>
                  </a:cxn>
                </a:cxnLst>
                <a:rect l="T15" t="T16" r="T17" b="T18"/>
                <a:pathLst>
                  <a:path w="190" h="209">
                    <a:moveTo>
                      <a:pt x="190" y="209"/>
                    </a:moveTo>
                    <a:lnTo>
                      <a:pt x="0" y="96"/>
                    </a:lnTo>
                    <a:lnTo>
                      <a:pt x="85" y="81"/>
                    </a:lnTo>
                    <a:lnTo>
                      <a:pt x="116" y="0"/>
                    </a:lnTo>
                    <a:lnTo>
                      <a:pt x="190" y="209"/>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38" name="Freeform 23"/>
              <p:cNvSpPr>
                <a:spLocks/>
              </p:cNvSpPr>
              <p:nvPr/>
            </p:nvSpPr>
            <p:spPr bwMode="auto">
              <a:xfrm>
                <a:off x="2326" y="1380"/>
                <a:ext cx="96" cy="104"/>
              </a:xfrm>
              <a:custGeom>
                <a:avLst/>
                <a:gdLst>
                  <a:gd name="T0" fmla="*/ 6 w 171"/>
                  <a:gd name="T1" fmla="*/ 6 h 187"/>
                  <a:gd name="T2" fmla="*/ 0 w 171"/>
                  <a:gd name="T3" fmla="*/ 2 h 187"/>
                  <a:gd name="T4" fmla="*/ 2 w 171"/>
                  <a:gd name="T5" fmla="*/ 2 h 187"/>
                  <a:gd name="T6" fmla="*/ 3 w 171"/>
                  <a:gd name="T7" fmla="*/ 0 h 187"/>
                  <a:gd name="T8" fmla="*/ 6 w 171"/>
                  <a:gd name="T9" fmla="*/ 6 h 187"/>
                  <a:gd name="T10" fmla="*/ 0 60000 65536"/>
                  <a:gd name="T11" fmla="*/ 0 60000 65536"/>
                  <a:gd name="T12" fmla="*/ 0 60000 65536"/>
                  <a:gd name="T13" fmla="*/ 0 60000 65536"/>
                  <a:gd name="T14" fmla="*/ 0 60000 65536"/>
                  <a:gd name="T15" fmla="*/ 0 w 171"/>
                  <a:gd name="T16" fmla="*/ 0 h 187"/>
                  <a:gd name="T17" fmla="*/ 171 w 171"/>
                  <a:gd name="T18" fmla="*/ 187 h 187"/>
                </a:gdLst>
                <a:ahLst/>
                <a:cxnLst>
                  <a:cxn ang="T10">
                    <a:pos x="T0" y="T1"/>
                  </a:cxn>
                  <a:cxn ang="T11">
                    <a:pos x="T2" y="T3"/>
                  </a:cxn>
                  <a:cxn ang="T12">
                    <a:pos x="T4" y="T5"/>
                  </a:cxn>
                  <a:cxn ang="T13">
                    <a:pos x="T6" y="T7"/>
                  </a:cxn>
                  <a:cxn ang="T14">
                    <a:pos x="T8" y="T9"/>
                  </a:cxn>
                </a:cxnLst>
                <a:rect l="T15" t="T16" r="T17" b="T18"/>
                <a:pathLst>
                  <a:path w="171" h="187">
                    <a:moveTo>
                      <a:pt x="171" y="187"/>
                    </a:moveTo>
                    <a:lnTo>
                      <a:pt x="0" y="86"/>
                    </a:lnTo>
                    <a:lnTo>
                      <a:pt x="76" y="72"/>
                    </a:lnTo>
                    <a:lnTo>
                      <a:pt x="104" y="0"/>
                    </a:lnTo>
                    <a:lnTo>
                      <a:pt x="171" y="18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39" name="Line 24"/>
              <p:cNvSpPr>
                <a:spLocks noChangeShapeType="1"/>
              </p:cNvSpPr>
              <p:nvPr/>
            </p:nvSpPr>
            <p:spPr bwMode="auto">
              <a:xfrm>
                <a:off x="1976" y="944"/>
                <a:ext cx="419" cy="50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40" name="Rectangle 25"/>
              <p:cNvSpPr>
                <a:spLocks noChangeArrowheads="1"/>
              </p:cNvSpPr>
              <p:nvPr/>
            </p:nvSpPr>
            <p:spPr bwMode="auto">
              <a:xfrm rot="420000">
                <a:off x="2473" y="92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41" name="Freeform 26"/>
              <p:cNvSpPr>
                <a:spLocks/>
              </p:cNvSpPr>
              <p:nvPr/>
            </p:nvSpPr>
            <p:spPr bwMode="auto">
              <a:xfrm>
                <a:off x="2909" y="1039"/>
                <a:ext cx="106" cy="74"/>
              </a:xfrm>
              <a:custGeom>
                <a:avLst/>
                <a:gdLst>
                  <a:gd name="T0" fmla="*/ 4 w 211"/>
                  <a:gd name="T1" fmla="*/ 1 h 149"/>
                  <a:gd name="T2" fmla="*/ 0 w 211"/>
                  <a:gd name="T3" fmla="*/ 2 h 149"/>
                  <a:gd name="T4" fmla="*/ 1 w 211"/>
                  <a:gd name="T5" fmla="*/ 1 h 149"/>
                  <a:gd name="T6" fmla="*/ 1 w 211"/>
                  <a:gd name="T7" fmla="*/ 0 h 149"/>
                  <a:gd name="T8" fmla="*/ 4 w 211"/>
                  <a:gd name="T9" fmla="*/ 1 h 149"/>
                  <a:gd name="T10" fmla="*/ 0 60000 65536"/>
                  <a:gd name="T11" fmla="*/ 0 60000 65536"/>
                  <a:gd name="T12" fmla="*/ 0 60000 65536"/>
                  <a:gd name="T13" fmla="*/ 0 60000 65536"/>
                  <a:gd name="T14" fmla="*/ 0 60000 65536"/>
                  <a:gd name="T15" fmla="*/ 0 w 211"/>
                  <a:gd name="T16" fmla="*/ 0 h 149"/>
                  <a:gd name="T17" fmla="*/ 211 w 211"/>
                  <a:gd name="T18" fmla="*/ 149 h 149"/>
                </a:gdLst>
                <a:ahLst/>
                <a:cxnLst>
                  <a:cxn ang="T10">
                    <a:pos x="T0" y="T1"/>
                  </a:cxn>
                  <a:cxn ang="T11">
                    <a:pos x="T2" y="T3"/>
                  </a:cxn>
                  <a:cxn ang="T12">
                    <a:pos x="T4" y="T5"/>
                  </a:cxn>
                  <a:cxn ang="T13">
                    <a:pos x="T6" y="T7"/>
                  </a:cxn>
                  <a:cxn ang="T14">
                    <a:pos x="T8" y="T9"/>
                  </a:cxn>
                </a:cxnLst>
                <a:rect l="T15" t="T16" r="T17" b="T18"/>
                <a:pathLst>
                  <a:path w="211" h="149">
                    <a:moveTo>
                      <a:pt x="211" y="84"/>
                    </a:moveTo>
                    <a:lnTo>
                      <a:pt x="0" y="149"/>
                    </a:lnTo>
                    <a:lnTo>
                      <a:pt x="45" y="77"/>
                    </a:lnTo>
                    <a:lnTo>
                      <a:pt x="7" y="0"/>
                    </a:lnTo>
                    <a:lnTo>
                      <a:pt x="211" y="84"/>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42" name="Freeform 27"/>
              <p:cNvSpPr>
                <a:spLocks/>
              </p:cNvSpPr>
              <p:nvPr/>
            </p:nvSpPr>
            <p:spPr bwMode="auto">
              <a:xfrm>
                <a:off x="2909" y="1039"/>
                <a:ext cx="106" cy="74"/>
              </a:xfrm>
              <a:custGeom>
                <a:avLst/>
                <a:gdLst>
                  <a:gd name="T0" fmla="*/ 6 w 189"/>
                  <a:gd name="T1" fmla="*/ 2 h 134"/>
                  <a:gd name="T2" fmla="*/ 0 w 189"/>
                  <a:gd name="T3" fmla="*/ 4 h 134"/>
                  <a:gd name="T4" fmla="*/ 1 w 189"/>
                  <a:gd name="T5" fmla="*/ 2 h 134"/>
                  <a:gd name="T6" fmla="*/ 1 w 189"/>
                  <a:gd name="T7" fmla="*/ 0 h 134"/>
                  <a:gd name="T8" fmla="*/ 6 w 189"/>
                  <a:gd name="T9" fmla="*/ 2 h 134"/>
                  <a:gd name="T10" fmla="*/ 0 60000 65536"/>
                  <a:gd name="T11" fmla="*/ 0 60000 65536"/>
                  <a:gd name="T12" fmla="*/ 0 60000 65536"/>
                  <a:gd name="T13" fmla="*/ 0 60000 65536"/>
                  <a:gd name="T14" fmla="*/ 0 60000 65536"/>
                  <a:gd name="T15" fmla="*/ 0 w 189"/>
                  <a:gd name="T16" fmla="*/ 0 h 134"/>
                  <a:gd name="T17" fmla="*/ 189 w 189"/>
                  <a:gd name="T18" fmla="*/ 134 h 134"/>
                </a:gdLst>
                <a:ahLst/>
                <a:cxnLst>
                  <a:cxn ang="T10">
                    <a:pos x="T0" y="T1"/>
                  </a:cxn>
                  <a:cxn ang="T11">
                    <a:pos x="T2" y="T3"/>
                  </a:cxn>
                  <a:cxn ang="T12">
                    <a:pos x="T4" y="T5"/>
                  </a:cxn>
                  <a:cxn ang="T13">
                    <a:pos x="T6" y="T7"/>
                  </a:cxn>
                  <a:cxn ang="T14">
                    <a:pos x="T8" y="T9"/>
                  </a:cxn>
                </a:cxnLst>
                <a:rect l="T15" t="T16" r="T17" b="T18"/>
                <a:pathLst>
                  <a:path w="189" h="134">
                    <a:moveTo>
                      <a:pt x="189" y="75"/>
                    </a:moveTo>
                    <a:lnTo>
                      <a:pt x="0" y="134"/>
                    </a:lnTo>
                    <a:lnTo>
                      <a:pt x="40" y="69"/>
                    </a:lnTo>
                    <a:lnTo>
                      <a:pt x="6" y="0"/>
                    </a:lnTo>
                    <a:lnTo>
                      <a:pt x="18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43" name="Freeform 28"/>
              <p:cNvSpPr>
                <a:spLocks/>
              </p:cNvSpPr>
              <p:nvPr/>
            </p:nvSpPr>
            <p:spPr bwMode="auto">
              <a:xfrm>
                <a:off x="1976" y="944"/>
                <a:ext cx="998" cy="135"/>
              </a:xfrm>
              <a:custGeom>
                <a:avLst/>
                <a:gdLst>
                  <a:gd name="T0" fmla="*/ 0 w 1790"/>
                  <a:gd name="T1" fmla="*/ 0 h 242"/>
                  <a:gd name="T2" fmla="*/ 6 w 1790"/>
                  <a:gd name="T3" fmla="*/ 1 h 242"/>
                  <a:gd name="T4" fmla="*/ 12 w 1790"/>
                  <a:gd name="T5" fmla="*/ 2 h 242"/>
                  <a:gd name="T6" fmla="*/ 20 w 1790"/>
                  <a:gd name="T7" fmla="*/ 3 h 242"/>
                  <a:gd name="T8" fmla="*/ 27 w 1790"/>
                  <a:gd name="T9" fmla="*/ 4 h 242"/>
                  <a:gd name="T10" fmla="*/ 34 w 1790"/>
                  <a:gd name="T11" fmla="*/ 6 h 242"/>
                  <a:gd name="T12" fmla="*/ 41 w 1790"/>
                  <a:gd name="T13" fmla="*/ 6 h 242"/>
                  <a:gd name="T14" fmla="*/ 48 w 1790"/>
                  <a:gd name="T15" fmla="*/ 7 h 242"/>
                  <a:gd name="T16" fmla="*/ 54 w 1790"/>
                  <a:gd name="T17" fmla="*/ 7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0"/>
                  <a:gd name="T28" fmla="*/ 0 h 242"/>
                  <a:gd name="T29" fmla="*/ 1790 w 1790"/>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0" h="242">
                    <a:moveTo>
                      <a:pt x="0" y="0"/>
                    </a:moveTo>
                    <a:lnTo>
                      <a:pt x="190" y="38"/>
                    </a:lnTo>
                    <a:lnTo>
                      <a:pt x="408" y="78"/>
                    </a:lnTo>
                    <a:lnTo>
                      <a:pt x="645" y="116"/>
                    </a:lnTo>
                    <a:lnTo>
                      <a:pt x="891" y="151"/>
                    </a:lnTo>
                    <a:lnTo>
                      <a:pt x="1138" y="183"/>
                    </a:lnTo>
                    <a:lnTo>
                      <a:pt x="1376" y="210"/>
                    </a:lnTo>
                    <a:lnTo>
                      <a:pt x="1596" y="230"/>
                    </a:lnTo>
                    <a:lnTo>
                      <a:pt x="1790" y="24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44" name="Rectangle 29"/>
              <p:cNvSpPr>
                <a:spLocks noChangeArrowheads="1"/>
              </p:cNvSpPr>
              <p:nvPr/>
            </p:nvSpPr>
            <p:spPr bwMode="auto">
              <a:xfrm rot="960000">
                <a:off x="1062" y="271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45" name="Freeform 30"/>
              <p:cNvSpPr>
                <a:spLocks/>
              </p:cNvSpPr>
              <p:nvPr/>
            </p:nvSpPr>
            <p:spPr bwMode="auto">
              <a:xfrm>
                <a:off x="1483" y="2901"/>
                <a:ext cx="110" cy="73"/>
              </a:xfrm>
              <a:custGeom>
                <a:avLst/>
                <a:gdLst>
                  <a:gd name="T0" fmla="*/ 4 w 220"/>
                  <a:gd name="T1" fmla="*/ 1 h 147"/>
                  <a:gd name="T2" fmla="*/ 0 w 220"/>
                  <a:gd name="T3" fmla="*/ 2 h 147"/>
                  <a:gd name="T4" fmla="*/ 1 w 220"/>
                  <a:gd name="T5" fmla="*/ 1 h 147"/>
                  <a:gd name="T6" fmla="*/ 1 w 220"/>
                  <a:gd name="T7" fmla="*/ 0 h 147"/>
                  <a:gd name="T8" fmla="*/ 4 w 220"/>
                  <a:gd name="T9" fmla="*/ 1 h 147"/>
                  <a:gd name="T10" fmla="*/ 0 60000 65536"/>
                  <a:gd name="T11" fmla="*/ 0 60000 65536"/>
                  <a:gd name="T12" fmla="*/ 0 60000 65536"/>
                  <a:gd name="T13" fmla="*/ 0 60000 65536"/>
                  <a:gd name="T14" fmla="*/ 0 60000 65536"/>
                  <a:gd name="T15" fmla="*/ 0 w 220"/>
                  <a:gd name="T16" fmla="*/ 0 h 147"/>
                  <a:gd name="T17" fmla="*/ 220 w 220"/>
                  <a:gd name="T18" fmla="*/ 147 h 147"/>
                </a:gdLst>
                <a:ahLst/>
                <a:cxnLst>
                  <a:cxn ang="T10">
                    <a:pos x="T0" y="T1"/>
                  </a:cxn>
                  <a:cxn ang="T11">
                    <a:pos x="T2" y="T3"/>
                  </a:cxn>
                  <a:cxn ang="T12">
                    <a:pos x="T4" y="T5"/>
                  </a:cxn>
                  <a:cxn ang="T13">
                    <a:pos x="T6" y="T7"/>
                  </a:cxn>
                  <a:cxn ang="T14">
                    <a:pos x="T8" y="T9"/>
                  </a:cxn>
                </a:cxnLst>
                <a:rect l="T15" t="T16" r="T17" b="T18"/>
                <a:pathLst>
                  <a:path w="220" h="147">
                    <a:moveTo>
                      <a:pt x="220" y="116"/>
                    </a:moveTo>
                    <a:lnTo>
                      <a:pt x="0" y="147"/>
                    </a:lnTo>
                    <a:lnTo>
                      <a:pt x="57" y="81"/>
                    </a:lnTo>
                    <a:lnTo>
                      <a:pt x="31" y="0"/>
                    </a:lnTo>
                    <a:lnTo>
                      <a:pt x="220" y="116"/>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46" name="Freeform 31"/>
              <p:cNvSpPr>
                <a:spLocks/>
              </p:cNvSpPr>
              <p:nvPr/>
            </p:nvSpPr>
            <p:spPr bwMode="auto">
              <a:xfrm>
                <a:off x="1483" y="2901"/>
                <a:ext cx="110" cy="73"/>
              </a:xfrm>
              <a:custGeom>
                <a:avLst/>
                <a:gdLst>
                  <a:gd name="T0" fmla="*/ 6 w 197"/>
                  <a:gd name="T1" fmla="*/ 3 h 132"/>
                  <a:gd name="T2" fmla="*/ 0 w 197"/>
                  <a:gd name="T3" fmla="*/ 4 h 132"/>
                  <a:gd name="T4" fmla="*/ 2 w 197"/>
                  <a:gd name="T5" fmla="*/ 2 h 132"/>
                  <a:gd name="T6" fmla="*/ 1 w 197"/>
                  <a:gd name="T7" fmla="*/ 0 h 132"/>
                  <a:gd name="T8" fmla="*/ 6 w 197"/>
                  <a:gd name="T9" fmla="*/ 3 h 132"/>
                  <a:gd name="T10" fmla="*/ 0 60000 65536"/>
                  <a:gd name="T11" fmla="*/ 0 60000 65536"/>
                  <a:gd name="T12" fmla="*/ 0 60000 65536"/>
                  <a:gd name="T13" fmla="*/ 0 60000 65536"/>
                  <a:gd name="T14" fmla="*/ 0 60000 65536"/>
                  <a:gd name="T15" fmla="*/ 0 w 197"/>
                  <a:gd name="T16" fmla="*/ 0 h 132"/>
                  <a:gd name="T17" fmla="*/ 197 w 197"/>
                  <a:gd name="T18" fmla="*/ 132 h 132"/>
                </a:gdLst>
                <a:ahLst/>
                <a:cxnLst>
                  <a:cxn ang="T10">
                    <a:pos x="T0" y="T1"/>
                  </a:cxn>
                  <a:cxn ang="T11">
                    <a:pos x="T2" y="T3"/>
                  </a:cxn>
                  <a:cxn ang="T12">
                    <a:pos x="T4" y="T5"/>
                  </a:cxn>
                  <a:cxn ang="T13">
                    <a:pos x="T6" y="T7"/>
                  </a:cxn>
                  <a:cxn ang="T14">
                    <a:pos x="T8" y="T9"/>
                  </a:cxn>
                </a:cxnLst>
                <a:rect l="T15" t="T16" r="T17" b="T18"/>
                <a:pathLst>
                  <a:path w="197" h="132">
                    <a:moveTo>
                      <a:pt x="197" y="104"/>
                    </a:moveTo>
                    <a:lnTo>
                      <a:pt x="0" y="132"/>
                    </a:lnTo>
                    <a:lnTo>
                      <a:pt x="51" y="73"/>
                    </a:lnTo>
                    <a:lnTo>
                      <a:pt x="28" y="0"/>
                    </a:lnTo>
                    <a:lnTo>
                      <a:pt x="197" y="10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47" name="Freeform 32"/>
              <p:cNvSpPr>
                <a:spLocks/>
              </p:cNvSpPr>
              <p:nvPr/>
            </p:nvSpPr>
            <p:spPr bwMode="auto">
              <a:xfrm>
                <a:off x="571" y="2652"/>
                <a:ext cx="981" cy="298"/>
              </a:xfrm>
              <a:custGeom>
                <a:avLst/>
                <a:gdLst>
                  <a:gd name="T0" fmla="*/ 0 w 1760"/>
                  <a:gd name="T1" fmla="*/ 0 h 535"/>
                  <a:gd name="T2" fmla="*/ 6 w 1760"/>
                  <a:gd name="T3" fmla="*/ 2 h 535"/>
                  <a:gd name="T4" fmla="*/ 12 w 1760"/>
                  <a:gd name="T5" fmla="*/ 4 h 535"/>
                  <a:gd name="T6" fmla="*/ 19 w 1760"/>
                  <a:gd name="T7" fmla="*/ 7 h 535"/>
                  <a:gd name="T8" fmla="*/ 26 w 1760"/>
                  <a:gd name="T9" fmla="*/ 9 h 535"/>
                  <a:gd name="T10" fmla="*/ 33 w 1760"/>
                  <a:gd name="T11" fmla="*/ 11 h 535"/>
                  <a:gd name="T12" fmla="*/ 40 w 1760"/>
                  <a:gd name="T13" fmla="*/ 13 h 535"/>
                  <a:gd name="T14" fmla="*/ 47 w 1760"/>
                  <a:gd name="T15" fmla="*/ 14 h 535"/>
                  <a:gd name="T16" fmla="*/ 53 w 1760"/>
                  <a:gd name="T17" fmla="*/ 16 h 5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0"/>
                  <a:gd name="T28" fmla="*/ 0 h 535"/>
                  <a:gd name="T29" fmla="*/ 1760 w 1760"/>
                  <a:gd name="T30" fmla="*/ 535 h 5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0" h="535">
                    <a:moveTo>
                      <a:pt x="0" y="0"/>
                    </a:moveTo>
                    <a:lnTo>
                      <a:pt x="185" y="70"/>
                    </a:lnTo>
                    <a:lnTo>
                      <a:pt x="397" y="144"/>
                    </a:lnTo>
                    <a:lnTo>
                      <a:pt x="629" y="221"/>
                    </a:lnTo>
                    <a:lnTo>
                      <a:pt x="871" y="297"/>
                    </a:lnTo>
                    <a:lnTo>
                      <a:pt x="1114" y="369"/>
                    </a:lnTo>
                    <a:lnTo>
                      <a:pt x="1349" y="435"/>
                    </a:lnTo>
                    <a:lnTo>
                      <a:pt x="1567" y="491"/>
                    </a:lnTo>
                    <a:lnTo>
                      <a:pt x="1760" y="53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48" name="Rectangle 33"/>
              <p:cNvSpPr>
                <a:spLocks noChangeArrowheads="1"/>
              </p:cNvSpPr>
              <p:nvPr/>
            </p:nvSpPr>
            <p:spPr bwMode="auto">
              <a:xfrm rot="-420000">
                <a:off x="870" y="250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49" name="Freeform 34"/>
              <p:cNvSpPr>
                <a:spLocks/>
              </p:cNvSpPr>
              <p:nvPr/>
            </p:nvSpPr>
            <p:spPr bwMode="auto">
              <a:xfrm>
                <a:off x="1123" y="2550"/>
                <a:ext cx="108" cy="74"/>
              </a:xfrm>
              <a:custGeom>
                <a:avLst/>
                <a:gdLst>
                  <a:gd name="T0" fmla="*/ 4 w 216"/>
                  <a:gd name="T1" fmla="*/ 1 h 148"/>
                  <a:gd name="T2" fmla="*/ 1 w 216"/>
                  <a:gd name="T3" fmla="*/ 3 h 148"/>
                  <a:gd name="T4" fmla="*/ 1 w 216"/>
                  <a:gd name="T5" fmla="*/ 2 h 148"/>
                  <a:gd name="T6" fmla="*/ 0 w 216"/>
                  <a:gd name="T7" fmla="*/ 0 h 148"/>
                  <a:gd name="T8" fmla="*/ 4 w 216"/>
                  <a:gd name="T9" fmla="*/ 1 h 148"/>
                  <a:gd name="T10" fmla="*/ 0 60000 65536"/>
                  <a:gd name="T11" fmla="*/ 0 60000 65536"/>
                  <a:gd name="T12" fmla="*/ 0 60000 65536"/>
                  <a:gd name="T13" fmla="*/ 0 60000 65536"/>
                  <a:gd name="T14" fmla="*/ 0 60000 65536"/>
                  <a:gd name="T15" fmla="*/ 0 w 216"/>
                  <a:gd name="T16" fmla="*/ 0 h 148"/>
                  <a:gd name="T17" fmla="*/ 216 w 216"/>
                  <a:gd name="T18" fmla="*/ 148 h 148"/>
                </a:gdLst>
                <a:ahLst/>
                <a:cxnLst>
                  <a:cxn ang="T10">
                    <a:pos x="T0" y="T1"/>
                  </a:cxn>
                  <a:cxn ang="T11">
                    <a:pos x="T2" y="T3"/>
                  </a:cxn>
                  <a:cxn ang="T12">
                    <a:pos x="T4" y="T5"/>
                  </a:cxn>
                  <a:cxn ang="T13">
                    <a:pos x="T6" y="T7"/>
                  </a:cxn>
                  <a:cxn ang="T14">
                    <a:pos x="T8" y="T9"/>
                  </a:cxn>
                </a:cxnLst>
                <a:rect l="T15" t="T16" r="T17" b="T18"/>
                <a:pathLst>
                  <a:path w="216" h="148">
                    <a:moveTo>
                      <a:pt x="216" y="50"/>
                    </a:moveTo>
                    <a:lnTo>
                      <a:pt x="18" y="148"/>
                    </a:lnTo>
                    <a:lnTo>
                      <a:pt x="50" y="69"/>
                    </a:lnTo>
                    <a:lnTo>
                      <a:pt x="0" y="0"/>
                    </a:lnTo>
                    <a:lnTo>
                      <a:pt x="216" y="5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50" name="Freeform 35"/>
              <p:cNvSpPr>
                <a:spLocks/>
              </p:cNvSpPr>
              <p:nvPr/>
            </p:nvSpPr>
            <p:spPr bwMode="auto">
              <a:xfrm>
                <a:off x="1123" y="2550"/>
                <a:ext cx="108" cy="74"/>
              </a:xfrm>
              <a:custGeom>
                <a:avLst/>
                <a:gdLst>
                  <a:gd name="T0" fmla="*/ 6 w 194"/>
                  <a:gd name="T1" fmla="*/ 1 h 133"/>
                  <a:gd name="T2" fmla="*/ 1 w 194"/>
                  <a:gd name="T3" fmla="*/ 4 h 133"/>
                  <a:gd name="T4" fmla="*/ 1 w 194"/>
                  <a:gd name="T5" fmla="*/ 2 h 133"/>
                  <a:gd name="T6" fmla="*/ 0 w 194"/>
                  <a:gd name="T7" fmla="*/ 0 h 133"/>
                  <a:gd name="T8" fmla="*/ 6 w 194"/>
                  <a:gd name="T9" fmla="*/ 1 h 133"/>
                  <a:gd name="T10" fmla="*/ 0 60000 65536"/>
                  <a:gd name="T11" fmla="*/ 0 60000 65536"/>
                  <a:gd name="T12" fmla="*/ 0 60000 65536"/>
                  <a:gd name="T13" fmla="*/ 0 60000 65536"/>
                  <a:gd name="T14" fmla="*/ 0 60000 65536"/>
                  <a:gd name="T15" fmla="*/ 0 w 194"/>
                  <a:gd name="T16" fmla="*/ 0 h 133"/>
                  <a:gd name="T17" fmla="*/ 194 w 194"/>
                  <a:gd name="T18" fmla="*/ 133 h 133"/>
                </a:gdLst>
                <a:ahLst/>
                <a:cxnLst>
                  <a:cxn ang="T10">
                    <a:pos x="T0" y="T1"/>
                  </a:cxn>
                  <a:cxn ang="T11">
                    <a:pos x="T2" y="T3"/>
                  </a:cxn>
                  <a:cxn ang="T12">
                    <a:pos x="T4" y="T5"/>
                  </a:cxn>
                  <a:cxn ang="T13">
                    <a:pos x="T6" y="T7"/>
                  </a:cxn>
                  <a:cxn ang="T14">
                    <a:pos x="T8" y="T9"/>
                  </a:cxn>
                </a:cxnLst>
                <a:rect l="T15" t="T16" r="T17" b="T18"/>
                <a:pathLst>
                  <a:path w="194" h="133">
                    <a:moveTo>
                      <a:pt x="194" y="45"/>
                    </a:moveTo>
                    <a:lnTo>
                      <a:pt x="16" y="133"/>
                    </a:lnTo>
                    <a:lnTo>
                      <a:pt x="45" y="62"/>
                    </a:lnTo>
                    <a:lnTo>
                      <a:pt x="0" y="0"/>
                    </a:lnTo>
                    <a:lnTo>
                      <a:pt x="194" y="4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51" name="Line 36"/>
              <p:cNvSpPr>
                <a:spLocks noChangeShapeType="1"/>
              </p:cNvSpPr>
              <p:nvPr/>
            </p:nvSpPr>
            <p:spPr bwMode="auto">
              <a:xfrm flipV="1">
                <a:off x="571" y="2580"/>
                <a:ext cx="618" cy="7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52" name="Rectangle 37"/>
              <p:cNvSpPr>
                <a:spLocks noChangeArrowheads="1"/>
              </p:cNvSpPr>
              <p:nvPr/>
            </p:nvSpPr>
            <p:spPr bwMode="auto">
              <a:xfrm rot="-9840000">
                <a:off x="1087" y="277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53" name="Freeform 38"/>
              <p:cNvSpPr>
                <a:spLocks/>
              </p:cNvSpPr>
              <p:nvPr/>
            </p:nvSpPr>
            <p:spPr bwMode="auto">
              <a:xfrm>
                <a:off x="616" y="2649"/>
                <a:ext cx="110" cy="74"/>
              </a:xfrm>
              <a:custGeom>
                <a:avLst/>
                <a:gdLst>
                  <a:gd name="T0" fmla="*/ 0 w 218"/>
                  <a:gd name="T1" fmla="*/ 1 h 147"/>
                  <a:gd name="T2" fmla="*/ 4 w 218"/>
                  <a:gd name="T3" fmla="*/ 0 h 147"/>
                  <a:gd name="T4" fmla="*/ 3 w 218"/>
                  <a:gd name="T5" fmla="*/ 2 h 147"/>
                  <a:gd name="T6" fmla="*/ 3 w 218"/>
                  <a:gd name="T7" fmla="*/ 3 h 147"/>
                  <a:gd name="T8" fmla="*/ 0 w 218"/>
                  <a:gd name="T9" fmla="*/ 1 h 147"/>
                  <a:gd name="T10" fmla="*/ 0 60000 65536"/>
                  <a:gd name="T11" fmla="*/ 0 60000 65536"/>
                  <a:gd name="T12" fmla="*/ 0 60000 65536"/>
                  <a:gd name="T13" fmla="*/ 0 60000 65536"/>
                  <a:gd name="T14" fmla="*/ 0 60000 65536"/>
                  <a:gd name="T15" fmla="*/ 0 w 218"/>
                  <a:gd name="T16" fmla="*/ 0 h 147"/>
                  <a:gd name="T17" fmla="*/ 218 w 218"/>
                  <a:gd name="T18" fmla="*/ 147 h 147"/>
                </a:gdLst>
                <a:ahLst/>
                <a:cxnLst>
                  <a:cxn ang="T10">
                    <a:pos x="T0" y="T1"/>
                  </a:cxn>
                  <a:cxn ang="T11">
                    <a:pos x="T2" y="T3"/>
                  </a:cxn>
                  <a:cxn ang="T12">
                    <a:pos x="T4" y="T5"/>
                  </a:cxn>
                  <a:cxn ang="T13">
                    <a:pos x="T6" y="T7"/>
                  </a:cxn>
                  <a:cxn ang="T14">
                    <a:pos x="T8" y="T9"/>
                  </a:cxn>
                </a:cxnLst>
                <a:rect l="T15" t="T16" r="T17" b="T18"/>
                <a:pathLst>
                  <a:path w="218" h="147">
                    <a:moveTo>
                      <a:pt x="0" y="31"/>
                    </a:moveTo>
                    <a:lnTo>
                      <a:pt x="218" y="0"/>
                    </a:lnTo>
                    <a:lnTo>
                      <a:pt x="162" y="66"/>
                    </a:lnTo>
                    <a:lnTo>
                      <a:pt x="188" y="147"/>
                    </a:lnTo>
                    <a:lnTo>
                      <a:pt x="0" y="31"/>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54" name="Freeform 39"/>
              <p:cNvSpPr>
                <a:spLocks/>
              </p:cNvSpPr>
              <p:nvPr/>
            </p:nvSpPr>
            <p:spPr bwMode="auto">
              <a:xfrm>
                <a:off x="616" y="2649"/>
                <a:ext cx="110" cy="74"/>
              </a:xfrm>
              <a:custGeom>
                <a:avLst/>
                <a:gdLst>
                  <a:gd name="T0" fmla="*/ 0 w 196"/>
                  <a:gd name="T1" fmla="*/ 1 h 132"/>
                  <a:gd name="T2" fmla="*/ 6 w 196"/>
                  <a:gd name="T3" fmla="*/ 0 h 132"/>
                  <a:gd name="T4" fmla="*/ 4 w 196"/>
                  <a:gd name="T5" fmla="*/ 2 h 132"/>
                  <a:gd name="T6" fmla="*/ 6 w 196"/>
                  <a:gd name="T7" fmla="*/ 4 h 132"/>
                  <a:gd name="T8" fmla="*/ 0 w 196"/>
                  <a:gd name="T9" fmla="*/ 1 h 132"/>
                  <a:gd name="T10" fmla="*/ 0 60000 65536"/>
                  <a:gd name="T11" fmla="*/ 0 60000 65536"/>
                  <a:gd name="T12" fmla="*/ 0 60000 65536"/>
                  <a:gd name="T13" fmla="*/ 0 60000 65536"/>
                  <a:gd name="T14" fmla="*/ 0 60000 65536"/>
                  <a:gd name="T15" fmla="*/ 0 w 196"/>
                  <a:gd name="T16" fmla="*/ 0 h 132"/>
                  <a:gd name="T17" fmla="*/ 196 w 196"/>
                  <a:gd name="T18" fmla="*/ 132 h 132"/>
                </a:gdLst>
                <a:ahLst/>
                <a:cxnLst>
                  <a:cxn ang="T10">
                    <a:pos x="T0" y="T1"/>
                  </a:cxn>
                  <a:cxn ang="T11">
                    <a:pos x="T2" y="T3"/>
                  </a:cxn>
                  <a:cxn ang="T12">
                    <a:pos x="T4" y="T5"/>
                  </a:cxn>
                  <a:cxn ang="T13">
                    <a:pos x="T6" y="T7"/>
                  </a:cxn>
                  <a:cxn ang="T14">
                    <a:pos x="T8" y="T9"/>
                  </a:cxn>
                </a:cxnLst>
                <a:rect l="T15" t="T16" r="T17" b="T18"/>
                <a:pathLst>
                  <a:path w="196" h="132">
                    <a:moveTo>
                      <a:pt x="0" y="28"/>
                    </a:moveTo>
                    <a:lnTo>
                      <a:pt x="196" y="0"/>
                    </a:lnTo>
                    <a:lnTo>
                      <a:pt x="146" y="59"/>
                    </a:lnTo>
                    <a:lnTo>
                      <a:pt x="169" y="132"/>
                    </a:lnTo>
                    <a:lnTo>
                      <a:pt x="0" y="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55" name="Freeform 40"/>
              <p:cNvSpPr>
                <a:spLocks/>
              </p:cNvSpPr>
              <p:nvPr/>
            </p:nvSpPr>
            <p:spPr bwMode="auto">
              <a:xfrm>
                <a:off x="657" y="2673"/>
                <a:ext cx="981" cy="299"/>
              </a:xfrm>
              <a:custGeom>
                <a:avLst/>
                <a:gdLst>
                  <a:gd name="T0" fmla="*/ 53 w 1760"/>
                  <a:gd name="T1" fmla="*/ 16 h 536"/>
                  <a:gd name="T2" fmla="*/ 47 w 1760"/>
                  <a:gd name="T3" fmla="*/ 14 h 536"/>
                  <a:gd name="T4" fmla="*/ 41 w 1760"/>
                  <a:gd name="T5" fmla="*/ 12 h 536"/>
                  <a:gd name="T6" fmla="*/ 34 w 1760"/>
                  <a:gd name="T7" fmla="*/ 9 h 536"/>
                  <a:gd name="T8" fmla="*/ 27 w 1760"/>
                  <a:gd name="T9" fmla="*/ 7 h 536"/>
                  <a:gd name="T10" fmla="*/ 20 w 1760"/>
                  <a:gd name="T11" fmla="*/ 5 h 536"/>
                  <a:gd name="T12" fmla="*/ 12 w 1760"/>
                  <a:gd name="T13" fmla="*/ 3 h 536"/>
                  <a:gd name="T14" fmla="*/ 6 w 1760"/>
                  <a:gd name="T15" fmla="*/ 1 h 536"/>
                  <a:gd name="T16" fmla="*/ 0 w 1760"/>
                  <a:gd name="T17" fmla="*/ 0 h 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0"/>
                  <a:gd name="T28" fmla="*/ 0 h 536"/>
                  <a:gd name="T29" fmla="*/ 1760 w 1760"/>
                  <a:gd name="T30" fmla="*/ 536 h 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0" h="536">
                    <a:moveTo>
                      <a:pt x="1760" y="536"/>
                    </a:moveTo>
                    <a:lnTo>
                      <a:pt x="1575" y="465"/>
                    </a:lnTo>
                    <a:lnTo>
                      <a:pt x="1362" y="391"/>
                    </a:lnTo>
                    <a:lnTo>
                      <a:pt x="1131" y="314"/>
                    </a:lnTo>
                    <a:lnTo>
                      <a:pt x="889" y="238"/>
                    </a:lnTo>
                    <a:lnTo>
                      <a:pt x="646" y="166"/>
                    </a:lnTo>
                    <a:lnTo>
                      <a:pt x="411" y="100"/>
                    </a:lnTo>
                    <a:lnTo>
                      <a:pt x="193" y="44"/>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56" name="Rectangle 41"/>
              <p:cNvSpPr>
                <a:spLocks noChangeArrowheads="1"/>
              </p:cNvSpPr>
              <p:nvPr/>
            </p:nvSpPr>
            <p:spPr bwMode="auto">
              <a:xfrm rot="-3600000">
                <a:off x="1804" y="249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57" name="Freeform 42"/>
              <p:cNvSpPr>
                <a:spLocks/>
              </p:cNvSpPr>
              <p:nvPr/>
            </p:nvSpPr>
            <p:spPr bwMode="auto">
              <a:xfrm>
                <a:off x="2012" y="2196"/>
                <a:ext cx="85" cy="108"/>
              </a:xfrm>
              <a:custGeom>
                <a:avLst/>
                <a:gdLst>
                  <a:gd name="T0" fmla="*/ 2 w 171"/>
                  <a:gd name="T1" fmla="*/ 0 h 218"/>
                  <a:gd name="T2" fmla="*/ 2 w 171"/>
                  <a:gd name="T3" fmla="*/ 3 h 218"/>
                  <a:gd name="T4" fmla="*/ 1 w 171"/>
                  <a:gd name="T5" fmla="*/ 2 h 218"/>
                  <a:gd name="T6" fmla="*/ 0 w 171"/>
                  <a:gd name="T7" fmla="*/ 2 h 218"/>
                  <a:gd name="T8" fmla="*/ 2 w 171"/>
                  <a:gd name="T9" fmla="*/ 0 h 218"/>
                  <a:gd name="T10" fmla="*/ 0 60000 65536"/>
                  <a:gd name="T11" fmla="*/ 0 60000 65536"/>
                  <a:gd name="T12" fmla="*/ 0 60000 65536"/>
                  <a:gd name="T13" fmla="*/ 0 60000 65536"/>
                  <a:gd name="T14" fmla="*/ 0 60000 65536"/>
                  <a:gd name="T15" fmla="*/ 0 w 171"/>
                  <a:gd name="T16" fmla="*/ 0 h 218"/>
                  <a:gd name="T17" fmla="*/ 171 w 171"/>
                  <a:gd name="T18" fmla="*/ 218 h 218"/>
                </a:gdLst>
                <a:ahLst/>
                <a:cxnLst>
                  <a:cxn ang="T10">
                    <a:pos x="T0" y="T1"/>
                  </a:cxn>
                  <a:cxn ang="T11">
                    <a:pos x="T2" y="T3"/>
                  </a:cxn>
                  <a:cxn ang="T12">
                    <a:pos x="T4" y="T5"/>
                  </a:cxn>
                  <a:cxn ang="T13">
                    <a:pos x="T6" y="T7"/>
                  </a:cxn>
                  <a:cxn ang="T14">
                    <a:pos x="T8" y="T9"/>
                  </a:cxn>
                </a:cxnLst>
                <a:rect l="T15" t="T16" r="T17" b="T18"/>
                <a:pathLst>
                  <a:path w="171" h="218">
                    <a:moveTo>
                      <a:pt x="171" y="0"/>
                    </a:moveTo>
                    <a:lnTo>
                      <a:pt x="129" y="218"/>
                    </a:lnTo>
                    <a:lnTo>
                      <a:pt x="86" y="144"/>
                    </a:lnTo>
                    <a:lnTo>
                      <a:pt x="0" y="142"/>
                    </a:lnTo>
                    <a:lnTo>
                      <a:pt x="171"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58" name="Freeform 43"/>
              <p:cNvSpPr>
                <a:spLocks/>
              </p:cNvSpPr>
              <p:nvPr/>
            </p:nvSpPr>
            <p:spPr bwMode="auto">
              <a:xfrm>
                <a:off x="2012" y="2196"/>
                <a:ext cx="85" cy="108"/>
              </a:xfrm>
              <a:custGeom>
                <a:avLst/>
                <a:gdLst>
                  <a:gd name="T0" fmla="*/ 4 w 153"/>
                  <a:gd name="T1" fmla="*/ 0 h 195"/>
                  <a:gd name="T2" fmla="*/ 3 w 153"/>
                  <a:gd name="T3" fmla="*/ 6 h 195"/>
                  <a:gd name="T4" fmla="*/ 2 w 153"/>
                  <a:gd name="T5" fmla="*/ 4 h 195"/>
                  <a:gd name="T6" fmla="*/ 0 w 153"/>
                  <a:gd name="T7" fmla="*/ 4 h 195"/>
                  <a:gd name="T8" fmla="*/ 4 w 153"/>
                  <a:gd name="T9" fmla="*/ 0 h 195"/>
                  <a:gd name="T10" fmla="*/ 0 60000 65536"/>
                  <a:gd name="T11" fmla="*/ 0 60000 65536"/>
                  <a:gd name="T12" fmla="*/ 0 60000 65536"/>
                  <a:gd name="T13" fmla="*/ 0 60000 65536"/>
                  <a:gd name="T14" fmla="*/ 0 60000 65536"/>
                  <a:gd name="T15" fmla="*/ 0 w 153"/>
                  <a:gd name="T16" fmla="*/ 0 h 195"/>
                  <a:gd name="T17" fmla="*/ 153 w 153"/>
                  <a:gd name="T18" fmla="*/ 195 h 195"/>
                </a:gdLst>
                <a:ahLst/>
                <a:cxnLst>
                  <a:cxn ang="T10">
                    <a:pos x="T0" y="T1"/>
                  </a:cxn>
                  <a:cxn ang="T11">
                    <a:pos x="T2" y="T3"/>
                  </a:cxn>
                  <a:cxn ang="T12">
                    <a:pos x="T4" y="T5"/>
                  </a:cxn>
                  <a:cxn ang="T13">
                    <a:pos x="T6" y="T7"/>
                  </a:cxn>
                  <a:cxn ang="T14">
                    <a:pos x="T8" y="T9"/>
                  </a:cxn>
                </a:cxnLst>
                <a:rect l="T15" t="T16" r="T17" b="T18"/>
                <a:pathLst>
                  <a:path w="153" h="195">
                    <a:moveTo>
                      <a:pt x="153" y="0"/>
                    </a:moveTo>
                    <a:lnTo>
                      <a:pt x="116" y="195"/>
                    </a:lnTo>
                    <a:lnTo>
                      <a:pt x="77" y="129"/>
                    </a:lnTo>
                    <a:lnTo>
                      <a:pt x="0" y="127"/>
                    </a:lnTo>
                    <a:lnTo>
                      <a:pt x="153"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59" name="Line 44"/>
              <p:cNvSpPr>
                <a:spLocks noChangeShapeType="1"/>
              </p:cNvSpPr>
              <p:nvPr/>
            </p:nvSpPr>
            <p:spPr bwMode="auto">
              <a:xfrm flipV="1">
                <a:off x="1638" y="2232"/>
                <a:ext cx="438" cy="74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60" name="Rectangle 45"/>
              <p:cNvSpPr>
                <a:spLocks noChangeArrowheads="1"/>
              </p:cNvSpPr>
              <p:nvPr/>
            </p:nvSpPr>
            <p:spPr bwMode="auto">
              <a:xfrm rot="-6240000">
                <a:off x="2499" y="1887"/>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61" name="Freeform 46"/>
              <p:cNvSpPr>
                <a:spLocks/>
              </p:cNvSpPr>
              <p:nvPr/>
            </p:nvSpPr>
            <p:spPr bwMode="auto">
              <a:xfrm>
                <a:off x="2461" y="1566"/>
                <a:ext cx="72" cy="110"/>
              </a:xfrm>
              <a:custGeom>
                <a:avLst/>
                <a:gdLst>
                  <a:gd name="T0" fmla="*/ 1 w 142"/>
                  <a:gd name="T1" fmla="*/ 0 h 220"/>
                  <a:gd name="T2" fmla="*/ 3 w 142"/>
                  <a:gd name="T3" fmla="*/ 3 h 220"/>
                  <a:gd name="T4" fmla="*/ 1 w 142"/>
                  <a:gd name="T5" fmla="*/ 3 h 220"/>
                  <a:gd name="T6" fmla="*/ 0 w 142"/>
                  <a:gd name="T7" fmla="*/ 4 h 220"/>
                  <a:gd name="T8" fmla="*/ 1 w 142"/>
                  <a:gd name="T9" fmla="*/ 0 h 220"/>
                  <a:gd name="T10" fmla="*/ 0 60000 65536"/>
                  <a:gd name="T11" fmla="*/ 0 60000 65536"/>
                  <a:gd name="T12" fmla="*/ 0 60000 65536"/>
                  <a:gd name="T13" fmla="*/ 0 60000 65536"/>
                  <a:gd name="T14" fmla="*/ 0 60000 65536"/>
                  <a:gd name="T15" fmla="*/ 0 w 142"/>
                  <a:gd name="T16" fmla="*/ 0 h 220"/>
                  <a:gd name="T17" fmla="*/ 142 w 142"/>
                  <a:gd name="T18" fmla="*/ 220 h 220"/>
                </a:gdLst>
                <a:ahLst/>
                <a:cxnLst>
                  <a:cxn ang="T10">
                    <a:pos x="T0" y="T1"/>
                  </a:cxn>
                  <a:cxn ang="T11">
                    <a:pos x="T2" y="T3"/>
                  </a:cxn>
                  <a:cxn ang="T12">
                    <a:pos x="T4" y="T5"/>
                  </a:cxn>
                  <a:cxn ang="T13">
                    <a:pos x="T6" y="T7"/>
                  </a:cxn>
                  <a:cxn ang="T14">
                    <a:pos x="T8" y="T9"/>
                  </a:cxn>
                </a:cxnLst>
                <a:rect l="T15" t="T16" r="T17" b="T18"/>
                <a:pathLst>
                  <a:path w="142" h="220">
                    <a:moveTo>
                      <a:pt x="4" y="0"/>
                    </a:moveTo>
                    <a:lnTo>
                      <a:pt x="142" y="173"/>
                    </a:lnTo>
                    <a:lnTo>
                      <a:pt x="58" y="157"/>
                    </a:lnTo>
                    <a:lnTo>
                      <a:pt x="0" y="220"/>
                    </a:lnTo>
                    <a:lnTo>
                      <a:pt x="4"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62" name="Freeform 47"/>
              <p:cNvSpPr>
                <a:spLocks/>
              </p:cNvSpPr>
              <p:nvPr/>
            </p:nvSpPr>
            <p:spPr bwMode="auto">
              <a:xfrm>
                <a:off x="2461" y="1566"/>
                <a:ext cx="72" cy="110"/>
              </a:xfrm>
              <a:custGeom>
                <a:avLst/>
                <a:gdLst>
                  <a:gd name="T0" fmla="*/ 1 w 128"/>
                  <a:gd name="T1" fmla="*/ 0 h 198"/>
                  <a:gd name="T2" fmla="*/ 4 w 128"/>
                  <a:gd name="T3" fmla="*/ 4 h 198"/>
                  <a:gd name="T4" fmla="*/ 2 w 128"/>
                  <a:gd name="T5" fmla="*/ 4 h 198"/>
                  <a:gd name="T6" fmla="*/ 0 w 128"/>
                  <a:gd name="T7" fmla="*/ 6 h 198"/>
                  <a:gd name="T8" fmla="*/ 1 w 128"/>
                  <a:gd name="T9" fmla="*/ 0 h 198"/>
                  <a:gd name="T10" fmla="*/ 0 60000 65536"/>
                  <a:gd name="T11" fmla="*/ 0 60000 65536"/>
                  <a:gd name="T12" fmla="*/ 0 60000 65536"/>
                  <a:gd name="T13" fmla="*/ 0 60000 65536"/>
                  <a:gd name="T14" fmla="*/ 0 60000 65536"/>
                  <a:gd name="T15" fmla="*/ 0 w 128"/>
                  <a:gd name="T16" fmla="*/ 0 h 198"/>
                  <a:gd name="T17" fmla="*/ 128 w 128"/>
                  <a:gd name="T18" fmla="*/ 198 h 198"/>
                </a:gdLst>
                <a:ahLst/>
                <a:cxnLst>
                  <a:cxn ang="T10">
                    <a:pos x="T0" y="T1"/>
                  </a:cxn>
                  <a:cxn ang="T11">
                    <a:pos x="T2" y="T3"/>
                  </a:cxn>
                  <a:cxn ang="T12">
                    <a:pos x="T4" y="T5"/>
                  </a:cxn>
                  <a:cxn ang="T13">
                    <a:pos x="T6" y="T7"/>
                  </a:cxn>
                  <a:cxn ang="T14">
                    <a:pos x="T8" y="T9"/>
                  </a:cxn>
                </a:cxnLst>
                <a:rect l="T15" t="T16" r="T17" b="T18"/>
                <a:pathLst>
                  <a:path w="128" h="198">
                    <a:moveTo>
                      <a:pt x="4" y="0"/>
                    </a:moveTo>
                    <a:lnTo>
                      <a:pt x="128" y="155"/>
                    </a:lnTo>
                    <a:lnTo>
                      <a:pt x="52" y="141"/>
                    </a:lnTo>
                    <a:lnTo>
                      <a:pt x="0" y="198"/>
                    </a:lnTo>
                    <a:lnTo>
                      <a:pt x="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63" name="Freeform 48"/>
              <p:cNvSpPr>
                <a:spLocks/>
              </p:cNvSpPr>
              <p:nvPr/>
            </p:nvSpPr>
            <p:spPr bwMode="auto">
              <a:xfrm>
                <a:off x="2477" y="1605"/>
                <a:ext cx="174" cy="726"/>
              </a:xfrm>
              <a:custGeom>
                <a:avLst/>
                <a:gdLst>
                  <a:gd name="T0" fmla="*/ 9 w 312"/>
                  <a:gd name="T1" fmla="*/ 39 h 1303"/>
                  <a:gd name="T2" fmla="*/ 8 w 312"/>
                  <a:gd name="T3" fmla="*/ 30 h 1303"/>
                  <a:gd name="T4" fmla="*/ 5 w 312"/>
                  <a:gd name="T5" fmla="*/ 20 h 1303"/>
                  <a:gd name="T6" fmla="*/ 3 w 312"/>
                  <a:gd name="T7" fmla="*/ 9 h 1303"/>
                  <a:gd name="T8" fmla="*/ 0 w 312"/>
                  <a:gd name="T9" fmla="*/ 0 h 1303"/>
                  <a:gd name="T10" fmla="*/ 0 60000 65536"/>
                  <a:gd name="T11" fmla="*/ 0 60000 65536"/>
                  <a:gd name="T12" fmla="*/ 0 60000 65536"/>
                  <a:gd name="T13" fmla="*/ 0 60000 65536"/>
                  <a:gd name="T14" fmla="*/ 0 60000 65536"/>
                  <a:gd name="T15" fmla="*/ 0 w 312"/>
                  <a:gd name="T16" fmla="*/ 0 h 1303"/>
                  <a:gd name="T17" fmla="*/ 312 w 312"/>
                  <a:gd name="T18" fmla="*/ 1303 h 1303"/>
                </a:gdLst>
                <a:ahLst/>
                <a:cxnLst>
                  <a:cxn ang="T10">
                    <a:pos x="T0" y="T1"/>
                  </a:cxn>
                  <a:cxn ang="T11">
                    <a:pos x="T2" y="T3"/>
                  </a:cxn>
                  <a:cxn ang="T12">
                    <a:pos x="T4" y="T5"/>
                  </a:cxn>
                  <a:cxn ang="T13">
                    <a:pos x="T6" y="T7"/>
                  </a:cxn>
                  <a:cxn ang="T14">
                    <a:pos x="T8" y="T9"/>
                  </a:cxn>
                </a:cxnLst>
                <a:rect l="T15" t="T16" r="T17" b="T18"/>
                <a:pathLst>
                  <a:path w="312" h="1303">
                    <a:moveTo>
                      <a:pt x="312" y="1303"/>
                    </a:moveTo>
                    <a:lnTo>
                      <a:pt x="257" y="998"/>
                    </a:lnTo>
                    <a:lnTo>
                      <a:pt x="179" y="646"/>
                    </a:lnTo>
                    <a:lnTo>
                      <a:pt x="90" y="297"/>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64" name="Rectangle 49"/>
              <p:cNvSpPr>
                <a:spLocks noChangeArrowheads="1"/>
              </p:cNvSpPr>
              <p:nvPr/>
            </p:nvSpPr>
            <p:spPr bwMode="auto">
              <a:xfrm rot="-60000">
                <a:off x="2920" y="222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65" name="Freeform 50"/>
              <p:cNvSpPr>
                <a:spLocks/>
              </p:cNvSpPr>
              <p:nvPr/>
            </p:nvSpPr>
            <p:spPr bwMode="auto">
              <a:xfrm>
                <a:off x="3137" y="2293"/>
                <a:ext cx="104" cy="74"/>
              </a:xfrm>
              <a:custGeom>
                <a:avLst/>
                <a:gdLst>
                  <a:gd name="T0" fmla="*/ 4 w 208"/>
                  <a:gd name="T1" fmla="*/ 1 h 150"/>
                  <a:gd name="T2" fmla="*/ 0 w 208"/>
                  <a:gd name="T3" fmla="*/ 2 h 150"/>
                  <a:gd name="T4" fmla="*/ 1 w 208"/>
                  <a:gd name="T5" fmla="*/ 1 h 150"/>
                  <a:gd name="T6" fmla="*/ 0 w 208"/>
                  <a:gd name="T7" fmla="*/ 0 h 150"/>
                  <a:gd name="T8" fmla="*/ 4 w 208"/>
                  <a:gd name="T9" fmla="*/ 1 h 150"/>
                  <a:gd name="T10" fmla="*/ 0 60000 65536"/>
                  <a:gd name="T11" fmla="*/ 0 60000 65536"/>
                  <a:gd name="T12" fmla="*/ 0 60000 65536"/>
                  <a:gd name="T13" fmla="*/ 0 60000 65536"/>
                  <a:gd name="T14" fmla="*/ 0 60000 65536"/>
                  <a:gd name="T15" fmla="*/ 0 w 208"/>
                  <a:gd name="T16" fmla="*/ 0 h 150"/>
                  <a:gd name="T17" fmla="*/ 208 w 208"/>
                  <a:gd name="T18" fmla="*/ 150 h 150"/>
                </a:gdLst>
                <a:ahLst/>
                <a:cxnLst>
                  <a:cxn ang="T10">
                    <a:pos x="T0" y="T1"/>
                  </a:cxn>
                  <a:cxn ang="T11">
                    <a:pos x="T2" y="T3"/>
                  </a:cxn>
                  <a:cxn ang="T12">
                    <a:pos x="T4" y="T5"/>
                  </a:cxn>
                  <a:cxn ang="T13">
                    <a:pos x="T6" y="T7"/>
                  </a:cxn>
                  <a:cxn ang="T14">
                    <a:pos x="T8" y="T9"/>
                  </a:cxn>
                </a:cxnLst>
                <a:rect l="T15" t="T16" r="T17" b="T18"/>
                <a:pathLst>
                  <a:path w="208" h="150">
                    <a:moveTo>
                      <a:pt x="208" y="75"/>
                    </a:moveTo>
                    <a:lnTo>
                      <a:pt x="0" y="150"/>
                    </a:lnTo>
                    <a:lnTo>
                      <a:pt x="41" y="75"/>
                    </a:lnTo>
                    <a:lnTo>
                      <a:pt x="0" y="0"/>
                    </a:lnTo>
                    <a:lnTo>
                      <a:pt x="208" y="75"/>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66" name="Freeform 51"/>
              <p:cNvSpPr>
                <a:spLocks/>
              </p:cNvSpPr>
              <p:nvPr/>
            </p:nvSpPr>
            <p:spPr bwMode="auto">
              <a:xfrm>
                <a:off x="3137" y="2293"/>
                <a:ext cx="104" cy="74"/>
              </a:xfrm>
              <a:custGeom>
                <a:avLst/>
                <a:gdLst>
                  <a:gd name="T0" fmla="*/ 6 w 187"/>
                  <a:gd name="T1" fmla="*/ 2 h 134"/>
                  <a:gd name="T2" fmla="*/ 0 w 187"/>
                  <a:gd name="T3" fmla="*/ 4 h 134"/>
                  <a:gd name="T4" fmla="*/ 1 w 187"/>
                  <a:gd name="T5" fmla="*/ 2 h 134"/>
                  <a:gd name="T6" fmla="*/ 0 w 187"/>
                  <a:gd name="T7" fmla="*/ 0 h 134"/>
                  <a:gd name="T8" fmla="*/ 6 w 187"/>
                  <a:gd name="T9" fmla="*/ 2 h 134"/>
                  <a:gd name="T10" fmla="*/ 0 60000 65536"/>
                  <a:gd name="T11" fmla="*/ 0 60000 65536"/>
                  <a:gd name="T12" fmla="*/ 0 60000 65536"/>
                  <a:gd name="T13" fmla="*/ 0 60000 65536"/>
                  <a:gd name="T14" fmla="*/ 0 60000 65536"/>
                  <a:gd name="T15" fmla="*/ 0 w 187"/>
                  <a:gd name="T16" fmla="*/ 0 h 134"/>
                  <a:gd name="T17" fmla="*/ 187 w 187"/>
                  <a:gd name="T18" fmla="*/ 134 h 134"/>
                </a:gdLst>
                <a:ahLst/>
                <a:cxnLst>
                  <a:cxn ang="T10">
                    <a:pos x="T0" y="T1"/>
                  </a:cxn>
                  <a:cxn ang="T11">
                    <a:pos x="T2" y="T3"/>
                  </a:cxn>
                  <a:cxn ang="T12">
                    <a:pos x="T4" y="T5"/>
                  </a:cxn>
                  <a:cxn ang="T13">
                    <a:pos x="T6" y="T7"/>
                  </a:cxn>
                  <a:cxn ang="T14">
                    <a:pos x="T8" y="T9"/>
                  </a:cxn>
                </a:cxnLst>
                <a:rect l="T15" t="T16" r="T17" b="T18"/>
                <a:pathLst>
                  <a:path w="187" h="134">
                    <a:moveTo>
                      <a:pt x="187" y="67"/>
                    </a:moveTo>
                    <a:lnTo>
                      <a:pt x="0" y="134"/>
                    </a:lnTo>
                    <a:lnTo>
                      <a:pt x="37" y="67"/>
                    </a:lnTo>
                    <a:lnTo>
                      <a:pt x="0" y="0"/>
                    </a:lnTo>
                    <a:lnTo>
                      <a:pt x="187" y="6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67" name="Line 52"/>
              <p:cNvSpPr>
                <a:spLocks noChangeShapeType="1"/>
              </p:cNvSpPr>
              <p:nvPr/>
            </p:nvSpPr>
            <p:spPr bwMode="auto">
              <a:xfrm flipV="1">
                <a:off x="2651" y="2330"/>
                <a:ext cx="548"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68" name="Rectangle 53"/>
              <p:cNvSpPr>
                <a:spLocks noChangeArrowheads="1"/>
              </p:cNvSpPr>
              <p:nvPr/>
            </p:nvSpPr>
            <p:spPr bwMode="auto">
              <a:xfrm rot="-5220000">
                <a:off x="2030" y="243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69" name="Freeform 54"/>
              <p:cNvSpPr>
                <a:spLocks/>
              </p:cNvSpPr>
              <p:nvPr/>
            </p:nvSpPr>
            <p:spPr bwMode="auto">
              <a:xfrm>
                <a:off x="2076" y="2202"/>
                <a:ext cx="75" cy="107"/>
              </a:xfrm>
              <a:custGeom>
                <a:avLst/>
                <a:gdLst>
                  <a:gd name="T0" fmla="*/ 1 w 151"/>
                  <a:gd name="T1" fmla="*/ 0 h 213"/>
                  <a:gd name="T2" fmla="*/ 2 w 151"/>
                  <a:gd name="T3" fmla="*/ 4 h 213"/>
                  <a:gd name="T4" fmla="*/ 1 w 151"/>
                  <a:gd name="T5" fmla="*/ 3 h 213"/>
                  <a:gd name="T6" fmla="*/ 0 w 151"/>
                  <a:gd name="T7" fmla="*/ 4 h 213"/>
                  <a:gd name="T8" fmla="*/ 1 w 151"/>
                  <a:gd name="T9" fmla="*/ 0 h 213"/>
                  <a:gd name="T10" fmla="*/ 0 60000 65536"/>
                  <a:gd name="T11" fmla="*/ 0 60000 65536"/>
                  <a:gd name="T12" fmla="*/ 0 60000 65536"/>
                  <a:gd name="T13" fmla="*/ 0 60000 65536"/>
                  <a:gd name="T14" fmla="*/ 0 60000 65536"/>
                  <a:gd name="T15" fmla="*/ 0 w 151"/>
                  <a:gd name="T16" fmla="*/ 0 h 213"/>
                  <a:gd name="T17" fmla="*/ 151 w 151"/>
                  <a:gd name="T18" fmla="*/ 213 h 213"/>
                </a:gdLst>
                <a:ahLst/>
                <a:cxnLst>
                  <a:cxn ang="T10">
                    <a:pos x="T0" y="T1"/>
                  </a:cxn>
                  <a:cxn ang="T11">
                    <a:pos x="T2" y="T3"/>
                  </a:cxn>
                  <a:cxn ang="T12">
                    <a:pos x="T4" y="T5"/>
                  </a:cxn>
                  <a:cxn ang="T13">
                    <a:pos x="T6" y="T7"/>
                  </a:cxn>
                  <a:cxn ang="T14">
                    <a:pos x="T8" y="T9"/>
                  </a:cxn>
                </a:cxnLst>
                <a:rect l="T15" t="T16" r="T17" b="T18"/>
                <a:pathLst>
                  <a:path w="151" h="213">
                    <a:moveTo>
                      <a:pt x="87" y="0"/>
                    </a:moveTo>
                    <a:lnTo>
                      <a:pt x="151" y="213"/>
                    </a:lnTo>
                    <a:lnTo>
                      <a:pt x="78" y="167"/>
                    </a:lnTo>
                    <a:lnTo>
                      <a:pt x="0" y="204"/>
                    </a:lnTo>
                    <a:lnTo>
                      <a:pt x="87"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70" name="Freeform 55"/>
              <p:cNvSpPr>
                <a:spLocks/>
              </p:cNvSpPr>
              <p:nvPr/>
            </p:nvSpPr>
            <p:spPr bwMode="auto">
              <a:xfrm>
                <a:off x="2076" y="2202"/>
                <a:ext cx="75" cy="107"/>
              </a:xfrm>
              <a:custGeom>
                <a:avLst/>
                <a:gdLst>
                  <a:gd name="T0" fmla="*/ 2 w 135"/>
                  <a:gd name="T1" fmla="*/ 0 h 191"/>
                  <a:gd name="T2" fmla="*/ 4 w 135"/>
                  <a:gd name="T3" fmla="*/ 6 h 191"/>
                  <a:gd name="T4" fmla="*/ 2 w 135"/>
                  <a:gd name="T5" fmla="*/ 4 h 191"/>
                  <a:gd name="T6" fmla="*/ 0 w 135"/>
                  <a:gd name="T7" fmla="*/ 6 h 191"/>
                  <a:gd name="T8" fmla="*/ 2 w 135"/>
                  <a:gd name="T9" fmla="*/ 0 h 191"/>
                  <a:gd name="T10" fmla="*/ 0 60000 65536"/>
                  <a:gd name="T11" fmla="*/ 0 60000 65536"/>
                  <a:gd name="T12" fmla="*/ 0 60000 65536"/>
                  <a:gd name="T13" fmla="*/ 0 60000 65536"/>
                  <a:gd name="T14" fmla="*/ 0 60000 65536"/>
                  <a:gd name="T15" fmla="*/ 0 w 135"/>
                  <a:gd name="T16" fmla="*/ 0 h 191"/>
                  <a:gd name="T17" fmla="*/ 135 w 135"/>
                  <a:gd name="T18" fmla="*/ 191 h 191"/>
                </a:gdLst>
                <a:ahLst/>
                <a:cxnLst>
                  <a:cxn ang="T10">
                    <a:pos x="T0" y="T1"/>
                  </a:cxn>
                  <a:cxn ang="T11">
                    <a:pos x="T2" y="T3"/>
                  </a:cxn>
                  <a:cxn ang="T12">
                    <a:pos x="T4" y="T5"/>
                  </a:cxn>
                  <a:cxn ang="T13">
                    <a:pos x="T6" y="T7"/>
                  </a:cxn>
                  <a:cxn ang="T14">
                    <a:pos x="T8" y="T9"/>
                  </a:cxn>
                </a:cxnLst>
                <a:rect l="T15" t="T16" r="T17" b="T18"/>
                <a:pathLst>
                  <a:path w="135" h="191">
                    <a:moveTo>
                      <a:pt x="78" y="0"/>
                    </a:moveTo>
                    <a:lnTo>
                      <a:pt x="135" y="191"/>
                    </a:lnTo>
                    <a:lnTo>
                      <a:pt x="70" y="150"/>
                    </a:lnTo>
                    <a:lnTo>
                      <a:pt x="0" y="183"/>
                    </a:lnTo>
                    <a:lnTo>
                      <a:pt x="7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71" name="Line 56"/>
              <p:cNvSpPr>
                <a:spLocks noChangeShapeType="1"/>
              </p:cNvSpPr>
              <p:nvPr/>
            </p:nvSpPr>
            <p:spPr bwMode="auto">
              <a:xfrm flipV="1">
                <a:off x="2084" y="2244"/>
                <a:ext cx="33" cy="57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72" name="Rectangle 57"/>
              <p:cNvSpPr>
                <a:spLocks noChangeArrowheads="1"/>
              </p:cNvSpPr>
              <p:nvPr/>
            </p:nvSpPr>
            <p:spPr bwMode="auto">
              <a:xfrm rot="-2460000">
                <a:off x="2296" y="2492"/>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73" name="Freeform 58"/>
              <p:cNvSpPr>
                <a:spLocks/>
              </p:cNvSpPr>
              <p:nvPr/>
            </p:nvSpPr>
            <p:spPr bwMode="auto">
              <a:xfrm>
                <a:off x="2512" y="2362"/>
                <a:ext cx="104" cy="96"/>
              </a:xfrm>
              <a:custGeom>
                <a:avLst/>
                <a:gdLst>
                  <a:gd name="T0" fmla="*/ 4 w 207"/>
                  <a:gd name="T1" fmla="*/ 0 h 191"/>
                  <a:gd name="T2" fmla="*/ 2 w 207"/>
                  <a:gd name="T3" fmla="*/ 3 h 191"/>
                  <a:gd name="T4" fmla="*/ 2 w 207"/>
                  <a:gd name="T5" fmla="*/ 2 h 191"/>
                  <a:gd name="T6" fmla="*/ 0 w 207"/>
                  <a:gd name="T7" fmla="*/ 2 h 191"/>
                  <a:gd name="T8" fmla="*/ 4 w 207"/>
                  <a:gd name="T9" fmla="*/ 0 h 191"/>
                  <a:gd name="T10" fmla="*/ 0 60000 65536"/>
                  <a:gd name="T11" fmla="*/ 0 60000 65536"/>
                  <a:gd name="T12" fmla="*/ 0 60000 65536"/>
                  <a:gd name="T13" fmla="*/ 0 60000 65536"/>
                  <a:gd name="T14" fmla="*/ 0 60000 65536"/>
                  <a:gd name="T15" fmla="*/ 0 w 207"/>
                  <a:gd name="T16" fmla="*/ 0 h 191"/>
                  <a:gd name="T17" fmla="*/ 207 w 207"/>
                  <a:gd name="T18" fmla="*/ 191 h 191"/>
                </a:gdLst>
                <a:ahLst/>
                <a:cxnLst>
                  <a:cxn ang="T10">
                    <a:pos x="T0" y="T1"/>
                  </a:cxn>
                  <a:cxn ang="T11">
                    <a:pos x="T2" y="T3"/>
                  </a:cxn>
                  <a:cxn ang="T12">
                    <a:pos x="T4" y="T5"/>
                  </a:cxn>
                  <a:cxn ang="T13">
                    <a:pos x="T6" y="T7"/>
                  </a:cxn>
                  <a:cxn ang="T14">
                    <a:pos x="T8" y="T9"/>
                  </a:cxn>
                </a:cxnLst>
                <a:rect l="T15" t="T16" r="T17" b="T18"/>
                <a:pathLst>
                  <a:path w="207" h="191">
                    <a:moveTo>
                      <a:pt x="207" y="0"/>
                    </a:moveTo>
                    <a:lnTo>
                      <a:pt x="98" y="191"/>
                    </a:lnTo>
                    <a:lnTo>
                      <a:pt x="81" y="108"/>
                    </a:lnTo>
                    <a:lnTo>
                      <a:pt x="0" y="78"/>
                    </a:lnTo>
                    <a:lnTo>
                      <a:pt x="207"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74" name="Freeform 59"/>
              <p:cNvSpPr>
                <a:spLocks/>
              </p:cNvSpPr>
              <p:nvPr/>
            </p:nvSpPr>
            <p:spPr bwMode="auto">
              <a:xfrm>
                <a:off x="2512" y="2362"/>
                <a:ext cx="104" cy="96"/>
              </a:xfrm>
              <a:custGeom>
                <a:avLst/>
                <a:gdLst>
                  <a:gd name="T0" fmla="*/ 6 w 186"/>
                  <a:gd name="T1" fmla="*/ 0 h 172"/>
                  <a:gd name="T2" fmla="*/ 2 w 186"/>
                  <a:gd name="T3" fmla="*/ 5 h 172"/>
                  <a:gd name="T4" fmla="*/ 2 w 186"/>
                  <a:gd name="T5" fmla="*/ 3 h 172"/>
                  <a:gd name="T6" fmla="*/ 0 w 186"/>
                  <a:gd name="T7" fmla="*/ 2 h 172"/>
                  <a:gd name="T8" fmla="*/ 6 w 186"/>
                  <a:gd name="T9" fmla="*/ 0 h 172"/>
                  <a:gd name="T10" fmla="*/ 0 60000 65536"/>
                  <a:gd name="T11" fmla="*/ 0 60000 65536"/>
                  <a:gd name="T12" fmla="*/ 0 60000 65536"/>
                  <a:gd name="T13" fmla="*/ 0 60000 65536"/>
                  <a:gd name="T14" fmla="*/ 0 60000 65536"/>
                  <a:gd name="T15" fmla="*/ 0 w 186"/>
                  <a:gd name="T16" fmla="*/ 0 h 172"/>
                  <a:gd name="T17" fmla="*/ 186 w 186"/>
                  <a:gd name="T18" fmla="*/ 172 h 172"/>
                </a:gdLst>
                <a:ahLst/>
                <a:cxnLst>
                  <a:cxn ang="T10">
                    <a:pos x="T0" y="T1"/>
                  </a:cxn>
                  <a:cxn ang="T11">
                    <a:pos x="T2" y="T3"/>
                  </a:cxn>
                  <a:cxn ang="T12">
                    <a:pos x="T4" y="T5"/>
                  </a:cxn>
                  <a:cxn ang="T13">
                    <a:pos x="T6" y="T7"/>
                  </a:cxn>
                  <a:cxn ang="T14">
                    <a:pos x="T8" y="T9"/>
                  </a:cxn>
                </a:cxnLst>
                <a:rect l="T15" t="T16" r="T17" b="T18"/>
                <a:pathLst>
                  <a:path w="186" h="172">
                    <a:moveTo>
                      <a:pt x="186" y="0"/>
                    </a:moveTo>
                    <a:lnTo>
                      <a:pt x="88" y="172"/>
                    </a:lnTo>
                    <a:lnTo>
                      <a:pt x="73" y="97"/>
                    </a:lnTo>
                    <a:lnTo>
                      <a:pt x="0" y="70"/>
                    </a:lnTo>
                    <a:lnTo>
                      <a:pt x="18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75" name="Line 60"/>
              <p:cNvSpPr>
                <a:spLocks noChangeShapeType="1"/>
              </p:cNvSpPr>
              <p:nvPr/>
            </p:nvSpPr>
            <p:spPr bwMode="auto">
              <a:xfrm flipV="1">
                <a:off x="2084" y="2389"/>
                <a:ext cx="500" cy="42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76" name="Rectangle 61"/>
              <p:cNvSpPr>
                <a:spLocks noChangeArrowheads="1"/>
              </p:cNvSpPr>
              <p:nvPr/>
            </p:nvSpPr>
            <p:spPr bwMode="auto">
              <a:xfrm rot="-1620000">
                <a:off x="1633" y="227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77" name="Freeform 62"/>
              <p:cNvSpPr>
                <a:spLocks/>
              </p:cNvSpPr>
              <p:nvPr/>
            </p:nvSpPr>
            <p:spPr bwMode="auto">
              <a:xfrm>
                <a:off x="1970" y="2176"/>
                <a:ext cx="109" cy="80"/>
              </a:xfrm>
              <a:custGeom>
                <a:avLst/>
                <a:gdLst>
                  <a:gd name="T0" fmla="*/ 3 w 220"/>
                  <a:gd name="T1" fmla="*/ 0 h 160"/>
                  <a:gd name="T2" fmla="*/ 1 w 220"/>
                  <a:gd name="T3" fmla="*/ 3 h 160"/>
                  <a:gd name="T4" fmla="*/ 1 w 220"/>
                  <a:gd name="T5" fmla="*/ 2 h 160"/>
                  <a:gd name="T6" fmla="*/ 0 w 220"/>
                  <a:gd name="T7" fmla="*/ 1 h 160"/>
                  <a:gd name="T8" fmla="*/ 3 w 220"/>
                  <a:gd name="T9" fmla="*/ 0 h 160"/>
                  <a:gd name="T10" fmla="*/ 0 60000 65536"/>
                  <a:gd name="T11" fmla="*/ 0 60000 65536"/>
                  <a:gd name="T12" fmla="*/ 0 60000 65536"/>
                  <a:gd name="T13" fmla="*/ 0 60000 65536"/>
                  <a:gd name="T14" fmla="*/ 0 60000 65536"/>
                  <a:gd name="T15" fmla="*/ 0 w 220"/>
                  <a:gd name="T16" fmla="*/ 0 h 160"/>
                  <a:gd name="T17" fmla="*/ 220 w 220"/>
                  <a:gd name="T18" fmla="*/ 160 h 160"/>
                </a:gdLst>
                <a:ahLst/>
                <a:cxnLst>
                  <a:cxn ang="T10">
                    <a:pos x="T0" y="T1"/>
                  </a:cxn>
                  <a:cxn ang="T11">
                    <a:pos x="T2" y="T3"/>
                  </a:cxn>
                  <a:cxn ang="T12">
                    <a:pos x="T4" y="T5"/>
                  </a:cxn>
                  <a:cxn ang="T13">
                    <a:pos x="T6" y="T7"/>
                  </a:cxn>
                  <a:cxn ang="T14">
                    <a:pos x="T8" y="T9"/>
                  </a:cxn>
                </a:cxnLst>
                <a:rect l="T15" t="T16" r="T17" b="T18"/>
                <a:pathLst>
                  <a:path w="220" h="160">
                    <a:moveTo>
                      <a:pt x="220" y="0"/>
                    </a:moveTo>
                    <a:lnTo>
                      <a:pt x="66" y="160"/>
                    </a:lnTo>
                    <a:lnTo>
                      <a:pt x="71" y="74"/>
                    </a:lnTo>
                    <a:lnTo>
                      <a:pt x="0" y="25"/>
                    </a:lnTo>
                    <a:lnTo>
                      <a:pt x="22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78" name="Freeform 63"/>
              <p:cNvSpPr>
                <a:spLocks/>
              </p:cNvSpPr>
              <p:nvPr/>
            </p:nvSpPr>
            <p:spPr bwMode="auto">
              <a:xfrm>
                <a:off x="1970" y="2176"/>
                <a:ext cx="109" cy="80"/>
              </a:xfrm>
              <a:custGeom>
                <a:avLst/>
                <a:gdLst>
                  <a:gd name="T0" fmla="*/ 6 w 197"/>
                  <a:gd name="T1" fmla="*/ 0 h 143"/>
                  <a:gd name="T2" fmla="*/ 2 w 197"/>
                  <a:gd name="T3" fmla="*/ 4 h 143"/>
                  <a:gd name="T4" fmla="*/ 2 w 197"/>
                  <a:gd name="T5" fmla="*/ 2 h 143"/>
                  <a:gd name="T6" fmla="*/ 0 w 197"/>
                  <a:gd name="T7" fmla="*/ 1 h 143"/>
                  <a:gd name="T8" fmla="*/ 6 w 197"/>
                  <a:gd name="T9" fmla="*/ 0 h 143"/>
                  <a:gd name="T10" fmla="*/ 0 60000 65536"/>
                  <a:gd name="T11" fmla="*/ 0 60000 65536"/>
                  <a:gd name="T12" fmla="*/ 0 60000 65536"/>
                  <a:gd name="T13" fmla="*/ 0 60000 65536"/>
                  <a:gd name="T14" fmla="*/ 0 60000 65536"/>
                  <a:gd name="T15" fmla="*/ 0 w 197"/>
                  <a:gd name="T16" fmla="*/ 0 h 143"/>
                  <a:gd name="T17" fmla="*/ 197 w 197"/>
                  <a:gd name="T18" fmla="*/ 143 h 143"/>
                </a:gdLst>
                <a:ahLst/>
                <a:cxnLst>
                  <a:cxn ang="T10">
                    <a:pos x="T0" y="T1"/>
                  </a:cxn>
                  <a:cxn ang="T11">
                    <a:pos x="T2" y="T3"/>
                  </a:cxn>
                  <a:cxn ang="T12">
                    <a:pos x="T4" y="T5"/>
                  </a:cxn>
                  <a:cxn ang="T13">
                    <a:pos x="T6" y="T7"/>
                  </a:cxn>
                  <a:cxn ang="T14">
                    <a:pos x="T8" y="T9"/>
                  </a:cxn>
                </a:cxnLst>
                <a:rect l="T15" t="T16" r="T17" b="T18"/>
                <a:pathLst>
                  <a:path w="197" h="143">
                    <a:moveTo>
                      <a:pt x="197" y="0"/>
                    </a:moveTo>
                    <a:lnTo>
                      <a:pt x="59" y="143"/>
                    </a:lnTo>
                    <a:lnTo>
                      <a:pt x="63" y="66"/>
                    </a:lnTo>
                    <a:lnTo>
                      <a:pt x="0" y="22"/>
                    </a:lnTo>
                    <a:lnTo>
                      <a:pt x="19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79" name="Line 64"/>
              <p:cNvSpPr>
                <a:spLocks noChangeShapeType="1"/>
              </p:cNvSpPr>
              <p:nvPr/>
            </p:nvSpPr>
            <p:spPr bwMode="auto">
              <a:xfrm flipV="1">
                <a:off x="1277" y="2195"/>
                <a:ext cx="765" cy="3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80" name="Rectangle 65"/>
              <p:cNvSpPr>
                <a:spLocks noChangeArrowheads="1"/>
              </p:cNvSpPr>
              <p:nvPr/>
            </p:nvSpPr>
            <p:spPr bwMode="auto">
              <a:xfrm rot="2880000">
                <a:off x="1446" y="266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81" name="Freeform 66"/>
              <p:cNvSpPr>
                <a:spLocks/>
              </p:cNvSpPr>
              <p:nvPr/>
            </p:nvSpPr>
            <p:spPr bwMode="auto">
              <a:xfrm>
                <a:off x="1509" y="2835"/>
                <a:ext cx="97" cy="102"/>
              </a:xfrm>
              <a:custGeom>
                <a:avLst/>
                <a:gdLst>
                  <a:gd name="T0" fmla="*/ 4 w 194"/>
                  <a:gd name="T1" fmla="*/ 3 h 205"/>
                  <a:gd name="T2" fmla="*/ 0 w 194"/>
                  <a:gd name="T3" fmla="*/ 1 h 205"/>
                  <a:gd name="T4" fmla="*/ 2 w 194"/>
                  <a:gd name="T5" fmla="*/ 1 h 205"/>
                  <a:gd name="T6" fmla="*/ 2 w 194"/>
                  <a:gd name="T7" fmla="*/ 0 h 205"/>
                  <a:gd name="T8" fmla="*/ 4 w 194"/>
                  <a:gd name="T9" fmla="*/ 3 h 205"/>
                  <a:gd name="T10" fmla="*/ 0 60000 65536"/>
                  <a:gd name="T11" fmla="*/ 0 60000 65536"/>
                  <a:gd name="T12" fmla="*/ 0 60000 65536"/>
                  <a:gd name="T13" fmla="*/ 0 60000 65536"/>
                  <a:gd name="T14" fmla="*/ 0 60000 65536"/>
                  <a:gd name="T15" fmla="*/ 0 w 194"/>
                  <a:gd name="T16" fmla="*/ 0 h 205"/>
                  <a:gd name="T17" fmla="*/ 194 w 194"/>
                  <a:gd name="T18" fmla="*/ 205 h 205"/>
                </a:gdLst>
                <a:ahLst/>
                <a:cxnLst>
                  <a:cxn ang="T10">
                    <a:pos x="T0" y="T1"/>
                  </a:cxn>
                  <a:cxn ang="T11">
                    <a:pos x="T2" y="T3"/>
                  </a:cxn>
                  <a:cxn ang="T12">
                    <a:pos x="T4" y="T5"/>
                  </a:cxn>
                  <a:cxn ang="T13">
                    <a:pos x="T6" y="T7"/>
                  </a:cxn>
                  <a:cxn ang="T14">
                    <a:pos x="T8" y="T9"/>
                  </a:cxn>
                </a:cxnLst>
                <a:rect l="T15" t="T16" r="T17" b="T18"/>
                <a:pathLst>
                  <a:path w="194" h="205">
                    <a:moveTo>
                      <a:pt x="194" y="205"/>
                    </a:moveTo>
                    <a:lnTo>
                      <a:pt x="0" y="100"/>
                    </a:lnTo>
                    <a:lnTo>
                      <a:pt x="83" y="81"/>
                    </a:lnTo>
                    <a:lnTo>
                      <a:pt x="111" y="0"/>
                    </a:lnTo>
                    <a:lnTo>
                      <a:pt x="194" y="205"/>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82" name="Freeform 67"/>
              <p:cNvSpPr>
                <a:spLocks/>
              </p:cNvSpPr>
              <p:nvPr/>
            </p:nvSpPr>
            <p:spPr bwMode="auto">
              <a:xfrm>
                <a:off x="1509" y="2835"/>
                <a:ext cx="97" cy="102"/>
              </a:xfrm>
              <a:custGeom>
                <a:avLst/>
                <a:gdLst>
                  <a:gd name="T0" fmla="*/ 5 w 174"/>
                  <a:gd name="T1" fmla="*/ 6 h 184"/>
                  <a:gd name="T2" fmla="*/ 0 w 174"/>
                  <a:gd name="T3" fmla="*/ 3 h 184"/>
                  <a:gd name="T4" fmla="*/ 2 w 174"/>
                  <a:gd name="T5" fmla="*/ 2 h 184"/>
                  <a:gd name="T6" fmla="*/ 3 w 174"/>
                  <a:gd name="T7" fmla="*/ 0 h 184"/>
                  <a:gd name="T8" fmla="*/ 5 w 174"/>
                  <a:gd name="T9" fmla="*/ 6 h 184"/>
                  <a:gd name="T10" fmla="*/ 0 60000 65536"/>
                  <a:gd name="T11" fmla="*/ 0 60000 65536"/>
                  <a:gd name="T12" fmla="*/ 0 60000 65536"/>
                  <a:gd name="T13" fmla="*/ 0 60000 65536"/>
                  <a:gd name="T14" fmla="*/ 0 60000 65536"/>
                  <a:gd name="T15" fmla="*/ 0 w 174"/>
                  <a:gd name="T16" fmla="*/ 0 h 184"/>
                  <a:gd name="T17" fmla="*/ 174 w 174"/>
                  <a:gd name="T18" fmla="*/ 184 h 184"/>
                </a:gdLst>
                <a:ahLst/>
                <a:cxnLst>
                  <a:cxn ang="T10">
                    <a:pos x="T0" y="T1"/>
                  </a:cxn>
                  <a:cxn ang="T11">
                    <a:pos x="T2" y="T3"/>
                  </a:cxn>
                  <a:cxn ang="T12">
                    <a:pos x="T4" y="T5"/>
                  </a:cxn>
                  <a:cxn ang="T13">
                    <a:pos x="T6" y="T7"/>
                  </a:cxn>
                  <a:cxn ang="T14">
                    <a:pos x="T8" y="T9"/>
                  </a:cxn>
                </a:cxnLst>
                <a:rect l="T15" t="T16" r="T17" b="T18"/>
                <a:pathLst>
                  <a:path w="174" h="184">
                    <a:moveTo>
                      <a:pt x="174" y="184"/>
                    </a:moveTo>
                    <a:lnTo>
                      <a:pt x="0" y="90"/>
                    </a:lnTo>
                    <a:lnTo>
                      <a:pt x="75" y="73"/>
                    </a:lnTo>
                    <a:lnTo>
                      <a:pt x="100" y="0"/>
                    </a:lnTo>
                    <a:lnTo>
                      <a:pt x="174" y="18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83" name="Line 68"/>
              <p:cNvSpPr>
                <a:spLocks noChangeShapeType="1"/>
              </p:cNvSpPr>
              <p:nvPr/>
            </p:nvSpPr>
            <p:spPr bwMode="auto">
              <a:xfrm>
                <a:off x="1277" y="2570"/>
                <a:ext cx="301" cy="33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84" name="Rectangle 69"/>
              <p:cNvSpPr>
                <a:spLocks noChangeArrowheads="1"/>
              </p:cNvSpPr>
              <p:nvPr/>
            </p:nvSpPr>
            <p:spPr bwMode="auto">
              <a:xfrm rot="4560000">
                <a:off x="2545" y="183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85" name="Freeform 70"/>
              <p:cNvSpPr>
                <a:spLocks/>
              </p:cNvSpPr>
              <p:nvPr/>
            </p:nvSpPr>
            <p:spPr bwMode="auto">
              <a:xfrm>
                <a:off x="2570" y="2175"/>
                <a:ext cx="71" cy="110"/>
              </a:xfrm>
              <a:custGeom>
                <a:avLst/>
                <a:gdLst>
                  <a:gd name="T0" fmla="*/ 2 w 143"/>
                  <a:gd name="T1" fmla="*/ 3 h 221"/>
                  <a:gd name="T2" fmla="*/ 0 w 143"/>
                  <a:gd name="T3" fmla="*/ 0 h 221"/>
                  <a:gd name="T4" fmla="*/ 1 w 143"/>
                  <a:gd name="T5" fmla="*/ 1 h 221"/>
                  <a:gd name="T6" fmla="*/ 2 w 143"/>
                  <a:gd name="T7" fmla="*/ 0 h 221"/>
                  <a:gd name="T8" fmla="*/ 2 w 143"/>
                  <a:gd name="T9" fmla="*/ 3 h 221"/>
                  <a:gd name="T10" fmla="*/ 0 60000 65536"/>
                  <a:gd name="T11" fmla="*/ 0 60000 65536"/>
                  <a:gd name="T12" fmla="*/ 0 60000 65536"/>
                  <a:gd name="T13" fmla="*/ 0 60000 65536"/>
                  <a:gd name="T14" fmla="*/ 0 60000 65536"/>
                  <a:gd name="T15" fmla="*/ 0 w 143"/>
                  <a:gd name="T16" fmla="*/ 0 h 221"/>
                  <a:gd name="T17" fmla="*/ 143 w 143"/>
                  <a:gd name="T18" fmla="*/ 221 h 221"/>
                </a:gdLst>
                <a:ahLst/>
                <a:cxnLst>
                  <a:cxn ang="T10">
                    <a:pos x="T0" y="T1"/>
                  </a:cxn>
                  <a:cxn ang="T11">
                    <a:pos x="T2" y="T3"/>
                  </a:cxn>
                  <a:cxn ang="T12">
                    <a:pos x="T4" y="T5"/>
                  </a:cxn>
                  <a:cxn ang="T13">
                    <a:pos x="T6" y="T7"/>
                  </a:cxn>
                  <a:cxn ang="T14">
                    <a:pos x="T8" y="T9"/>
                  </a:cxn>
                </a:cxnLst>
                <a:rect l="T15" t="T16" r="T17" b="T18"/>
                <a:pathLst>
                  <a:path w="143" h="221">
                    <a:moveTo>
                      <a:pt x="138" y="221"/>
                    </a:moveTo>
                    <a:lnTo>
                      <a:pt x="0" y="48"/>
                    </a:lnTo>
                    <a:lnTo>
                      <a:pt x="85" y="64"/>
                    </a:lnTo>
                    <a:lnTo>
                      <a:pt x="143" y="0"/>
                    </a:lnTo>
                    <a:lnTo>
                      <a:pt x="138" y="221"/>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86" name="Freeform 71"/>
              <p:cNvSpPr>
                <a:spLocks/>
              </p:cNvSpPr>
              <p:nvPr/>
            </p:nvSpPr>
            <p:spPr bwMode="auto">
              <a:xfrm>
                <a:off x="2570" y="2175"/>
                <a:ext cx="71" cy="110"/>
              </a:xfrm>
              <a:custGeom>
                <a:avLst/>
                <a:gdLst>
                  <a:gd name="T0" fmla="*/ 4 w 128"/>
                  <a:gd name="T1" fmla="*/ 6 h 198"/>
                  <a:gd name="T2" fmla="*/ 0 w 128"/>
                  <a:gd name="T3" fmla="*/ 1 h 198"/>
                  <a:gd name="T4" fmla="*/ 2 w 128"/>
                  <a:gd name="T5" fmla="*/ 2 h 198"/>
                  <a:gd name="T6" fmla="*/ 4 w 128"/>
                  <a:gd name="T7" fmla="*/ 0 h 198"/>
                  <a:gd name="T8" fmla="*/ 4 w 128"/>
                  <a:gd name="T9" fmla="*/ 6 h 198"/>
                  <a:gd name="T10" fmla="*/ 0 60000 65536"/>
                  <a:gd name="T11" fmla="*/ 0 60000 65536"/>
                  <a:gd name="T12" fmla="*/ 0 60000 65536"/>
                  <a:gd name="T13" fmla="*/ 0 60000 65536"/>
                  <a:gd name="T14" fmla="*/ 0 60000 65536"/>
                  <a:gd name="T15" fmla="*/ 0 w 128"/>
                  <a:gd name="T16" fmla="*/ 0 h 198"/>
                  <a:gd name="T17" fmla="*/ 128 w 128"/>
                  <a:gd name="T18" fmla="*/ 198 h 198"/>
                </a:gdLst>
                <a:ahLst/>
                <a:cxnLst>
                  <a:cxn ang="T10">
                    <a:pos x="T0" y="T1"/>
                  </a:cxn>
                  <a:cxn ang="T11">
                    <a:pos x="T2" y="T3"/>
                  </a:cxn>
                  <a:cxn ang="T12">
                    <a:pos x="T4" y="T5"/>
                  </a:cxn>
                  <a:cxn ang="T13">
                    <a:pos x="T6" y="T7"/>
                  </a:cxn>
                  <a:cxn ang="T14">
                    <a:pos x="T8" y="T9"/>
                  </a:cxn>
                </a:cxnLst>
                <a:rect l="T15" t="T16" r="T17" b="T18"/>
                <a:pathLst>
                  <a:path w="128" h="198">
                    <a:moveTo>
                      <a:pt x="124" y="198"/>
                    </a:moveTo>
                    <a:lnTo>
                      <a:pt x="0" y="43"/>
                    </a:lnTo>
                    <a:lnTo>
                      <a:pt x="76" y="57"/>
                    </a:lnTo>
                    <a:lnTo>
                      <a:pt x="128" y="0"/>
                    </a:lnTo>
                    <a:lnTo>
                      <a:pt x="124" y="19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87" name="Freeform 72"/>
              <p:cNvSpPr>
                <a:spLocks/>
              </p:cNvSpPr>
              <p:nvPr/>
            </p:nvSpPr>
            <p:spPr bwMode="auto">
              <a:xfrm>
                <a:off x="2452" y="1520"/>
                <a:ext cx="174" cy="726"/>
              </a:xfrm>
              <a:custGeom>
                <a:avLst/>
                <a:gdLst>
                  <a:gd name="T0" fmla="*/ 0 w 312"/>
                  <a:gd name="T1" fmla="*/ 0 h 1302"/>
                  <a:gd name="T2" fmla="*/ 2 w 312"/>
                  <a:gd name="T3" fmla="*/ 9 h 1302"/>
                  <a:gd name="T4" fmla="*/ 4 w 312"/>
                  <a:gd name="T5" fmla="*/ 20 h 1302"/>
                  <a:gd name="T6" fmla="*/ 7 w 312"/>
                  <a:gd name="T7" fmla="*/ 31 h 1302"/>
                  <a:gd name="T8" fmla="*/ 9 w 312"/>
                  <a:gd name="T9" fmla="*/ 39 h 1302"/>
                  <a:gd name="T10" fmla="*/ 0 60000 65536"/>
                  <a:gd name="T11" fmla="*/ 0 60000 65536"/>
                  <a:gd name="T12" fmla="*/ 0 60000 65536"/>
                  <a:gd name="T13" fmla="*/ 0 60000 65536"/>
                  <a:gd name="T14" fmla="*/ 0 60000 65536"/>
                  <a:gd name="T15" fmla="*/ 0 w 312"/>
                  <a:gd name="T16" fmla="*/ 0 h 1302"/>
                  <a:gd name="T17" fmla="*/ 312 w 312"/>
                  <a:gd name="T18" fmla="*/ 1302 h 1302"/>
                </a:gdLst>
                <a:ahLst/>
                <a:cxnLst>
                  <a:cxn ang="T10">
                    <a:pos x="T0" y="T1"/>
                  </a:cxn>
                  <a:cxn ang="T11">
                    <a:pos x="T2" y="T3"/>
                  </a:cxn>
                  <a:cxn ang="T12">
                    <a:pos x="T4" y="T5"/>
                  </a:cxn>
                  <a:cxn ang="T13">
                    <a:pos x="T6" y="T7"/>
                  </a:cxn>
                  <a:cxn ang="T14">
                    <a:pos x="T8" y="T9"/>
                  </a:cxn>
                </a:cxnLst>
                <a:rect l="T15" t="T16" r="T17" b="T18"/>
                <a:pathLst>
                  <a:path w="312" h="1302">
                    <a:moveTo>
                      <a:pt x="0" y="0"/>
                    </a:moveTo>
                    <a:lnTo>
                      <a:pt x="55" y="305"/>
                    </a:lnTo>
                    <a:lnTo>
                      <a:pt x="133" y="657"/>
                    </a:lnTo>
                    <a:lnTo>
                      <a:pt x="223" y="1006"/>
                    </a:lnTo>
                    <a:lnTo>
                      <a:pt x="312" y="130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88" name="Rectangle 73"/>
              <p:cNvSpPr>
                <a:spLocks noChangeArrowheads="1"/>
              </p:cNvSpPr>
              <p:nvPr/>
            </p:nvSpPr>
            <p:spPr bwMode="auto">
              <a:xfrm rot="1680000">
                <a:off x="2619" y="152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89" name="Freeform 74"/>
              <p:cNvSpPr>
                <a:spLocks/>
              </p:cNvSpPr>
              <p:nvPr/>
            </p:nvSpPr>
            <p:spPr bwMode="auto">
              <a:xfrm>
                <a:off x="2697" y="1641"/>
                <a:ext cx="110" cy="76"/>
              </a:xfrm>
              <a:custGeom>
                <a:avLst/>
                <a:gdLst>
                  <a:gd name="T0" fmla="*/ 3 w 221"/>
                  <a:gd name="T1" fmla="*/ 2 h 153"/>
                  <a:gd name="T2" fmla="*/ 0 w 221"/>
                  <a:gd name="T3" fmla="*/ 2 h 153"/>
                  <a:gd name="T4" fmla="*/ 1 w 221"/>
                  <a:gd name="T5" fmla="*/ 1 h 153"/>
                  <a:gd name="T6" fmla="*/ 0 w 221"/>
                  <a:gd name="T7" fmla="*/ 0 h 153"/>
                  <a:gd name="T8" fmla="*/ 3 w 221"/>
                  <a:gd name="T9" fmla="*/ 2 h 153"/>
                  <a:gd name="T10" fmla="*/ 0 60000 65536"/>
                  <a:gd name="T11" fmla="*/ 0 60000 65536"/>
                  <a:gd name="T12" fmla="*/ 0 60000 65536"/>
                  <a:gd name="T13" fmla="*/ 0 60000 65536"/>
                  <a:gd name="T14" fmla="*/ 0 60000 65536"/>
                  <a:gd name="T15" fmla="*/ 0 w 221"/>
                  <a:gd name="T16" fmla="*/ 0 h 153"/>
                  <a:gd name="T17" fmla="*/ 221 w 221"/>
                  <a:gd name="T18" fmla="*/ 153 h 153"/>
                </a:gdLst>
                <a:ahLst/>
                <a:cxnLst>
                  <a:cxn ang="T10">
                    <a:pos x="T0" y="T1"/>
                  </a:cxn>
                  <a:cxn ang="T11">
                    <a:pos x="T2" y="T3"/>
                  </a:cxn>
                  <a:cxn ang="T12">
                    <a:pos x="T4" y="T5"/>
                  </a:cxn>
                  <a:cxn ang="T13">
                    <a:pos x="T6" y="T7"/>
                  </a:cxn>
                  <a:cxn ang="T14">
                    <a:pos x="T8" y="T9"/>
                  </a:cxn>
                </a:cxnLst>
                <a:rect l="T15" t="T16" r="T17" b="T18"/>
                <a:pathLst>
                  <a:path w="221" h="153">
                    <a:moveTo>
                      <a:pt x="221" y="153"/>
                    </a:moveTo>
                    <a:lnTo>
                      <a:pt x="0" y="137"/>
                    </a:lnTo>
                    <a:lnTo>
                      <a:pt x="69" y="85"/>
                    </a:lnTo>
                    <a:lnTo>
                      <a:pt x="61" y="0"/>
                    </a:lnTo>
                    <a:lnTo>
                      <a:pt x="221" y="153"/>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90" name="Freeform 75"/>
              <p:cNvSpPr>
                <a:spLocks/>
              </p:cNvSpPr>
              <p:nvPr/>
            </p:nvSpPr>
            <p:spPr bwMode="auto">
              <a:xfrm>
                <a:off x="2697" y="1641"/>
                <a:ext cx="110" cy="76"/>
              </a:xfrm>
              <a:custGeom>
                <a:avLst/>
                <a:gdLst>
                  <a:gd name="T0" fmla="*/ 6 w 198"/>
                  <a:gd name="T1" fmla="*/ 4 h 137"/>
                  <a:gd name="T2" fmla="*/ 0 w 198"/>
                  <a:gd name="T3" fmla="*/ 4 h 137"/>
                  <a:gd name="T4" fmla="*/ 2 w 198"/>
                  <a:gd name="T5" fmla="*/ 2 h 137"/>
                  <a:gd name="T6" fmla="*/ 2 w 198"/>
                  <a:gd name="T7" fmla="*/ 0 h 137"/>
                  <a:gd name="T8" fmla="*/ 6 w 198"/>
                  <a:gd name="T9" fmla="*/ 4 h 137"/>
                  <a:gd name="T10" fmla="*/ 0 60000 65536"/>
                  <a:gd name="T11" fmla="*/ 0 60000 65536"/>
                  <a:gd name="T12" fmla="*/ 0 60000 65536"/>
                  <a:gd name="T13" fmla="*/ 0 60000 65536"/>
                  <a:gd name="T14" fmla="*/ 0 60000 65536"/>
                  <a:gd name="T15" fmla="*/ 0 w 198"/>
                  <a:gd name="T16" fmla="*/ 0 h 137"/>
                  <a:gd name="T17" fmla="*/ 198 w 198"/>
                  <a:gd name="T18" fmla="*/ 137 h 137"/>
                </a:gdLst>
                <a:ahLst/>
                <a:cxnLst>
                  <a:cxn ang="T10">
                    <a:pos x="T0" y="T1"/>
                  </a:cxn>
                  <a:cxn ang="T11">
                    <a:pos x="T2" y="T3"/>
                  </a:cxn>
                  <a:cxn ang="T12">
                    <a:pos x="T4" y="T5"/>
                  </a:cxn>
                  <a:cxn ang="T13">
                    <a:pos x="T6" y="T7"/>
                  </a:cxn>
                  <a:cxn ang="T14">
                    <a:pos x="T8" y="T9"/>
                  </a:cxn>
                </a:cxnLst>
                <a:rect l="T15" t="T16" r="T17" b="T18"/>
                <a:pathLst>
                  <a:path w="198" h="137">
                    <a:moveTo>
                      <a:pt x="198" y="137"/>
                    </a:moveTo>
                    <a:lnTo>
                      <a:pt x="0" y="123"/>
                    </a:lnTo>
                    <a:lnTo>
                      <a:pt x="62" y="76"/>
                    </a:lnTo>
                    <a:lnTo>
                      <a:pt x="55" y="0"/>
                    </a:lnTo>
                    <a:lnTo>
                      <a:pt x="198" y="13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91" name="Freeform 76"/>
              <p:cNvSpPr>
                <a:spLocks/>
              </p:cNvSpPr>
              <p:nvPr/>
            </p:nvSpPr>
            <p:spPr bwMode="auto">
              <a:xfrm>
                <a:off x="2452" y="1520"/>
                <a:ext cx="317" cy="180"/>
              </a:xfrm>
              <a:custGeom>
                <a:avLst/>
                <a:gdLst>
                  <a:gd name="T0" fmla="*/ 0 w 569"/>
                  <a:gd name="T1" fmla="*/ 0 h 323"/>
                  <a:gd name="T2" fmla="*/ 4 w 569"/>
                  <a:gd name="T3" fmla="*/ 2 h 323"/>
                  <a:gd name="T4" fmla="*/ 8 w 569"/>
                  <a:gd name="T5" fmla="*/ 5 h 323"/>
                  <a:gd name="T6" fmla="*/ 13 w 569"/>
                  <a:gd name="T7" fmla="*/ 8 h 323"/>
                  <a:gd name="T8" fmla="*/ 17 w 569"/>
                  <a:gd name="T9" fmla="*/ 9 h 323"/>
                  <a:gd name="T10" fmla="*/ 0 60000 65536"/>
                  <a:gd name="T11" fmla="*/ 0 60000 65536"/>
                  <a:gd name="T12" fmla="*/ 0 60000 65536"/>
                  <a:gd name="T13" fmla="*/ 0 60000 65536"/>
                  <a:gd name="T14" fmla="*/ 0 60000 65536"/>
                  <a:gd name="T15" fmla="*/ 0 w 569"/>
                  <a:gd name="T16" fmla="*/ 0 h 323"/>
                  <a:gd name="T17" fmla="*/ 569 w 569"/>
                  <a:gd name="T18" fmla="*/ 323 h 323"/>
                </a:gdLst>
                <a:ahLst/>
                <a:cxnLst>
                  <a:cxn ang="T10">
                    <a:pos x="T0" y="T1"/>
                  </a:cxn>
                  <a:cxn ang="T11">
                    <a:pos x="T2" y="T3"/>
                  </a:cxn>
                  <a:cxn ang="T12">
                    <a:pos x="T4" y="T5"/>
                  </a:cxn>
                  <a:cxn ang="T13">
                    <a:pos x="T6" y="T7"/>
                  </a:cxn>
                  <a:cxn ang="T14">
                    <a:pos x="T8" y="T9"/>
                  </a:cxn>
                </a:cxnLst>
                <a:rect l="T15" t="T16" r="T17" b="T18"/>
                <a:pathLst>
                  <a:path w="569" h="323">
                    <a:moveTo>
                      <a:pt x="0" y="0"/>
                    </a:moveTo>
                    <a:lnTo>
                      <a:pt x="130" y="84"/>
                    </a:lnTo>
                    <a:lnTo>
                      <a:pt x="278" y="172"/>
                    </a:lnTo>
                    <a:lnTo>
                      <a:pt x="430" y="255"/>
                    </a:lnTo>
                    <a:lnTo>
                      <a:pt x="569" y="32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92" name="Rectangle 77"/>
              <p:cNvSpPr>
                <a:spLocks noChangeArrowheads="1"/>
              </p:cNvSpPr>
              <p:nvPr/>
            </p:nvSpPr>
            <p:spPr bwMode="auto">
              <a:xfrm rot="-2400000">
                <a:off x="3237" y="1687"/>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693" name="Freeform 78"/>
              <p:cNvSpPr>
                <a:spLocks/>
              </p:cNvSpPr>
              <p:nvPr/>
            </p:nvSpPr>
            <p:spPr bwMode="auto">
              <a:xfrm>
                <a:off x="3485" y="1539"/>
                <a:ext cx="104" cy="95"/>
              </a:xfrm>
              <a:custGeom>
                <a:avLst/>
                <a:gdLst>
                  <a:gd name="T0" fmla="*/ 3 w 209"/>
                  <a:gd name="T1" fmla="*/ 0 h 191"/>
                  <a:gd name="T2" fmla="*/ 1 w 209"/>
                  <a:gd name="T3" fmla="*/ 2 h 191"/>
                  <a:gd name="T4" fmla="*/ 1 w 209"/>
                  <a:gd name="T5" fmla="*/ 1 h 191"/>
                  <a:gd name="T6" fmla="*/ 0 w 209"/>
                  <a:gd name="T7" fmla="*/ 1 h 191"/>
                  <a:gd name="T8" fmla="*/ 3 w 209"/>
                  <a:gd name="T9" fmla="*/ 0 h 191"/>
                  <a:gd name="T10" fmla="*/ 0 60000 65536"/>
                  <a:gd name="T11" fmla="*/ 0 60000 65536"/>
                  <a:gd name="T12" fmla="*/ 0 60000 65536"/>
                  <a:gd name="T13" fmla="*/ 0 60000 65536"/>
                  <a:gd name="T14" fmla="*/ 0 60000 65536"/>
                  <a:gd name="T15" fmla="*/ 0 w 209"/>
                  <a:gd name="T16" fmla="*/ 0 h 191"/>
                  <a:gd name="T17" fmla="*/ 209 w 209"/>
                  <a:gd name="T18" fmla="*/ 191 h 191"/>
                </a:gdLst>
                <a:ahLst/>
                <a:cxnLst>
                  <a:cxn ang="T10">
                    <a:pos x="T0" y="T1"/>
                  </a:cxn>
                  <a:cxn ang="T11">
                    <a:pos x="T2" y="T3"/>
                  </a:cxn>
                  <a:cxn ang="T12">
                    <a:pos x="T4" y="T5"/>
                  </a:cxn>
                  <a:cxn ang="T13">
                    <a:pos x="T6" y="T7"/>
                  </a:cxn>
                  <a:cxn ang="T14">
                    <a:pos x="T8" y="T9"/>
                  </a:cxn>
                </a:cxnLst>
                <a:rect l="T15" t="T16" r="T17" b="T18"/>
                <a:pathLst>
                  <a:path w="209" h="191">
                    <a:moveTo>
                      <a:pt x="209" y="0"/>
                    </a:moveTo>
                    <a:lnTo>
                      <a:pt x="96" y="191"/>
                    </a:lnTo>
                    <a:lnTo>
                      <a:pt x="81" y="106"/>
                    </a:lnTo>
                    <a:lnTo>
                      <a:pt x="0" y="75"/>
                    </a:lnTo>
                    <a:lnTo>
                      <a:pt x="209"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94" name="Freeform 79"/>
              <p:cNvSpPr>
                <a:spLocks/>
              </p:cNvSpPr>
              <p:nvPr/>
            </p:nvSpPr>
            <p:spPr bwMode="auto">
              <a:xfrm>
                <a:off x="3485" y="1539"/>
                <a:ext cx="104" cy="95"/>
              </a:xfrm>
              <a:custGeom>
                <a:avLst/>
                <a:gdLst>
                  <a:gd name="T0" fmla="*/ 6 w 187"/>
                  <a:gd name="T1" fmla="*/ 0 h 171"/>
                  <a:gd name="T2" fmla="*/ 2 w 187"/>
                  <a:gd name="T3" fmla="*/ 5 h 171"/>
                  <a:gd name="T4" fmla="*/ 2 w 187"/>
                  <a:gd name="T5" fmla="*/ 3 h 171"/>
                  <a:gd name="T6" fmla="*/ 0 w 187"/>
                  <a:gd name="T7" fmla="*/ 2 h 171"/>
                  <a:gd name="T8" fmla="*/ 6 w 187"/>
                  <a:gd name="T9" fmla="*/ 0 h 171"/>
                  <a:gd name="T10" fmla="*/ 0 60000 65536"/>
                  <a:gd name="T11" fmla="*/ 0 60000 65536"/>
                  <a:gd name="T12" fmla="*/ 0 60000 65536"/>
                  <a:gd name="T13" fmla="*/ 0 60000 65536"/>
                  <a:gd name="T14" fmla="*/ 0 60000 65536"/>
                  <a:gd name="T15" fmla="*/ 0 w 187"/>
                  <a:gd name="T16" fmla="*/ 0 h 171"/>
                  <a:gd name="T17" fmla="*/ 187 w 187"/>
                  <a:gd name="T18" fmla="*/ 171 h 171"/>
                </a:gdLst>
                <a:ahLst/>
                <a:cxnLst>
                  <a:cxn ang="T10">
                    <a:pos x="T0" y="T1"/>
                  </a:cxn>
                  <a:cxn ang="T11">
                    <a:pos x="T2" y="T3"/>
                  </a:cxn>
                  <a:cxn ang="T12">
                    <a:pos x="T4" y="T5"/>
                  </a:cxn>
                  <a:cxn ang="T13">
                    <a:pos x="T6" y="T7"/>
                  </a:cxn>
                  <a:cxn ang="T14">
                    <a:pos x="T8" y="T9"/>
                  </a:cxn>
                </a:cxnLst>
                <a:rect l="T15" t="T16" r="T17" b="T18"/>
                <a:pathLst>
                  <a:path w="187" h="171">
                    <a:moveTo>
                      <a:pt x="187" y="0"/>
                    </a:moveTo>
                    <a:lnTo>
                      <a:pt x="86" y="171"/>
                    </a:lnTo>
                    <a:lnTo>
                      <a:pt x="72" y="95"/>
                    </a:lnTo>
                    <a:lnTo>
                      <a:pt x="0" y="67"/>
                    </a:lnTo>
                    <a:lnTo>
                      <a:pt x="18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95" name="Line 80"/>
              <p:cNvSpPr>
                <a:spLocks noChangeShapeType="1"/>
              </p:cNvSpPr>
              <p:nvPr/>
            </p:nvSpPr>
            <p:spPr bwMode="auto">
              <a:xfrm flipV="1">
                <a:off x="2995" y="1566"/>
                <a:ext cx="562" cy="4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696" name="Rectangle 81"/>
              <p:cNvSpPr>
                <a:spLocks noChangeArrowheads="1"/>
              </p:cNvSpPr>
              <p:nvPr/>
            </p:nvSpPr>
            <p:spPr bwMode="auto">
              <a:xfrm rot="10260000">
                <a:off x="2551" y="2054"/>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697" name="Freeform 82"/>
              <p:cNvSpPr>
                <a:spLocks/>
              </p:cNvSpPr>
              <p:nvPr/>
            </p:nvSpPr>
            <p:spPr bwMode="auto">
              <a:xfrm>
                <a:off x="2168" y="2089"/>
                <a:ext cx="110" cy="72"/>
              </a:xfrm>
              <a:custGeom>
                <a:avLst/>
                <a:gdLst>
                  <a:gd name="T0" fmla="*/ 0 w 220"/>
                  <a:gd name="T1" fmla="*/ 1 h 145"/>
                  <a:gd name="T2" fmla="*/ 3 w 220"/>
                  <a:gd name="T3" fmla="*/ 0 h 145"/>
                  <a:gd name="T4" fmla="*/ 3 w 220"/>
                  <a:gd name="T5" fmla="*/ 1 h 145"/>
                  <a:gd name="T6" fmla="*/ 4 w 220"/>
                  <a:gd name="T7" fmla="*/ 2 h 145"/>
                  <a:gd name="T8" fmla="*/ 0 w 220"/>
                  <a:gd name="T9" fmla="*/ 1 h 145"/>
                  <a:gd name="T10" fmla="*/ 0 60000 65536"/>
                  <a:gd name="T11" fmla="*/ 0 60000 65536"/>
                  <a:gd name="T12" fmla="*/ 0 60000 65536"/>
                  <a:gd name="T13" fmla="*/ 0 60000 65536"/>
                  <a:gd name="T14" fmla="*/ 0 60000 65536"/>
                  <a:gd name="T15" fmla="*/ 0 w 220"/>
                  <a:gd name="T16" fmla="*/ 0 h 145"/>
                  <a:gd name="T17" fmla="*/ 220 w 220"/>
                  <a:gd name="T18" fmla="*/ 145 h 145"/>
                </a:gdLst>
                <a:ahLst/>
                <a:cxnLst>
                  <a:cxn ang="T10">
                    <a:pos x="T0" y="T1"/>
                  </a:cxn>
                  <a:cxn ang="T11">
                    <a:pos x="T2" y="T3"/>
                  </a:cxn>
                  <a:cxn ang="T12">
                    <a:pos x="T4" y="T5"/>
                  </a:cxn>
                  <a:cxn ang="T13">
                    <a:pos x="T6" y="T7"/>
                  </a:cxn>
                  <a:cxn ang="T14">
                    <a:pos x="T8" y="T9"/>
                  </a:cxn>
                </a:cxnLst>
                <a:rect l="T15" t="T16" r="T17" b="T18"/>
                <a:pathLst>
                  <a:path w="220" h="145">
                    <a:moveTo>
                      <a:pt x="0" y="121"/>
                    </a:moveTo>
                    <a:lnTo>
                      <a:pt x="185" y="0"/>
                    </a:lnTo>
                    <a:lnTo>
                      <a:pt x="162" y="83"/>
                    </a:lnTo>
                    <a:lnTo>
                      <a:pt x="220" y="145"/>
                    </a:lnTo>
                    <a:lnTo>
                      <a:pt x="0" y="121"/>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698" name="Freeform 83"/>
              <p:cNvSpPr>
                <a:spLocks/>
              </p:cNvSpPr>
              <p:nvPr/>
            </p:nvSpPr>
            <p:spPr bwMode="auto">
              <a:xfrm>
                <a:off x="2168" y="2089"/>
                <a:ext cx="110" cy="72"/>
              </a:xfrm>
              <a:custGeom>
                <a:avLst/>
                <a:gdLst>
                  <a:gd name="T0" fmla="*/ 0 w 197"/>
                  <a:gd name="T1" fmla="*/ 3 h 130"/>
                  <a:gd name="T2" fmla="*/ 5 w 197"/>
                  <a:gd name="T3" fmla="*/ 0 h 130"/>
                  <a:gd name="T4" fmla="*/ 4 w 197"/>
                  <a:gd name="T5" fmla="*/ 2 h 130"/>
                  <a:gd name="T6" fmla="*/ 6 w 197"/>
                  <a:gd name="T7" fmla="*/ 4 h 130"/>
                  <a:gd name="T8" fmla="*/ 0 w 197"/>
                  <a:gd name="T9" fmla="*/ 3 h 130"/>
                  <a:gd name="T10" fmla="*/ 0 60000 65536"/>
                  <a:gd name="T11" fmla="*/ 0 60000 65536"/>
                  <a:gd name="T12" fmla="*/ 0 60000 65536"/>
                  <a:gd name="T13" fmla="*/ 0 60000 65536"/>
                  <a:gd name="T14" fmla="*/ 0 60000 65536"/>
                  <a:gd name="T15" fmla="*/ 0 w 197"/>
                  <a:gd name="T16" fmla="*/ 0 h 130"/>
                  <a:gd name="T17" fmla="*/ 197 w 197"/>
                  <a:gd name="T18" fmla="*/ 130 h 130"/>
                </a:gdLst>
                <a:ahLst/>
                <a:cxnLst>
                  <a:cxn ang="T10">
                    <a:pos x="T0" y="T1"/>
                  </a:cxn>
                  <a:cxn ang="T11">
                    <a:pos x="T2" y="T3"/>
                  </a:cxn>
                  <a:cxn ang="T12">
                    <a:pos x="T4" y="T5"/>
                  </a:cxn>
                  <a:cxn ang="T13">
                    <a:pos x="T6" y="T7"/>
                  </a:cxn>
                  <a:cxn ang="T14">
                    <a:pos x="T8" y="T9"/>
                  </a:cxn>
                </a:cxnLst>
                <a:rect l="T15" t="T16" r="T17" b="T18"/>
                <a:pathLst>
                  <a:path w="197" h="130">
                    <a:moveTo>
                      <a:pt x="0" y="108"/>
                    </a:moveTo>
                    <a:lnTo>
                      <a:pt x="166" y="0"/>
                    </a:lnTo>
                    <a:lnTo>
                      <a:pt x="145" y="74"/>
                    </a:lnTo>
                    <a:lnTo>
                      <a:pt x="197" y="130"/>
                    </a:lnTo>
                    <a:lnTo>
                      <a:pt x="0" y="10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99" name="Freeform 84"/>
              <p:cNvSpPr>
                <a:spLocks/>
              </p:cNvSpPr>
              <p:nvPr/>
            </p:nvSpPr>
            <p:spPr bwMode="auto">
              <a:xfrm>
                <a:off x="2208" y="2029"/>
                <a:ext cx="787" cy="110"/>
              </a:xfrm>
              <a:custGeom>
                <a:avLst/>
                <a:gdLst>
                  <a:gd name="T0" fmla="*/ 42 w 1411"/>
                  <a:gd name="T1" fmla="*/ 0 h 198"/>
                  <a:gd name="T2" fmla="*/ 33 w 1411"/>
                  <a:gd name="T3" fmla="*/ 1 h 198"/>
                  <a:gd name="T4" fmla="*/ 21 w 1411"/>
                  <a:gd name="T5" fmla="*/ 2 h 198"/>
                  <a:gd name="T6" fmla="*/ 9 w 1411"/>
                  <a:gd name="T7" fmla="*/ 4 h 198"/>
                  <a:gd name="T8" fmla="*/ 0 w 1411"/>
                  <a:gd name="T9" fmla="*/ 6 h 198"/>
                  <a:gd name="T10" fmla="*/ 0 60000 65536"/>
                  <a:gd name="T11" fmla="*/ 0 60000 65536"/>
                  <a:gd name="T12" fmla="*/ 0 60000 65536"/>
                  <a:gd name="T13" fmla="*/ 0 60000 65536"/>
                  <a:gd name="T14" fmla="*/ 0 60000 65536"/>
                  <a:gd name="T15" fmla="*/ 0 w 1411"/>
                  <a:gd name="T16" fmla="*/ 0 h 198"/>
                  <a:gd name="T17" fmla="*/ 1411 w 1411"/>
                  <a:gd name="T18" fmla="*/ 198 h 198"/>
                </a:gdLst>
                <a:ahLst/>
                <a:cxnLst>
                  <a:cxn ang="T10">
                    <a:pos x="T0" y="T1"/>
                  </a:cxn>
                  <a:cxn ang="T11">
                    <a:pos x="T2" y="T3"/>
                  </a:cxn>
                  <a:cxn ang="T12">
                    <a:pos x="T4" y="T5"/>
                  </a:cxn>
                  <a:cxn ang="T13">
                    <a:pos x="T6" y="T7"/>
                  </a:cxn>
                  <a:cxn ang="T14">
                    <a:pos x="T8" y="T9"/>
                  </a:cxn>
                </a:cxnLst>
                <a:rect l="T15" t="T16" r="T17" b="T18"/>
                <a:pathLst>
                  <a:path w="1411" h="198">
                    <a:moveTo>
                      <a:pt x="1411" y="0"/>
                    </a:moveTo>
                    <a:lnTo>
                      <a:pt x="1083" y="28"/>
                    </a:lnTo>
                    <a:lnTo>
                      <a:pt x="702" y="74"/>
                    </a:lnTo>
                    <a:lnTo>
                      <a:pt x="323" y="133"/>
                    </a:lnTo>
                    <a:lnTo>
                      <a:pt x="0" y="19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00" name="Rectangle 85"/>
              <p:cNvSpPr>
                <a:spLocks noChangeArrowheads="1"/>
              </p:cNvSpPr>
              <p:nvPr/>
            </p:nvSpPr>
            <p:spPr bwMode="auto">
              <a:xfrm rot="8640000">
                <a:off x="2767" y="126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01" name="Freeform 86"/>
              <p:cNvSpPr>
                <a:spLocks/>
              </p:cNvSpPr>
              <p:nvPr/>
            </p:nvSpPr>
            <p:spPr bwMode="auto">
              <a:xfrm>
                <a:off x="2490" y="1403"/>
                <a:ext cx="107" cy="90"/>
              </a:xfrm>
              <a:custGeom>
                <a:avLst/>
                <a:gdLst>
                  <a:gd name="T0" fmla="*/ 0 w 215"/>
                  <a:gd name="T1" fmla="*/ 2 h 182"/>
                  <a:gd name="T2" fmla="*/ 2 w 215"/>
                  <a:gd name="T3" fmla="*/ 0 h 182"/>
                  <a:gd name="T4" fmla="*/ 2 w 215"/>
                  <a:gd name="T5" fmla="*/ 1 h 182"/>
                  <a:gd name="T6" fmla="*/ 3 w 215"/>
                  <a:gd name="T7" fmla="*/ 1 h 182"/>
                  <a:gd name="T8" fmla="*/ 0 w 215"/>
                  <a:gd name="T9" fmla="*/ 2 h 182"/>
                  <a:gd name="T10" fmla="*/ 0 60000 65536"/>
                  <a:gd name="T11" fmla="*/ 0 60000 65536"/>
                  <a:gd name="T12" fmla="*/ 0 60000 65536"/>
                  <a:gd name="T13" fmla="*/ 0 60000 65536"/>
                  <a:gd name="T14" fmla="*/ 0 60000 65536"/>
                  <a:gd name="T15" fmla="*/ 0 w 215"/>
                  <a:gd name="T16" fmla="*/ 0 h 182"/>
                  <a:gd name="T17" fmla="*/ 215 w 215"/>
                  <a:gd name="T18" fmla="*/ 182 h 182"/>
                </a:gdLst>
                <a:ahLst/>
                <a:cxnLst>
                  <a:cxn ang="T10">
                    <a:pos x="T0" y="T1"/>
                  </a:cxn>
                  <a:cxn ang="T11">
                    <a:pos x="T2" y="T3"/>
                  </a:cxn>
                  <a:cxn ang="T12">
                    <a:pos x="T4" y="T5"/>
                  </a:cxn>
                  <a:cxn ang="T13">
                    <a:pos x="T6" y="T7"/>
                  </a:cxn>
                  <a:cxn ang="T14">
                    <a:pos x="T8" y="T9"/>
                  </a:cxn>
                </a:cxnLst>
                <a:rect l="T15" t="T16" r="T17" b="T18"/>
                <a:pathLst>
                  <a:path w="215" h="182">
                    <a:moveTo>
                      <a:pt x="0" y="182"/>
                    </a:moveTo>
                    <a:lnTo>
                      <a:pt x="128" y="0"/>
                    </a:lnTo>
                    <a:lnTo>
                      <a:pt x="136" y="85"/>
                    </a:lnTo>
                    <a:lnTo>
                      <a:pt x="215" y="122"/>
                    </a:lnTo>
                    <a:lnTo>
                      <a:pt x="0" y="182"/>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02" name="Freeform 87"/>
              <p:cNvSpPr>
                <a:spLocks/>
              </p:cNvSpPr>
              <p:nvPr/>
            </p:nvSpPr>
            <p:spPr bwMode="auto">
              <a:xfrm>
                <a:off x="2490" y="1403"/>
                <a:ext cx="107" cy="90"/>
              </a:xfrm>
              <a:custGeom>
                <a:avLst/>
                <a:gdLst>
                  <a:gd name="T0" fmla="*/ 0 w 192"/>
                  <a:gd name="T1" fmla="*/ 4 h 163"/>
                  <a:gd name="T2" fmla="*/ 3 w 192"/>
                  <a:gd name="T3" fmla="*/ 0 h 163"/>
                  <a:gd name="T4" fmla="*/ 4 w 192"/>
                  <a:gd name="T5" fmla="*/ 2 h 163"/>
                  <a:gd name="T6" fmla="*/ 6 w 192"/>
                  <a:gd name="T7" fmla="*/ 3 h 163"/>
                  <a:gd name="T8" fmla="*/ 0 w 192"/>
                  <a:gd name="T9" fmla="*/ 4 h 163"/>
                  <a:gd name="T10" fmla="*/ 0 60000 65536"/>
                  <a:gd name="T11" fmla="*/ 0 60000 65536"/>
                  <a:gd name="T12" fmla="*/ 0 60000 65536"/>
                  <a:gd name="T13" fmla="*/ 0 60000 65536"/>
                  <a:gd name="T14" fmla="*/ 0 60000 65536"/>
                  <a:gd name="T15" fmla="*/ 0 w 192"/>
                  <a:gd name="T16" fmla="*/ 0 h 163"/>
                  <a:gd name="T17" fmla="*/ 192 w 192"/>
                  <a:gd name="T18" fmla="*/ 163 h 163"/>
                </a:gdLst>
                <a:ahLst/>
                <a:cxnLst>
                  <a:cxn ang="T10">
                    <a:pos x="T0" y="T1"/>
                  </a:cxn>
                  <a:cxn ang="T11">
                    <a:pos x="T2" y="T3"/>
                  </a:cxn>
                  <a:cxn ang="T12">
                    <a:pos x="T4" y="T5"/>
                  </a:cxn>
                  <a:cxn ang="T13">
                    <a:pos x="T6" y="T7"/>
                  </a:cxn>
                  <a:cxn ang="T14">
                    <a:pos x="T8" y="T9"/>
                  </a:cxn>
                </a:cxnLst>
                <a:rect l="T15" t="T16" r="T17" b="T18"/>
                <a:pathLst>
                  <a:path w="192" h="163">
                    <a:moveTo>
                      <a:pt x="0" y="163"/>
                    </a:moveTo>
                    <a:lnTo>
                      <a:pt x="114" y="0"/>
                    </a:lnTo>
                    <a:lnTo>
                      <a:pt x="122" y="76"/>
                    </a:lnTo>
                    <a:lnTo>
                      <a:pt x="192" y="109"/>
                    </a:lnTo>
                    <a:lnTo>
                      <a:pt x="0" y="16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03" name="Line 88"/>
              <p:cNvSpPr>
                <a:spLocks noChangeShapeType="1"/>
              </p:cNvSpPr>
              <p:nvPr/>
            </p:nvSpPr>
            <p:spPr bwMode="auto">
              <a:xfrm flipH="1">
                <a:off x="2524" y="1086"/>
                <a:ext cx="538" cy="38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04" name="Rectangle 89"/>
              <p:cNvSpPr>
                <a:spLocks noChangeArrowheads="1"/>
              </p:cNvSpPr>
              <p:nvPr/>
            </p:nvSpPr>
            <p:spPr bwMode="auto">
              <a:xfrm rot="-10380000">
                <a:off x="2507" y="97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05" name="Freeform 90"/>
              <p:cNvSpPr>
                <a:spLocks/>
              </p:cNvSpPr>
              <p:nvPr/>
            </p:nvSpPr>
            <p:spPr bwMode="auto">
              <a:xfrm>
                <a:off x="2023" y="916"/>
                <a:ext cx="105" cy="75"/>
              </a:xfrm>
              <a:custGeom>
                <a:avLst/>
                <a:gdLst>
                  <a:gd name="T0" fmla="*/ 0 w 211"/>
                  <a:gd name="T1" fmla="*/ 2 h 149"/>
                  <a:gd name="T2" fmla="*/ 3 w 211"/>
                  <a:gd name="T3" fmla="*/ 0 h 149"/>
                  <a:gd name="T4" fmla="*/ 2 w 211"/>
                  <a:gd name="T5" fmla="*/ 2 h 149"/>
                  <a:gd name="T6" fmla="*/ 3 w 211"/>
                  <a:gd name="T7" fmla="*/ 3 h 149"/>
                  <a:gd name="T8" fmla="*/ 0 w 211"/>
                  <a:gd name="T9" fmla="*/ 2 h 149"/>
                  <a:gd name="T10" fmla="*/ 0 60000 65536"/>
                  <a:gd name="T11" fmla="*/ 0 60000 65536"/>
                  <a:gd name="T12" fmla="*/ 0 60000 65536"/>
                  <a:gd name="T13" fmla="*/ 0 60000 65536"/>
                  <a:gd name="T14" fmla="*/ 0 60000 65536"/>
                  <a:gd name="T15" fmla="*/ 0 w 211"/>
                  <a:gd name="T16" fmla="*/ 0 h 149"/>
                  <a:gd name="T17" fmla="*/ 211 w 211"/>
                  <a:gd name="T18" fmla="*/ 149 h 149"/>
                </a:gdLst>
                <a:ahLst/>
                <a:cxnLst>
                  <a:cxn ang="T10">
                    <a:pos x="T0" y="T1"/>
                  </a:cxn>
                  <a:cxn ang="T11">
                    <a:pos x="T2" y="T3"/>
                  </a:cxn>
                  <a:cxn ang="T12">
                    <a:pos x="T4" y="T5"/>
                  </a:cxn>
                  <a:cxn ang="T13">
                    <a:pos x="T6" y="T7"/>
                  </a:cxn>
                  <a:cxn ang="T14">
                    <a:pos x="T8" y="T9"/>
                  </a:cxn>
                </a:cxnLst>
                <a:rect l="T15" t="T16" r="T17" b="T18"/>
                <a:pathLst>
                  <a:path w="211" h="149">
                    <a:moveTo>
                      <a:pt x="0" y="66"/>
                    </a:moveTo>
                    <a:lnTo>
                      <a:pt x="211" y="0"/>
                    </a:lnTo>
                    <a:lnTo>
                      <a:pt x="166" y="72"/>
                    </a:lnTo>
                    <a:lnTo>
                      <a:pt x="204" y="149"/>
                    </a:lnTo>
                    <a:lnTo>
                      <a:pt x="0" y="66"/>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06" name="Freeform 91"/>
              <p:cNvSpPr>
                <a:spLocks/>
              </p:cNvSpPr>
              <p:nvPr/>
            </p:nvSpPr>
            <p:spPr bwMode="auto">
              <a:xfrm>
                <a:off x="2023" y="916"/>
                <a:ext cx="105" cy="75"/>
              </a:xfrm>
              <a:custGeom>
                <a:avLst/>
                <a:gdLst>
                  <a:gd name="T0" fmla="*/ 0 w 189"/>
                  <a:gd name="T1" fmla="*/ 2 h 134"/>
                  <a:gd name="T2" fmla="*/ 6 w 189"/>
                  <a:gd name="T3" fmla="*/ 0 h 134"/>
                  <a:gd name="T4" fmla="*/ 4 w 189"/>
                  <a:gd name="T5" fmla="*/ 2 h 134"/>
                  <a:gd name="T6" fmla="*/ 6 w 189"/>
                  <a:gd name="T7" fmla="*/ 4 h 134"/>
                  <a:gd name="T8" fmla="*/ 0 w 189"/>
                  <a:gd name="T9" fmla="*/ 2 h 134"/>
                  <a:gd name="T10" fmla="*/ 0 60000 65536"/>
                  <a:gd name="T11" fmla="*/ 0 60000 65536"/>
                  <a:gd name="T12" fmla="*/ 0 60000 65536"/>
                  <a:gd name="T13" fmla="*/ 0 60000 65536"/>
                  <a:gd name="T14" fmla="*/ 0 60000 65536"/>
                  <a:gd name="T15" fmla="*/ 0 w 189"/>
                  <a:gd name="T16" fmla="*/ 0 h 134"/>
                  <a:gd name="T17" fmla="*/ 189 w 189"/>
                  <a:gd name="T18" fmla="*/ 134 h 134"/>
                </a:gdLst>
                <a:ahLst/>
                <a:cxnLst>
                  <a:cxn ang="T10">
                    <a:pos x="T0" y="T1"/>
                  </a:cxn>
                  <a:cxn ang="T11">
                    <a:pos x="T2" y="T3"/>
                  </a:cxn>
                  <a:cxn ang="T12">
                    <a:pos x="T4" y="T5"/>
                  </a:cxn>
                  <a:cxn ang="T13">
                    <a:pos x="T6" y="T7"/>
                  </a:cxn>
                  <a:cxn ang="T14">
                    <a:pos x="T8" y="T9"/>
                  </a:cxn>
                </a:cxnLst>
                <a:rect l="T15" t="T16" r="T17" b="T18"/>
                <a:pathLst>
                  <a:path w="189" h="134">
                    <a:moveTo>
                      <a:pt x="0" y="59"/>
                    </a:moveTo>
                    <a:lnTo>
                      <a:pt x="189" y="0"/>
                    </a:lnTo>
                    <a:lnTo>
                      <a:pt x="149" y="65"/>
                    </a:lnTo>
                    <a:lnTo>
                      <a:pt x="183" y="134"/>
                    </a:lnTo>
                    <a:lnTo>
                      <a:pt x="0" y="5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07" name="Freeform 92"/>
              <p:cNvSpPr>
                <a:spLocks/>
              </p:cNvSpPr>
              <p:nvPr/>
            </p:nvSpPr>
            <p:spPr bwMode="auto">
              <a:xfrm>
                <a:off x="2064" y="950"/>
                <a:ext cx="998" cy="136"/>
              </a:xfrm>
              <a:custGeom>
                <a:avLst/>
                <a:gdLst>
                  <a:gd name="T0" fmla="*/ 54 w 1790"/>
                  <a:gd name="T1" fmla="*/ 7 h 243"/>
                  <a:gd name="T2" fmla="*/ 48 w 1790"/>
                  <a:gd name="T3" fmla="*/ 6 h 243"/>
                  <a:gd name="T4" fmla="*/ 42 w 1790"/>
                  <a:gd name="T5" fmla="*/ 5 h 243"/>
                  <a:gd name="T6" fmla="*/ 34 w 1790"/>
                  <a:gd name="T7" fmla="*/ 4 h 243"/>
                  <a:gd name="T8" fmla="*/ 27 w 1790"/>
                  <a:gd name="T9" fmla="*/ 3 h 243"/>
                  <a:gd name="T10" fmla="*/ 20 w 1790"/>
                  <a:gd name="T11" fmla="*/ 2 h 243"/>
                  <a:gd name="T12" fmla="*/ 12 w 1790"/>
                  <a:gd name="T13" fmla="*/ 1 h 243"/>
                  <a:gd name="T14" fmla="*/ 6 w 1790"/>
                  <a:gd name="T15" fmla="*/ 1 h 243"/>
                  <a:gd name="T16" fmla="*/ 0 w 1790"/>
                  <a:gd name="T17" fmla="*/ 0 h 2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0"/>
                  <a:gd name="T28" fmla="*/ 0 h 243"/>
                  <a:gd name="T29" fmla="*/ 1790 w 1790"/>
                  <a:gd name="T30" fmla="*/ 243 h 2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0" h="243">
                    <a:moveTo>
                      <a:pt x="1790" y="243"/>
                    </a:moveTo>
                    <a:lnTo>
                      <a:pt x="1600" y="204"/>
                    </a:lnTo>
                    <a:lnTo>
                      <a:pt x="1382" y="165"/>
                    </a:lnTo>
                    <a:lnTo>
                      <a:pt x="1145" y="127"/>
                    </a:lnTo>
                    <a:lnTo>
                      <a:pt x="899" y="91"/>
                    </a:lnTo>
                    <a:lnTo>
                      <a:pt x="652" y="59"/>
                    </a:lnTo>
                    <a:lnTo>
                      <a:pt x="414" y="32"/>
                    </a:lnTo>
                    <a:lnTo>
                      <a:pt x="194" y="1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08" name="Rectangle 93"/>
              <p:cNvSpPr>
                <a:spLocks noChangeArrowheads="1"/>
              </p:cNvSpPr>
              <p:nvPr/>
            </p:nvSpPr>
            <p:spPr bwMode="auto">
              <a:xfrm rot="60000">
                <a:off x="4544" y="291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09" name="Freeform 94"/>
              <p:cNvSpPr>
                <a:spLocks/>
              </p:cNvSpPr>
              <p:nvPr/>
            </p:nvSpPr>
            <p:spPr bwMode="auto">
              <a:xfrm>
                <a:off x="4903" y="2992"/>
                <a:ext cx="106" cy="74"/>
              </a:xfrm>
              <a:custGeom>
                <a:avLst/>
                <a:gdLst>
                  <a:gd name="T0" fmla="*/ 4 w 211"/>
                  <a:gd name="T1" fmla="*/ 0 h 150"/>
                  <a:gd name="T2" fmla="*/ 1 w 211"/>
                  <a:gd name="T3" fmla="*/ 2 h 150"/>
                  <a:gd name="T4" fmla="*/ 1 w 211"/>
                  <a:gd name="T5" fmla="*/ 1 h 150"/>
                  <a:gd name="T6" fmla="*/ 0 w 211"/>
                  <a:gd name="T7" fmla="*/ 0 h 150"/>
                  <a:gd name="T8" fmla="*/ 4 w 211"/>
                  <a:gd name="T9" fmla="*/ 0 h 150"/>
                  <a:gd name="T10" fmla="*/ 0 60000 65536"/>
                  <a:gd name="T11" fmla="*/ 0 60000 65536"/>
                  <a:gd name="T12" fmla="*/ 0 60000 65536"/>
                  <a:gd name="T13" fmla="*/ 0 60000 65536"/>
                  <a:gd name="T14" fmla="*/ 0 60000 65536"/>
                  <a:gd name="T15" fmla="*/ 0 w 211"/>
                  <a:gd name="T16" fmla="*/ 0 h 150"/>
                  <a:gd name="T17" fmla="*/ 211 w 211"/>
                  <a:gd name="T18" fmla="*/ 150 h 150"/>
                </a:gdLst>
                <a:ahLst/>
                <a:cxnLst>
                  <a:cxn ang="T10">
                    <a:pos x="T0" y="T1"/>
                  </a:cxn>
                  <a:cxn ang="T11">
                    <a:pos x="T2" y="T3"/>
                  </a:cxn>
                  <a:cxn ang="T12">
                    <a:pos x="T4" y="T5"/>
                  </a:cxn>
                  <a:cxn ang="T13">
                    <a:pos x="T6" y="T7"/>
                  </a:cxn>
                  <a:cxn ang="T14">
                    <a:pos x="T8" y="T9"/>
                  </a:cxn>
                </a:cxnLst>
                <a:rect l="T15" t="T16" r="T17" b="T18"/>
                <a:pathLst>
                  <a:path w="211" h="150">
                    <a:moveTo>
                      <a:pt x="211" y="63"/>
                    </a:moveTo>
                    <a:lnTo>
                      <a:pt x="8" y="150"/>
                    </a:lnTo>
                    <a:lnTo>
                      <a:pt x="45" y="73"/>
                    </a:lnTo>
                    <a:lnTo>
                      <a:pt x="0" y="0"/>
                    </a:lnTo>
                    <a:lnTo>
                      <a:pt x="211" y="63"/>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10" name="Freeform 95"/>
              <p:cNvSpPr>
                <a:spLocks/>
              </p:cNvSpPr>
              <p:nvPr/>
            </p:nvSpPr>
            <p:spPr bwMode="auto">
              <a:xfrm>
                <a:off x="4903" y="2992"/>
                <a:ext cx="106" cy="74"/>
              </a:xfrm>
              <a:custGeom>
                <a:avLst/>
                <a:gdLst>
                  <a:gd name="T0" fmla="*/ 6 w 190"/>
                  <a:gd name="T1" fmla="*/ 2 h 134"/>
                  <a:gd name="T2" fmla="*/ 1 w 190"/>
                  <a:gd name="T3" fmla="*/ 4 h 134"/>
                  <a:gd name="T4" fmla="*/ 1 w 190"/>
                  <a:gd name="T5" fmla="*/ 2 h 134"/>
                  <a:gd name="T6" fmla="*/ 0 w 190"/>
                  <a:gd name="T7" fmla="*/ 0 h 134"/>
                  <a:gd name="T8" fmla="*/ 6 w 190"/>
                  <a:gd name="T9" fmla="*/ 2 h 134"/>
                  <a:gd name="T10" fmla="*/ 0 60000 65536"/>
                  <a:gd name="T11" fmla="*/ 0 60000 65536"/>
                  <a:gd name="T12" fmla="*/ 0 60000 65536"/>
                  <a:gd name="T13" fmla="*/ 0 60000 65536"/>
                  <a:gd name="T14" fmla="*/ 0 60000 65536"/>
                  <a:gd name="T15" fmla="*/ 0 w 190"/>
                  <a:gd name="T16" fmla="*/ 0 h 134"/>
                  <a:gd name="T17" fmla="*/ 190 w 190"/>
                  <a:gd name="T18" fmla="*/ 134 h 134"/>
                </a:gdLst>
                <a:ahLst/>
                <a:cxnLst>
                  <a:cxn ang="T10">
                    <a:pos x="T0" y="T1"/>
                  </a:cxn>
                  <a:cxn ang="T11">
                    <a:pos x="T2" y="T3"/>
                  </a:cxn>
                  <a:cxn ang="T12">
                    <a:pos x="T4" y="T5"/>
                  </a:cxn>
                  <a:cxn ang="T13">
                    <a:pos x="T6" y="T7"/>
                  </a:cxn>
                  <a:cxn ang="T14">
                    <a:pos x="T8" y="T9"/>
                  </a:cxn>
                </a:cxnLst>
                <a:rect l="T15" t="T16" r="T17" b="T18"/>
                <a:pathLst>
                  <a:path w="190" h="134">
                    <a:moveTo>
                      <a:pt x="190" y="56"/>
                    </a:moveTo>
                    <a:lnTo>
                      <a:pt x="8" y="134"/>
                    </a:lnTo>
                    <a:lnTo>
                      <a:pt x="41" y="65"/>
                    </a:lnTo>
                    <a:lnTo>
                      <a:pt x="0" y="0"/>
                    </a:lnTo>
                    <a:lnTo>
                      <a:pt x="190" y="5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11" name="Freeform 96"/>
              <p:cNvSpPr>
                <a:spLocks/>
              </p:cNvSpPr>
              <p:nvPr/>
            </p:nvSpPr>
            <p:spPr bwMode="auto">
              <a:xfrm>
                <a:off x="4130" y="2996"/>
                <a:ext cx="838" cy="34"/>
              </a:xfrm>
              <a:custGeom>
                <a:avLst/>
                <a:gdLst>
                  <a:gd name="T0" fmla="*/ 0 w 1504"/>
                  <a:gd name="T1" fmla="*/ 0 h 61"/>
                  <a:gd name="T2" fmla="*/ 10 w 1504"/>
                  <a:gd name="T3" fmla="*/ 1 h 61"/>
                  <a:gd name="T4" fmla="*/ 22 w 1504"/>
                  <a:gd name="T5" fmla="*/ 2 h 61"/>
                  <a:gd name="T6" fmla="*/ 35 w 1504"/>
                  <a:gd name="T7" fmla="*/ 2 h 61"/>
                  <a:gd name="T8" fmla="*/ 45 w 1504"/>
                  <a:gd name="T9" fmla="*/ 2 h 61"/>
                  <a:gd name="T10" fmla="*/ 0 60000 65536"/>
                  <a:gd name="T11" fmla="*/ 0 60000 65536"/>
                  <a:gd name="T12" fmla="*/ 0 60000 65536"/>
                  <a:gd name="T13" fmla="*/ 0 60000 65536"/>
                  <a:gd name="T14" fmla="*/ 0 60000 65536"/>
                  <a:gd name="T15" fmla="*/ 0 w 1504"/>
                  <a:gd name="T16" fmla="*/ 0 h 61"/>
                  <a:gd name="T17" fmla="*/ 1504 w 1504"/>
                  <a:gd name="T18" fmla="*/ 61 h 61"/>
                </a:gdLst>
                <a:ahLst/>
                <a:cxnLst>
                  <a:cxn ang="T10">
                    <a:pos x="T0" y="T1"/>
                  </a:cxn>
                  <a:cxn ang="T11">
                    <a:pos x="T2" y="T3"/>
                  </a:cxn>
                  <a:cxn ang="T12">
                    <a:pos x="T4" y="T5"/>
                  </a:cxn>
                  <a:cxn ang="T13">
                    <a:pos x="T6" y="T7"/>
                  </a:cxn>
                  <a:cxn ang="T14">
                    <a:pos x="T8" y="T9"/>
                  </a:cxn>
                </a:cxnLst>
                <a:rect l="T15" t="T16" r="T17" b="T18"/>
                <a:pathLst>
                  <a:path w="1504" h="61">
                    <a:moveTo>
                      <a:pt x="0" y="0"/>
                    </a:moveTo>
                    <a:lnTo>
                      <a:pt x="346" y="31"/>
                    </a:lnTo>
                    <a:lnTo>
                      <a:pt x="751" y="53"/>
                    </a:lnTo>
                    <a:lnTo>
                      <a:pt x="1157" y="61"/>
                    </a:lnTo>
                    <a:lnTo>
                      <a:pt x="1504" y="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12" name="Rectangle 97"/>
              <p:cNvSpPr>
                <a:spLocks noChangeArrowheads="1"/>
              </p:cNvSpPr>
              <p:nvPr/>
            </p:nvSpPr>
            <p:spPr bwMode="auto">
              <a:xfrm rot="-8520000">
                <a:off x="3668" y="264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13" name="Freeform 98"/>
              <p:cNvSpPr>
                <a:spLocks/>
              </p:cNvSpPr>
              <p:nvPr/>
            </p:nvSpPr>
            <p:spPr bwMode="auto">
              <a:xfrm>
                <a:off x="3325" y="2359"/>
                <a:ext cx="105" cy="94"/>
              </a:xfrm>
              <a:custGeom>
                <a:avLst/>
                <a:gdLst>
                  <a:gd name="T0" fmla="*/ 0 w 210"/>
                  <a:gd name="T1" fmla="*/ 0 h 187"/>
                  <a:gd name="T2" fmla="*/ 4 w 210"/>
                  <a:gd name="T3" fmla="*/ 2 h 187"/>
                  <a:gd name="T4" fmla="*/ 3 w 210"/>
                  <a:gd name="T5" fmla="*/ 2 h 187"/>
                  <a:gd name="T6" fmla="*/ 2 w 210"/>
                  <a:gd name="T7" fmla="*/ 3 h 187"/>
                  <a:gd name="T8" fmla="*/ 0 w 210"/>
                  <a:gd name="T9" fmla="*/ 0 h 187"/>
                  <a:gd name="T10" fmla="*/ 0 60000 65536"/>
                  <a:gd name="T11" fmla="*/ 0 60000 65536"/>
                  <a:gd name="T12" fmla="*/ 0 60000 65536"/>
                  <a:gd name="T13" fmla="*/ 0 60000 65536"/>
                  <a:gd name="T14" fmla="*/ 0 60000 65536"/>
                  <a:gd name="T15" fmla="*/ 0 w 210"/>
                  <a:gd name="T16" fmla="*/ 0 h 187"/>
                  <a:gd name="T17" fmla="*/ 210 w 210"/>
                  <a:gd name="T18" fmla="*/ 187 h 187"/>
                </a:gdLst>
                <a:ahLst/>
                <a:cxnLst>
                  <a:cxn ang="T10">
                    <a:pos x="T0" y="T1"/>
                  </a:cxn>
                  <a:cxn ang="T11">
                    <a:pos x="T2" y="T3"/>
                  </a:cxn>
                  <a:cxn ang="T12">
                    <a:pos x="T4" y="T5"/>
                  </a:cxn>
                  <a:cxn ang="T13">
                    <a:pos x="T6" y="T7"/>
                  </a:cxn>
                  <a:cxn ang="T14">
                    <a:pos x="T8" y="T9"/>
                  </a:cxn>
                </a:cxnLst>
                <a:rect l="T15" t="T16" r="T17" b="T18"/>
                <a:pathLst>
                  <a:path w="210" h="187">
                    <a:moveTo>
                      <a:pt x="0" y="0"/>
                    </a:moveTo>
                    <a:lnTo>
                      <a:pt x="210" y="70"/>
                    </a:lnTo>
                    <a:lnTo>
                      <a:pt x="131" y="103"/>
                    </a:lnTo>
                    <a:lnTo>
                      <a:pt x="117" y="187"/>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14" name="Freeform 99"/>
              <p:cNvSpPr>
                <a:spLocks/>
              </p:cNvSpPr>
              <p:nvPr/>
            </p:nvSpPr>
            <p:spPr bwMode="auto">
              <a:xfrm>
                <a:off x="3325" y="2359"/>
                <a:ext cx="105" cy="94"/>
              </a:xfrm>
              <a:custGeom>
                <a:avLst/>
                <a:gdLst>
                  <a:gd name="T0" fmla="*/ 0 w 188"/>
                  <a:gd name="T1" fmla="*/ 0 h 168"/>
                  <a:gd name="T2" fmla="*/ 6 w 188"/>
                  <a:gd name="T3" fmla="*/ 2 h 168"/>
                  <a:gd name="T4" fmla="*/ 3 w 188"/>
                  <a:gd name="T5" fmla="*/ 3 h 168"/>
                  <a:gd name="T6" fmla="*/ 3 w 188"/>
                  <a:gd name="T7" fmla="*/ 6 h 168"/>
                  <a:gd name="T8" fmla="*/ 0 w 188"/>
                  <a:gd name="T9" fmla="*/ 0 h 168"/>
                  <a:gd name="T10" fmla="*/ 0 60000 65536"/>
                  <a:gd name="T11" fmla="*/ 0 60000 65536"/>
                  <a:gd name="T12" fmla="*/ 0 60000 65536"/>
                  <a:gd name="T13" fmla="*/ 0 60000 65536"/>
                  <a:gd name="T14" fmla="*/ 0 60000 65536"/>
                  <a:gd name="T15" fmla="*/ 0 w 188"/>
                  <a:gd name="T16" fmla="*/ 0 h 168"/>
                  <a:gd name="T17" fmla="*/ 188 w 188"/>
                  <a:gd name="T18" fmla="*/ 168 h 168"/>
                </a:gdLst>
                <a:ahLst/>
                <a:cxnLst>
                  <a:cxn ang="T10">
                    <a:pos x="T0" y="T1"/>
                  </a:cxn>
                  <a:cxn ang="T11">
                    <a:pos x="T2" y="T3"/>
                  </a:cxn>
                  <a:cxn ang="T12">
                    <a:pos x="T4" y="T5"/>
                  </a:cxn>
                  <a:cxn ang="T13">
                    <a:pos x="T6" y="T7"/>
                  </a:cxn>
                  <a:cxn ang="T14">
                    <a:pos x="T8" y="T9"/>
                  </a:cxn>
                </a:cxnLst>
                <a:rect l="T15" t="T16" r="T17" b="T18"/>
                <a:pathLst>
                  <a:path w="188" h="168">
                    <a:moveTo>
                      <a:pt x="0" y="0"/>
                    </a:moveTo>
                    <a:lnTo>
                      <a:pt x="188" y="63"/>
                    </a:lnTo>
                    <a:lnTo>
                      <a:pt x="117" y="92"/>
                    </a:lnTo>
                    <a:lnTo>
                      <a:pt x="105" y="168"/>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15" name="Line 100"/>
              <p:cNvSpPr>
                <a:spLocks noChangeShapeType="1"/>
              </p:cNvSpPr>
              <p:nvPr/>
            </p:nvSpPr>
            <p:spPr bwMode="auto">
              <a:xfrm flipH="1" flipV="1">
                <a:off x="3358" y="2385"/>
                <a:ext cx="772" cy="61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16" name="Rectangle 101"/>
              <p:cNvSpPr>
                <a:spLocks noChangeArrowheads="1"/>
              </p:cNvSpPr>
              <p:nvPr/>
            </p:nvSpPr>
            <p:spPr bwMode="auto">
              <a:xfrm rot="-6480000">
                <a:off x="4915" y="2715"/>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17" name="Freeform 102"/>
              <p:cNvSpPr>
                <a:spLocks/>
              </p:cNvSpPr>
              <p:nvPr/>
            </p:nvSpPr>
            <p:spPr bwMode="auto">
              <a:xfrm>
                <a:off x="4898" y="2521"/>
                <a:ext cx="74" cy="110"/>
              </a:xfrm>
              <a:custGeom>
                <a:avLst/>
                <a:gdLst>
                  <a:gd name="T0" fmla="*/ 0 w 150"/>
                  <a:gd name="T1" fmla="*/ 0 h 221"/>
                  <a:gd name="T2" fmla="*/ 2 w 150"/>
                  <a:gd name="T3" fmla="*/ 2 h 221"/>
                  <a:gd name="T4" fmla="*/ 1 w 150"/>
                  <a:gd name="T5" fmla="*/ 2 h 221"/>
                  <a:gd name="T6" fmla="*/ 0 w 150"/>
                  <a:gd name="T7" fmla="*/ 3 h 221"/>
                  <a:gd name="T8" fmla="*/ 0 w 150"/>
                  <a:gd name="T9" fmla="*/ 0 h 221"/>
                  <a:gd name="T10" fmla="*/ 0 60000 65536"/>
                  <a:gd name="T11" fmla="*/ 0 60000 65536"/>
                  <a:gd name="T12" fmla="*/ 0 60000 65536"/>
                  <a:gd name="T13" fmla="*/ 0 60000 65536"/>
                  <a:gd name="T14" fmla="*/ 0 60000 65536"/>
                  <a:gd name="T15" fmla="*/ 0 w 150"/>
                  <a:gd name="T16" fmla="*/ 0 h 221"/>
                  <a:gd name="T17" fmla="*/ 150 w 150"/>
                  <a:gd name="T18" fmla="*/ 221 h 221"/>
                </a:gdLst>
                <a:ahLst/>
                <a:cxnLst>
                  <a:cxn ang="T10">
                    <a:pos x="T0" y="T1"/>
                  </a:cxn>
                  <a:cxn ang="T11">
                    <a:pos x="T2" y="T3"/>
                  </a:cxn>
                  <a:cxn ang="T12">
                    <a:pos x="T4" y="T5"/>
                  </a:cxn>
                  <a:cxn ang="T13">
                    <a:pos x="T6" y="T7"/>
                  </a:cxn>
                  <a:cxn ang="T14">
                    <a:pos x="T8" y="T9"/>
                  </a:cxn>
                </a:cxnLst>
                <a:rect l="T15" t="T16" r="T17" b="T18"/>
                <a:pathLst>
                  <a:path w="150" h="221">
                    <a:moveTo>
                      <a:pt x="0" y="0"/>
                    </a:moveTo>
                    <a:lnTo>
                      <a:pt x="150" y="164"/>
                    </a:lnTo>
                    <a:lnTo>
                      <a:pt x="64" y="154"/>
                    </a:lnTo>
                    <a:lnTo>
                      <a:pt x="12" y="221"/>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18" name="Freeform 103"/>
              <p:cNvSpPr>
                <a:spLocks/>
              </p:cNvSpPr>
              <p:nvPr/>
            </p:nvSpPr>
            <p:spPr bwMode="auto">
              <a:xfrm>
                <a:off x="4898" y="2521"/>
                <a:ext cx="74" cy="110"/>
              </a:xfrm>
              <a:custGeom>
                <a:avLst/>
                <a:gdLst>
                  <a:gd name="T0" fmla="*/ 0 w 134"/>
                  <a:gd name="T1" fmla="*/ 0 h 198"/>
                  <a:gd name="T2" fmla="*/ 4 w 134"/>
                  <a:gd name="T3" fmla="*/ 4 h 198"/>
                  <a:gd name="T4" fmla="*/ 2 w 134"/>
                  <a:gd name="T5" fmla="*/ 4 h 198"/>
                  <a:gd name="T6" fmla="*/ 1 w 134"/>
                  <a:gd name="T7" fmla="*/ 6 h 198"/>
                  <a:gd name="T8" fmla="*/ 0 w 134"/>
                  <a:gd name="T9" fmla="*/ 0 h 198"/>
                  <a:gd name="T10" fmla="*/ 0 60000 65536"/>
                  <a:gd name="T11" fmla="*/ 0 60000 65536"/>
                  <a:gd name="T12" fmla="*/ 0 60000 65536"/>
                  <a:gd name="T13" fmla="*/ 0 60000 65536"/>
                  <a:gd name="T14" fmla="*/ 0 60000 65536"/>
                  <a:gd name="T15" fmla="*/ 0 w 134"/>
                  <a:gd name="T16" fmla="*/ 0 h 198"/>
                  <a:gd name="T17" fmla="*/ 134 w 134"/>
                  <a:gd name="T18" fmla="*/ 198 h 198"/>
                </a:gdLst>
                <a:ahLst/>
                <a:cxnLst>
                  <a:cxn ang="T10">
                    <a:pos x="T0" y="T1"/>
                  </a:cxn>
                  <a:cxn ang="T11">
                    <a:pos x="T2" y="T3"/>
                  </a:cxn>
                  <a:cxn ang="T12">
                    <a:pos x="T4" y="T5"/>
                  </a:cxn>
                  <a:cxn ang="T13">
                    <a:pos x="T6" y="T7"/>
                  </a:cxn>
                  <a:cxn ang="T14">
                    <a:pos x="T8" y="T9"/>
                  </a:cxn>
                </a:cxnLst>
                <a:rect l="T15" t="T16" r="T17" b="T18"/>
                <a:pathLst>
                  <a:path w="134" h="198">
                    <a:moveTo>
                      <a:pt x="0" y="0"/>
                    </a:moveTo>
                    <a:lnTo>
                      <a:pt x="134" y="147"/>
                    </a:lnTo>
                    <a:lnTo>
                      <a:pt x="57" y="138"/>
                    </a:lnTo>
                    <a:lnTo>
                      <a:pt x="10" y="198"/>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19" name="Freeform 104"/>
              <p:cNvSpPr>
                <a:spLocks/>
              </p:cNvSpPr>
              <p:nvPr/>
            </p:nvSpPr>
            <p:spPr bwMode="auto">
              <a:xfrm>
                <a:off x="4914" y="2559"/>
                <a:ext cx="142" cy="465"/>
              </a:xfrm>
              <a:custGeom>
                <a:avLst/>
                <a:gdLst>
                  <a:gd name="T0" fmla="*/ 8 w 255"/>
                  <a:gd name="T1" fmla="*/ 25 h 834"/>
                  <a:gd name="T2" fmla="*/ 6 w 255"/>
                  <a:gd name="T3" fmla="*/ 19 h 834"/>
                  <a:gd name="T4" fmla="*/ 4 w 255"/>
                  <a:gd name="T5" fmla="*/ 12 h 834"/>
                  <a:gd name="T6" fmla="*/ 2 w 255"/>
                  <a:gd name="T7" fmla="*/ 6 h 834"/>
                  <a:gd name="T8" fmla="*/ 0 w 255"/>
                  <a:gd name="T9" fmla="*/ 0 h 834"/>
                  <a:gd name="T10" fmla="*/ 0 60000 65536"/>
                  <a:gd name="T11" fmla="*/ 0 60000 65536"/>
                  <a:gd name="T12" fmla="*/ 0 60000 65536"/>
                  <a:gd name="T13" fmla="*/ 0 60000 65536"/>
                  <a:gd name="T14" fmla="*/ 0 60000 65536"/>
                  <a:gd name="T15" fmla="*/ 0 w 255"/>
                  <a:gd name="T16" fmla="*/ 0 h 834"/>
                  <a:gd name="T17" fmla="*/ 255 w 255"/>
                  <a:gd name="T18" fmla="*/ 834 h 834"/>
                </a:gdLst>
                <a:ahLst/>
                <a:cxnLst>
                  <a:cxn ang="T10">
                    <a:pos x="T0" y="T1"/>
                  </a:cxn>
                  <a:cxn ang="T11">
                    <a:pos x="T2" y="T3"/>
                  </a:cxn>
                  <a:cxn ang="T12">
                    <a:pos x="T4" y="T5"/>
                  </a:cxn>
                  <a:cxn ang="T13">
                    <a:pos x="T6" y="T7"/>
                  </a:cxn>
                  <a:cxn ang="T14">
                    <a:pos x="T8" y="T9"/>
                  </a:cxn>
                </a:cxnLst>
                <a:rect l="T15" t="T16" r="T17" b="T18"/>
                <a:pathLst>
                  <a:path w="255" h="834">
                    <a:moveTo>
                      <a:pt x="255" y="834"/>
                    </a:moveTo>
                    <a:lnTo>
                      <a:pt x="206" y="636"/>
                    </a:lnTo>
                    <a:lnTo>
                      <a:pt x="142" y="412"/>
                    </a:lnTo>
                    <a:lnTo>
                      <a:pt x="71" y="19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20" name="Rectangle 105"/>
              <p:cNvSpPr>
                <a:spLocks noChangeArrowheads="1"/>
              </p:cNvSpPr>
              <p:nvPr/>
            </p:nvSpPr>
            <p:spPr bwMode="auto">
              <a:xfrm rot="-10740000">
                <a:off x="4583" y="2974"/>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21" name="Freeform 106"/>
              <p:cNvSpPr>
                <a:spLocks/>
              </p:cNvSpPr>
              <p:nvPr/>
            </p:nvSpPr>
            <p:spPr bwMode="auto">
              <a:xfrm>
                <a:off x="4176" y="2953"/>
                <a:ext cx="106" cy="76"/>
              </a:xfrm>
              <a:custGeom>
                <a:avLst/>
                <a:gdLst>
                  <a:gd name="T0" fmla="*/ 0 w 212"/>
                  <a:gd name="T1" fmla="*/ 2 h 150"/>
                  <a:gd name="T2" fmla="*/ 4 w 212"/>
                  <a:gd name="T3" fmla="*/ 0 h 150"/>
                  <a:gd name="T4" fmla="*/ 3 w 212"/>
                  <a:gd name="T5" fmla="*/ 2 h 150"/>
                  <a:gd name="T6" fmla="*/ 4 w 212"/>
                  <a:gd name="T7" fmla="*/ 3 h 150"/>
                  <a:gd name="T8" fmla="*/ 0 w 212"/>
                  <a:gd name="T9" fmla="*/ 2 h 150"/>
                  <a:gd name="T10" fmla="*/ 0 60000 65536"/>
                  <a:gd name="T11" fmla="*/ 0 60000 65536"/>
                  <a:gd name="T12" fmla="*/ 0 60000 65536"/>
                  <a:gd name="T13" fmla="*/ 0 60000 65536"/>
                  <a:gd name="T14" fmla="*/ 0 60000 65536"/>
                  <a:gd name="T15" fmla="*/ 0 w 212"/>
                  <a:gd name="T16" fmla="*/ 0 h 150"/>
                  <a:gd name="T17" fmla="*/ 212 w 212"/>
                  <a:gd name="T18" fmla="*/ 150 h 150"/>
                </a:gdLst>
                <a:ahLst/>
                <a:cxnLst>
                  <a:cxn ang="T10">
                    <a:pos x="T0" y="T1"/>
                  </a:cxn>
                  <a:cxn ang="T11">
                    <a:pos x="T2" y="T3"/>
                  </a:cxn>
                  <a:cxn ang="T12">
                    <a:pos x="T4" y="T5"/>
                  </a:cxn>
                  <a:cxn ang="T13">
                    <a:pos x="T6" y="T7"/>
                  </a:cxn>
                  <a:cxn ang="T14">
                    <a:pos x="T8" y="T9"/>
                  </a:cxn>
                </a:cxnLst>
                <a:rect l="T15" t="T16" r="T17" b="T18"/>
                <a:pathLst>
                  <a:path w="212" h="150">
                    <a:moveTo>
                      <a:pt x="0" y="86"/>
                    </a:moveTo>
                    <a:lnTo>
                      <a:pt x="204" y="0"/>
                    </a:lnTo>
                    <a:lnTo>
                      <a:pt x="166" y="78"/>
                    </a:lnTo>
                    <a:lnTo>
                      <a:pt x="212" y="150"/>
                    </a:lnTo>
                    <a:lnTo>
                      <a:pt x="0" y="86"/>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22" name="Freeform 107"/>
              <p:cNvSpPr>
                <a:spLocks/>
              </p:cNvSpPr>
              <p:nvPr/>
            </p:nvSpPr>
            <p:spPr bwMode="auto">
              <a:xfrm>
                <a:off x="4176" y="2953"/>
                <a:ext cx="106" cy="76"/>
              </a:xfrm>
              <a:custGeom>
                <a:avLst/>
                <a:gdLst>
                  <a:gd name="T0" fmla="*/ 0 w 190"/>
                  <a:gd name="T1" fmla="*/ 3 h 135"/>
                  <a:gd name="T2" fmla="*/ 6 w 190"/>
                  <a:gd name="T3" fmla="*/ 0 h 135"/>
                  <a:gd name="T4" fmla="*/ 4 w 190"/>
                  <a:gd name="T5" fmla="*/ 2 h 135"/>
                  <a:gd name="T6" fmla="*/ 6 w 190"/>
                  <a:gd name="T7" fmla="*/ 5 h 135"/>
                  <a:gd name="T8" fmla="*/ 0 w 190"/>
                  <a:gd name="T9" fmla="*/ 3 h 135"/>
                  <a:gd name="T10" fmla="*/ 0 60000 65536"/>
                  <a:gd name="T11" fmla="*/ 0 60000 65536"/>
                  <a:gd name="T12" fmla="*/ 0 60000 65536"/>
                  <a:gd name="T13" fmla="*/ 0 60000 65536"/>
                  <a:gd name="T14" fmla="*/ 0 60000 65536"/>
                  <a:gd name="T15" fmla="*/ 0 w 190"/>
                  <a:gd name="T16" fmla="*/ 0 h 135"/>
                  <a:gd name="T17" fmla="*/ 190 w 190"/>
                  <a:gd name="T18" fmla="*/ 135 h 135"/>
                </a:gdLst>
                <a:ahLst/>
                <a:cxnLst>
                  <a:cxn ang="T10">
                    <a:pos x="T0" y="T1"/>
                  </a:cxn>
                  <a:cxn ang="T11">
                    <a:pos x="T2" y="T3"/>
                  </a:cxn>
                  <a:cxn ang="T12">
                    <a:pos x="T4" y="T5"/>
                  </a:cxn>
                  <a:cxn ang="T13">
                    <a:pos x="T6" y="T7"/>
                  </a:cxn>
                  <a:cxn ang="T14">
                    <a:pos x="T8" y="T9"/>
                  </a:cxn>
                </a:cxnLst>
                <a:rect l="T15" t="T16" r="T17" b="T18"/>
                <a:pathLst>
                  <a:path w="190" h="135">
                    <a:moveTo>
                      <a:pt x="0" y="78"/>
                    </a:moveTo>
                    <a:lnTo>
                      <a:pt x="183" y="0"/>
                    </a:lnTo>
                    <a:lnTo>
                      <a:pt x="149" y="70"/>
                    </a:lnTo>
                    <a:lnTo>
                      <a:pt x="190" y="135"/>
                    </a:lnTo>
                    <a:lnTo>
                      <a:pt x="0" y="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23" name="Freeform 108"/>
              <p:cNvSpPr>
                <a:spLocks/>
              </p:cNvSpPr>
              <p:nvPr/>
            </p:nvSpPr>
            <p:spPr bwMode="auto">
              <a:xfrm>
                <a:off x="4218" y="2990"/>
                <a:ext cx="838" cy="34"/>
              </a:xfrm>
              <a:custGeom>
                <a:avLst/>
                <a:gdLst>
                  <a:gd name="T0" fmla="*/ 45 w 1503"/>
                  <a:gd name="T1" fmla="*/ 2 h 61"/>
                  <a:gd name="T2" fmla="*/ 35 w 1503"/>
                  <a:gd name="T3" fmla="*/ 1 h 61"/>
                  <a:gd name="T4" fmla="*/ 22 w 1503"/>
                  <a:gd name="T5" fmla="*/ 1 h 61"/>
                  <a:gd name="T6" fmla="*/ 10 w 1503"/>
                  <a:gd name="T7" fmla="*/ 0 h 61"/>
                  <a:gd name="T8" fmla="*/ 0 w 1503"/>
                  <a:gd name="T9" fmla="*/ 1 h 61"/>
                  <a:gd name="T10" fmla="*/ 0 60000 65536"/>
                  <a:gd name="T11" fmla="*/ 0 60000 65536"/>
                  <a:gd name="T12" fmla="*/ 0 60000 65536"/>
                  <a:gd name="T13" fmla="*/ 0 60000 65536"/>
                  <a:gd name="T14" fmla="*/ 0 60000 65536"/>
                  <a:gd name="T15" fmla="*/ 0 w 1503"/>
                  <a:gd name="T16" fmla="*/ 0 h 61"/>
                  <a:gd name="T17" fmla="*/ 1503 w 1503"/>
                  <a:gd name="T18" fmla="*/ 61 h 61"/>
                </a:gdLst>
                <a:ahLst/>
                <a:cxnLst>
                  <a:cxn ang="T10">
                    <a:pos x="T0" y="T1"/>
                  </a:cxn>
                  <a:cxn ang="T11">
                    <a:pos x="T2" y="T3"/>
                  </a:cxn>
                  <a:cxn ang="T12">
                    <a:pos x="T4" y="T5"/>
                  </a:cxn>
                  <a:cxn ang="T13">
                    <a:pos x="T6" y="T7"/>
                  </a:cxn>
                  <a:cxn ang="T14">
                    <a:pos x="T8" y="T9"/>
                  </a:cxn>
                </a:cxnLst>
                <a:rect l="T15" t="T16" r="T17" b="T18"/>
                <a:pathLst>
                  <a:path w="1503" h="61">
                    <a:moveTo>
                      <a:pt x="1503" y="61"/>
                    </a:moveTo>
                    <a:lnTo>
                      <a:pt x="1158" y="30"/>
                    </a:lnTo>
                    <a:lnTo>
                      <a:pt x="752" y="9"/>
                    </a:lnTo>
                    <a:lnTo>
                      <a:pt x="346" y="0"/>
                    </a:lnTo>
                    <a:lnTo>
                      <a:pt x="0" y="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24" name="Rectangle 109"/>
              <p:cNvSpPr>
                <a:spLocks noChangeArrowheads="1"/>
              </p:cNvSpPr>
              <p:nvPr/>
            </p:nvSpPr>
            <p:spPr bwMode="auto">
              <a:xfrm rot="9000000">
                <a:off x="2492" y="1911"/>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25" name="Freeform 110"/>
              <p:cNvSpPr>
                <a:spLocks/>
              </p:cNvSpPr>
              <p:nvPr/>
            </p:nvSpPr>
            <p:spPr bwMode="auto">
              <a:xfrm>
                <a:off x="2162" y="2048"/>
                <a:ext cx="109" cy="85"/>
              </a:xfrm>
              <a:custGeom>
                <a:avLst/>
                <a:gdLst>
                  <a:gd name="T0" fmla="*/ 0 w 218"/>
                  <a:gd name="T1" fmla="*/ 3 h 169"/>
                  <a:gd name="T2" fmla="*/ 3 w 218"/>
                  <a:gd name="T3" fmla="*/ 0 h 169"/>
                  <a:gd name="T4" fmla="*/ 3 w 218"/>
                  <a:gd name="T5" fmla="*/ 2 h 169"/>
                  <a:gd name="T6" fmla="*/ 4 w 218"/>
                  <a:gd name="T7" fmla="*/ 3 h 169"/>
                  <a:gd name="T8" fmla="*/ 0 w 218"/>
                  <a:gd name="T9" fmla="*/ 3 h 169"/>
                  <a:gd name="T10" fmla="*/ 0 60000 65536"/>
                  <a:gd name="T11" fmla="*/ 0 60000 65536"/>
                  <a:gd name="T12" fmla="*/ 0 60000 65536"/>
                  <a:gd name="T13" fmla="*/ 0 60000 65536"/>
                  <a:gd name="T14" fmla="*/ 0 60000 65536"/>
                  <a:gd name="T15" fmla="*/ 0 w 218"/>
                  <a:gd name="T16" fmla="*/ 0 h 169"/>
                  <a:gd name="T17" fmla="*/ 218 w 218"/>
                  <a:gd name="T18" fmla="*/ 169 h 169"/>
                </a:gdLst>
                <a:ahLst/>
                <a:cxnLst>
                  <a:cxn ang="T10">
                    <a:pos x="T0" y="T1"/>
                  </a:cxn>
                  <a:cxn ang="T11">
                    <a:pos x="T2" y="T3"/>
                  </a:cxn>
                  <a:cxn ang="T12">
                    <a:pos x="T4" y="T5"/>
                  </a:cxn>
                  <a:cxn ang="T13">
                    <a:pos x="T6" y="T7"/>
                  </a:cxn>
                  <a:cxn ang="T14">
                    <a:pos x="T8" y="T9"/>
                  </a:cxn>
                </a:cxnLst>
                <a:rect l="T15" t="T16" r="T17" b="T18"/>
                <a:pathLst>
                  <a:path w="218" h="169">
                    <a:moveTo>
                      <a:pt x="0" y="169"/>
                    </a:moveTo>
                    <a:lnTo>
                      <a:pt x="144" y="0"/>
                    </a:lnTo>
                    <a:lnTo>
                      <a:pt x="145" y="86"/>
                    </a:lnTo>
                    <a:lnTo>
                      <a:pt x="218" y="130"/>
                    </a:lnTo>
                    <a:lnTo>
                      <a:pt x="0" y="169"/>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26" name="Freeform 111"/>
              <p:cNvSpPr>
                <a:spLocks/>
              </p:cNvSpPr>
              <p:nvPr/>
            </p:nvSpPr>
            <p:spPr bwMode="auto">
              <a:xfrm>
                <a:off x="2162" y="2048"/>
                <a:ext cx="109" cy="85"/>
              </a:xfrm>
              <a:custGeom>
                <a:avLst/>
                <a:gdLst>
                  <a:gd name="T0" fmla="*/ 0 w 196"/>
                  <a:gd name="T1" fmla="*/ 4 h 152"/>
                  <a:gd name="T2" fmla="*/ 4 w 196"/>
                  <a:gd name="T3" fmla="*/ 0 h 152"/>
                  <a:gd name="T4" fmla="*/ 4 w 196"/>
                  <a:gd name="T5" fmla="*/ 2 h 152"/>
                  <a:gd name="T6" fmla="*/ 6 w 196"/>
                  <a:gd name="T7" fmla="*/ 3 h 152"/>
                  <a:gd name="T8" fmla="*/ 0 w 196"/>
                  <a:gd name="T9" fmla="*/ 4 h 152"/>
                  <a:gd name="T10" fmla="*/ 0 60000 65536"/>
                  <a:gd name="T11" fmla="*/ 0 60000 65536"/>
                  <a:gd name="T12" fmla="*/ 0 60000 65536"/>
                  <a:gd name="T13" fmla="*/ 0 60000 65536"/>
                  <a:gd name="T14" fmla="*/ 0 60000 65536"/>
                  <a:gd name="T15" fmla="*/ 0 w 196"/>
                  <a:gd name="T16" fmla="*/ 0 h 152"/>
                  <a:gd name="T17" fmla="*/ 196 w 196"/>
                  <a:gd name="T18" fmla="*/ 152 h 152"/>
                </a:gdLst>
                <a:ahLst/>
                <a:cxnLst>
                  <a:cxn ang="T10">
                    <a:pos x="T0" y="T1"/>
                  </a:cxn>
                  <a:cxn ang="T11">
                    <a:pos x="T2" y="T3"/>
                  </a:cxn>
                  <a:cxn ang="T12">
                    <a:pos x="T4" y="T5"/>
                  </a:cxn>
                  <a:cxn ang="T13">
                    <a:pos x="T6" y="T7"/>
                  </a:cxn>
                  <a:cxn ang="T14">
                    <a:pos x="T8" y="T9"/>
                  </a:cxn>
                </a:cxnLst>
                <a:rect l="T15" t="T16" r="T17" b="T18"/>
                <a:pathLst>
                  <a:path w="196" h="152">
                    <a:moveTo>
                      <a:pt x="0" y="152"/>
                    </a:moveTo>
                    <a:lnTo>
                      <a:pt x="129" y="0"/>
                    </a:lnTo>
                    <a:lnTo>
                      <a:pt x="130" y="77"/>
                    </a:lnTo>
                    <a:lnTo>
                      <a:pt x="196" y="117"/>
                    </a:lnTo>
                    <a:lnTo>
                      <a:pt x="0" y="15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27" name="Line 112"/>
              <p:cNvSpPr>
                <a:spLocks noChangeShapeType="1"/>
              </p:cNvSpPr>
              <p:nvPr/>
            </p:nvSpPr>
            <p:spPr bwMode="auto">
              <a:xfrm flipH="1">
                <a:off x="2198" y="1739"/>
                <a:ext cx="650" cy="37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28" name="Rectangle 113"/>
              <p:cNvSpPr>
                <a:spLocks noChangeArrowheads="1"/>
              </p:cNvSpPr>
              <p:nvPr/>
            </p:nvSpPr>
            <p:spPr bwMode="auto">
              <a:xfrm rot="-9120000">
                <a:off x="2621" y="1607"/>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29" name="Freeform 114"/>
              <p:cNvSpPr>
                <a:spLocks/>
              </p:cNvSpPr>
              <p:nvPr/>
            </p:nvSpPr>
            <p:spPr bwMode="auto">
              <a:xfrm>
                <a:off x="2493" y="1542"/>
                <a:ext cx="110" cy="77"/>
              </a:xfrm>
              <a:custGeom>
                <a:avLst/>
                <a:gdLst>
                  <a:gd name="T0" fmla="*/ 0 w 221"/>
                  <a:gd name="T1" fmla="*/ 0 h 153"/>
                  <a:gd name="T2" fmla="*/ 3 w 221"/>
                  <a:gd name="T3" fmla="*/ 1 h 153"/>
                  <a:gd name="T4" fmla="*/ 2 w 221"/>
                  <a:gd name="T5" fmla="*/ 2 h 153"/>
                  <a:gd name="T6" fmla="*/ 2 w 221"/>
                  <a:gd name="T7" fmla="*/ 3 h 153"/>
                  <a:gd name="T8" fmla="*/ 0 w 221"/>
                  <a:gd name="T9" fmla="*/ 0 h 153"/>
                  <a:gd name="T10" fmla="*/ 0 60000 65536"/>
                  <a:gd name="T11" fmla="*/ 0 60000 65536"/>
                  <a:gd name="T12" fmla="*/ 0 60000 65536"/>
                  <a:gd name="T13" fmla="*/ 0 60000 65536"/>
                  <a:gd name="T14" fmla="*/ 0 60000 65536"/>
                  <a:gd name="T15" fmla="*/ 0 w 221"/>
                  <a:gd name="T16" fmla="*/ 0 h 153"/>
                  <a:gd name="T17" fmla="*/ 221 w 221"/>
                  <a:gd name="T18" fmla="*/ 153 h 153"/>
                </a:gdLst>
                <a:ahLst/>
                <a:cxnLst>
                  <a:cxn ang="T10">
                    <a:pos x="T0" y="T1"/>
                  </a:cxn>
                  <a:cxn ang="T11">
                    <a:pos x="T2" y="T3"/>
                  </a:cxn>
                  <a:cxn ang="T12">
                    <a:pos x="T4" y="T5"/>
                  </a:cxn>
                  <a:cxn ang="T13">
                    <a:pos x="T6" y="T7"/>
                  </a:cxn>
                  <a:cxn ang="T14">
                    <a:pos x="T8" y="T9"/>
                  </a:cxn>
                </a:cxnLst>
                <a:rect l="T15" t="T16" r="T17" b="T18"/>
                <a:pathLst>
                  <a:path w="221" h="153">
                    <a:moveTo>
                      <a:pt x="0" y="0"/>
                    </a:moveTo>
                    <a:lnTo>
                      <a:pt x="221" y="17"/>
                    </a:lnTo>
                    <a:lnTo>
                      <a:pt x="152" y="68"/>
                    </a:lnTo>
                    <a:lnTo>
                      <a:pt x="160" y="153"/>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30" name="Freeform 115"/>
              <p:cNvSpPr>
                <a:spLocks/>
              </p:cNvSpPr>
              <p:nvPr/>
            </p:nvSpPr>
            <p:spPr bwMode="auto">
              <a:xfrm>
                <a:off x="2493" y="1542"/>
                <a:ext cx="110" cy="77"/>
              </a:xfrm>
              <a:custGeom>
                <a:avLst/>
                <a:gdLst>
                  <a:gd name="T0" fmla="*/ 0 w 198"/>
                  <a:gd name="T1" fmla="*/ 0 h 137"/>
                  <a:gd name="T2" fmla="*/ 6 w 198"/>
                  <a:gd name="T3" fmla="*/ 1 h 137"/>
                  <a:gd name="T4" fmla="*/ 4 w 198"/>
                  <a:gd name="T5" fmla="*/ 2 h 137"/>
                  <a:gd name="T6" fmla="*/ 4 w 198"/>
                  <a:gd name="T7" fmla="*/ 4 h 137"/>
                  <a:gd name="T8" fmla="*/ 0 w 198"/>
                  <a:gd name="T9" fmla="*/ 0 h 137"/>
                  <a:gd name="T10" fmla="*/ 0 60000 65536"/>
                  <a:gd name="T11" fmla="*/ 0 60000 65536"/>
                  <a:gd name="T12" fmla="*/ 0 60000 65536"/>
                  <a:gd name="T13" fmla="*/ 0 60000 65536"/>
                  <a:gd name="T14" fmla="*/ 0 60000 65536"/>
                  <a:gd name="T15" fmla="*/ 0 w 198"/>
                  <a:gd name="T16" fmla="*/ 0 h 137"/>
                  <a:gd name="T17" fmla="*/ 198 w 198"/>
                  <a:gd name="T18" fmla="*/ 137 h 137"/>
                </a:gdLst>
                <a:ahLst/>
                <a:cxnLst>
                  <a:cxn ang="T10">
                    <a:pos x="T0" y="T1"/>
                  </a:cxn>
                  <a:cxn ang="T11">
                    <a:pos x="T2" y="T3"/>
                  </a:cxn>
                  <a:cxn ang="T12">
                    <a:pos x="T4" y="T5"/>
                  </a:cxn>
                  <a:cxn ang="T13">
                    <a:pos x="T6" y="T7"/>
                  </a:cxn>
                  <a:cxn ang="T14">
                    <a:pos x="T8" y="T9"/>
                  </a:cxn>
                </a:cxnLst>
                <a:rect l="T15" t="T16" r="T17" b="T18"/>
                <a:pathLst>
                  <a:path w="198" h="137">
                    <a:moveTo>
                      <a:pt x="0" y="0"/>
                    </a:moveTo>
                    <a:lnTo>
                      <a:pt x="198" y="15"/>
                    </a:lnTo>
                    <a:lnTo>
                      <a:pt x="136" y="61"/>
                    </a:lnTo>
                    <a:lnTo>
                      <a:pt x="143" y="137"/>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31" name="Freeform 116"/>
              <p:cNvSpPr>
                <a:spLocks/>
              </p:cNvSpPr>
              <p:nvPr/>
            </p:nvSpPr>
            <p:spPr bwMode="auto">
              <a:xfrm>
                <a:off x="2531" y="1560"/>
                <a:ext cx="317" cy="179"/>
              </a:xfrm>
              <a:custGeom>
                <a:avLst/>
                <a:gdLst>
                  <a:gd name="T0" fmla="*/ 17 w 569"/>
                  <a:gd name="T1" fmla="*/ 9 h 322"/>
                  <a:gd name="T2" fmla="*/ 13 w 569"/>
                  <a:gd name="T3" fmla="*/ 7 h 322"/>
                  <a:gd name="T4" fmla="*/ 9 w 569"/>
                  <a:gd name="T5" fmla="*/ 4 h 322"/>
                  <a:gd name="T6" fmla="*/ 4 w 569"/>
                  <a:gd name="T7" fmla="*/ 2 h 322"/>
                  <a:gd name="T8" fmla="*/ 0 w 569"/>
                  <a:gd name="T9" fmla="*/ 0 h 322"/>
                  <a:gd name="T10" fmla="*/ 0 60000 65536"/>
                  <a:gd name="T11" fmla="*/ 0 60000 65536"/>
                  <a:gd name="T12" fmla="*/ 0 60000 65536"/>
                  <a:gd name="T13" fmla="*/ 0 60000 65536"/>
                  <a:gd name="T14" fmla="*/ 0 60000 65536"/>
                  <a:gd name="T15" fmla="*/ 0 w 569"/>
                  <a:gd name="T16" fmla="*/ 0 h 322"/>
                  <a:gd name="T17" fmla="*/ 569 w 569"/>
                  <a:gd name="T18" fmla="*/ 322 h 322"/>
                </a:gdLst>
                <a:ahLst/>
                <a:cxnLst>
                  <a:cxn ang="T10">
                    <a:pos x="T0" y="T1"/>
                  </a:cxn>
                  <a:cxn ang="T11">
                    <a:pos x="T2" y="T3"/>
                  </a:cxn>
                  <a:cxn ang="T12">
                    <a:pos x="T4" y="T5"/>
                  </a:cxn>
                  <a:cxn ang="T13">
                    <a:pos x="T6" y="T7"/>
                  </a:cxn>
                  <a:cxn ang="T14">
                    <a:pos x="T8" y="T9"/>
                  </a:cxn>
                </a:cxnLst>
                <a:rect l="T15" t="T16" r="T17" b="T18"/>
                <a:pathLst>
                  <a:path w="569" h="322">
                    <a:moveTo>
                      <a:pt x="569" y="322"/>
                    </a:moveTo>
                    <a:lnTo>
                      <a:pt x="439" y="239"/>
                    </a:lnTo>
                    <a:lnTo>
                      <a:pt x="290" y="150"/>
                    </a:lnTo>
                    <a:lnTo>
                      <a:pt x="138" y="67"/>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32" name="Rectangle 117"/>
              <p:cNvSpPr>
                <a:spLocks noChangeArrowheads="1"/>
              </p:cNvSpPr>
              <p:nvPr/>
            </p:nvSpPr>
            <p:spPr bwMode="auto">
              <a:xfrm rot="-540000">
                <a:off x="2504" y="2004"/>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33" name="Freeform 118"/>
              <p:cNvSpPr>
                <a:spLocks/>
              </p:cNvSpPr>
              <p:nvPr/>
            </p:nvSpPr>
            <p:spPr bwMode="auto">
              <a:xfrm>
                <a:off x="2838" y="2023"/>
                <a:ext cx="110" cy="74"/>
              </a:xfrm>
              <a:custGeom>
                <a:avLst/>
                <a:gdLst>
                  <a:gd name="T0" fmla="*/ 3 w 221"/>
                  <a:gd name="T1" fmla="*/ 1 h 146"/>
                  <a:gd name="T2" fmla="*/ 0 w 221"/>
                  <a:gd name="T3" fmla="*/ 3 h 146"/>
                  <a:gd name="T4" fmla="*/ 0 w 221"/>
                  <a:gd name="T5" fmla="*/ 1 h 146"/>
                  <a:gd name="T6" fmla="*/ 0 w 221"/>
                  <a:gd name="T7" fmla="*/ 0 h 146"/>
                  <a:gd name="T8" fmla="*/ 3 w 221"/>
                  <a:gd name="T9" fmla="*/ 1 h 146"/>
                  <a:gd name="T10" fmla="*/ 0 60000 65536"/>
                  <a:gd name="T11" fmla="*/ 0 60000 65536"/>
                  <a:gd name="T12" fmla="*/ 0 60000 65536"/>
                  <a:gd name="T13" fmla="*/ 0 60000 65536"/>
                  <a:gd name="T14" fmla="*/ 0 60000 65536"/>
                  <a:gd name="T15" fmla="*/ 0 w 221"/>
                  <a:gd name="T16" fmla="*/ 0 h 146"/>
                  <a:gd name="T17" fmla="*/ 221 w 221"/>
                  <a:gd name="T18" fmla="*/ 146 h 146"/>
                </a:gdLst>
                <a:ahLst/>
                <a:cxnLst>
                  <a:cxn ang="T10">
                    <a:pos x="T0" y="T1"/>
                  </a:cxn>
                  <a:cxn ang="T11">
                    <a:pos x="T2" y="T3"/>
                  </a:cxn>
                  <a:cxn ang="T12">
                    <a:pos x="T4" y="T5"/>
                  </a:cxn>
                  <a:cxn ang="T13">
                    <a:pos x="T6" y="T7"/>
                  </a:cxn>
                  <a:cxn ang="T14">
                    <a:pos x="T8" y="T9"/>
                  </a:cxn>
                </a:cxnLst>
                <a:rect l="T15" t="T16" r="T17" b="T18"/>
                <a:pathLst>
                  <a:path w="221" h="146">
                    <a:moveTo>
                      <a:pt x="221" y="25"/>
                    </a:moveTo>
                    <a:lnTo>
                      <a:pt x="35" y="146"/>
                    </a:lnTo>
                    <a:lnTo>
                      <a:pt x="58" y="64"/>
                    </a:lnTo>
                    <a:lnTo>
                      <a:pt x="0" y="0"/>
                    </a:lnTo>
                    <a:lnTo>
                      <a:pt x="221" y="25"/>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34" name="Freeform 119"/>
              <p:cNvSpPr>
                <a:spLocks/>
              </p:cNvSpPr>
              <p:nvPr/>
            </p:nvSpPr>
            <p:spPr bwMode="auto">
              <a:xfrm>
                <a:off x="2838" y="2023"/>
                <a:ext cx="110" cy="74"/>
              </a:xfrm>
              <a:custGeom>
                <a:avLst/>
                <a:gdLst>
                  <a:gd name="T0" fmla="*/ 6 w 198"/>
                  <a:gd name="T1" fmla="*/ 1 h 131"/>
                  <a:gd name="T2" fmla="*/ 1 w 198"/>
                  <a:gd name="T3" fmla="*/ 5 h 131"/>
                  <a:gd name="T4" fmla="*/ 2 w 198"/>
                  <a:gd name="T5" fmla="*/ 2 h 131"/>
                  <a:gd name="T6" fmla="*/ 0 w 198"/>
                  <a:gd name="T7" fmla="*/ 0 h 131"/>
                  <a:gd name="T8" fmla="*/ 6 w 198"/>
                  <a:gd name="T9" fmla="*/ 1 h 131"/>
                  <a:gd name="T10" fmla="*/ 0 60000 65536"/>
                  <a:gd name="T11" fmla="*/ 0 60000 65536"/>
                  <a:gd name="T12" fmla="*/ 0 60000 65536"/>
                  <a:gd name="T13" fmla="*/ 0 60000 65536"/>
                  <a:gd name="T14" fmla="*/ 0 60000 65536"/>
                  <a:gd name="T15" fmla="*/ 0 w 198"/>
                  <a:gd name="T16" fmla="*/ 0 h 131"/>
                  <a:gd name="T17" fmla="*/ 198 w 198"/>
                  <a:gd name="T18" fmla="*/ 131 h 131"/>
                </a:gdLst>
                <a:ahLst/>
                <a:cxnLst>
                  <a:cxn ang="T10">
                    <a:pos x="T0" y="T1"/>
                  </a:cxn>
                  <a:cxn ang="T11">
                    <a:pos x="T2" y="T3"/>
                  </a:cxn>
                  <a:cxn ang="T12">
                    <a:pos x="T4" y="T5"/>
                  </a:cxn>
                  <a:cxn ang="T13">
                    <a:pos x="T6" y="T7"/>
                  </a:cxn>
                  <a:cxn ang="T14">
                    <a:pos x="T8" y="T9"/>
                  </a:cxn>
                </a:cxnLst>
                <a:rect l="T15" t="T16" r="T17" b="T18"/>
                <a:pathLst>
                  <a:path w="198" h="131">
                    <a:moveTo>
                      <a:pt x="198" y="22"/>
                    </a:moveTo>
                    <a:lnTo>
                      <a:pt x="31" y="131"/>
                    </a:lnTo>
                    <a:lnTo>
                      <a:pt x="52" y="57"/>
                    </a:lnTo>
                    <a:lnTo>
                      <a:pt x="0" y="0"/>
                    </a:lnTo>
                    <a:lnTo>
                      <a:pt x="198" y="2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35" name="Freeform 120"/>
              <p:cNvSpPr>
                <a:spLocks/>
              </p:cNvSpPr>
              <p:nvPr/>
            </p:nvSpPr>
            <p:spPr bwMode="auto">
              <a:xfrm>
                <a:off x="2122" y="2045"/>
                <a:ext cx="786" cy="111"/>
              </a:xfrm>
              <a:custGeom>
                <a:avLst/>
                <a:gdLst>
                  <a:gd name="T0" fmla="*/ 0 w 1410"/>
                  <a:gd name="T1" fmla="*/ 6 h 198"/>
                  <a:gd name="T2" fmla="*/ 9 w 1410"/>
                  <a:gd name="T3" fmla="*/ 6 h 198"/>
                  <a:gd name="T4" fmla="*/ 21 w 1410"/>
                  <a:gd name="T5" fmla="*/ 4 h 198"/>
                  <a:gd name="T6" fmla="*/ 33 w 1410"/>
                  <a:gd name="T7" fmla="*/ 2 h 198"/>
                  <a:gd name="T8" fmla="*/ 42 w 1410"/>
                  <a:gd name="T9" fmla="*/ 0 h 198"/>
                  <a:gd name="T10" fmla="*/ 0 60000 65536"/>
                  <a:gd name="T11" fmla="*/ 0 60000 65536"/>
                  <a:gd name="T12" fmla="*/ 0 60000 65536"/>
                  <a:gd name="T13" fmla="*/ 0 60000 65536"/>
                  <a:gd name="T14" fmla="*/ 0 60000 65536"/>
                  <a:gd name="T15" fmla="*/ 0 w 1410"/>
                  <a:gd name="T16" fmla="*/ 0 h 198"/>
                  <a:gd name="T17" fmla="*/ 1410 w 1410"/>
                  <a:gd name="T18" fmla="*/ 198 h 198"/>
                </a:gdLst>
                <a:ahLst/>
                <a:cxnLst>
                  <a:cxn ang="T10">
                    <a:pos x="T0" y="T1"/>
                  </a:cxn>
                  <a:cxn ang="T11">
                    <a:pos x="T2" y="T3"/>
                  </a:cxn>
                  <a:cxn ang="T12">
                    <a:pos x="T4" y="T5"/>
                  </a:cxn>
                  <a:cxn ang="T13">
                    <a:pos x="T6" y="T7"/>
                  </a:cxn>
                  <a:cxn ang="T14">
                    <a:pos x="T8" y="T9"/>
                  </a:cxn>
                </a:cxnLst>
                <a:rect l="T15" t="T16" r="T17" b="T18"/>
                <a:pathLst>
                  <a:path w="1410" h="198">
                    <a:moveTo>
                      <a:pt x="0" y="198"/>
                    </a:moveTo>
                    <a:lnTo>
                      <a:pt x="327" y="171"/>
                    </a:lnTo>
                    <a:lnTo>
                      <a:pt x="708" y="124"/>
                    </a:lnTo>
                    <a:lnTo>
                      <a:pt x="1088" y="65"/>
                    </a:lnTo>
                    <a:lnTo>
                      <a:pt x="141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36" name="Rectangle 121"/>
              <p:cNvSpPr>
                <a:spLocks noChangeArrowheads="1"/>
              </p:cNvSpPr>
              <p:nvPr/>
            </p:nvSpPr>
            <p:spPr bwMode="auto">
              <a:xfrm rot="-3780000">
                <a:off x="2212" y="177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37" name="Freeform 122"/>
              <p:cNvSpPr>
                <a:spLocks/>
              </p:cNvSpPr>
              <p:nvPr/>
            </p:nvSpPr>
            <p:spPr bwMode="auto">
              <a:xfrm>
                <a:off x="2349" y="1562"/>
                <a:ext cx="81" cy="110"/>
              </a:xfrm>
              <a:custGeom>
                <a:avLst/>
                <a:gdLst>
                  <a:gd name="T0" fmla="*/ 3 w 161"/>
                  <a:gd name="T1" fmla="*/ 0 h 220"/>
                  <a:gd name="T2" fmla="*/ 3 w 161"/>
                  <a:gd name="T3" fmla="*/ 4 h 220"/>
                  <a:gd name="T4" fmla="*/ 2 w 161"/>
                  <a:gd name="T5" fmla="*/ 3 h 220"/>
                  <a:gd name="T6" fmla="*/ 0 w 161"/>
                  <a:gd name="T7" fmla="*/ 3 h 220"/>
                  <a:gd name="T8" fmla="*/ 3 w 161"/>
                  <a:gd name="T9" fmla="*/ 0 h 220"/>
                  <a:gd name="T10" fmla="*/ 0 60000 65536"/>
                  <a:gd name="T11" fmla="*/ 0 60000 65536"/>
                  <a:gd name="T12" fmla="*/ 0 60000 65536"/>
                  <a:gd name="T13" fmla="*/ 0 60000 65536"/>
                  <a:gd name="T14" fmla="*/ 0 60000 65536"/>
                  <a:gd name="T15" fmla="*/ 0 w 161"/>
                  <a:gd name="T16" fmla="*/ 0 h 220"/>
                  <a:gd name="T17" fmla="*/ 161 w 161"/>
                  <a:gd name="T18" fmla="*/ 220 h 220"/>
                </a:gdLst>
                <a:ahLst/>
                <a:cxnLst>
                  <a:cxn ang="T10">
                    <a:pos x="T0" y="T1"/>
                  </a:cxn>
                  <a:cxn ang="T11">
                    <a:pos x="T2" y="T3"/>
                  </a:cxn>
                  <a:cxn ang="T12">
                    <a:pos x="T4" y="T5"/>
                  </a:cxn>
                  <a:cxn ang="T13">
                    <a:pos x="T6" y="T7"/>
                  </a:cxn>
                  <a:cxn ang="T14">
                    <a:pos x="T8" y="T9"/>
                  </a:cxn>
                </a:cxnLst>
                <a:rect l="T15" t="T16" r="T17" b="T18"/>
                <a:pathLst>
                  <a:path w="161" h="220">
                    <a:moveTo>
                      <a:pt x="161" y="0"/>
                    </a:moveTo>
                    <a:lnTo>
                      <a:pt x="132" y="220"/>
                    </a:lnTo>
                    <a:lnTo>
                      <a:pt x="85" y="148"/>
                    </a:lnTo>
                    <a:lnTo>
                      <a:pt x="0" y="150"/>
                    </a:lnTo>
                    <a:lnTo>
                      <a:pt x="161"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38" name="Freeform 123"/>
              <p:cNvSpPr>
                <a:spLocks/>
              </p:cNvSpPr>
              <p:nvPr/>
            </p:nvSpPr>
            <p:spPr bwMode="auto">
              <a:xfrm>
                <a:off x="2349" y="1562"/>
                <a:ext cx="81" cy="110"/>
              </a:xfrm>
              <a:custGeom>
                <a:avLst/>
                <a:gdLst>
                  <a:gd name="T0" fmla="*/ 4 w 145"/>
                  <a:gd name="T1" fmla="*/ 0 h 197"/>
                  <a:gd name="T2" fmla="*/ 4 w 145"/>
                  <a:gd name="T3" fmla="*/ 6 h 197"/>
                  <a:gd name="T4" fmla="*/ 2 w 145"/>
                  <a:gd name="T5" fmla="*/ 4 h 197"/>
                  <a:gd name="T6" fmla="*/ 0 w 145"/>
                  <a:gd name="T7" fmla="*/ 4 h 197"/>
                  <a:gd name="T8" fmla="*/ 4 w 145"/>
                  <a:gd name="T9" fmla="*/ 0 h 197"/>
                  <a:gd name="T10" fmla="*/ 0 60000 65536"/>
                  <a:gd name="T11" fmla="*/ 0 60000 65536"/>
                  <a:gd name="T12" fmla="*/ 0 60000 65536"/>
                  <a:gd name="T13" fmla="*/ 0 60000 65536"/>
                  <a:gd name="T14" fmla="*/ 0 60000 65536"/>
                  <a:gd name="T15" fmla="*/ 0 w 145"/>
                  <a:gd name="T16" fmla="*/ 0 h 197"/>
                  <a:gd name="T17" fmla="*/ 145 w 145"/>
                  <a:gd name="T18" fmla="*/ 197 h 197"/>
                </a:gdLst>
                <a:ahLst/>
                <a:cxnLst>
                  <a:cxn ang="T10">
                    <a:pos x="T0" y="T1"/>
                  </a:cxn>
                  <a:cxn ang="T11">
                    <a:pos x="T2" y="T3"/>
                  </a:cxn>
                  <a:cxn ang="T12">
                    <a:pos x="T4" y="T5"/>
                  </a:cxn>
                  <a:cxn ang="T13">
                    <a:pos x="T6" y="T7"/>
                  </a:cxn>
                  <a:cxn ang="T14">
                    <a:pos x="T8" y="T9"/>
                  </a:cxn>
                </a:cxnLst>
                <a:rect l="T15" t="T16" r="T17" b="T18"/>
                <a:pathLst>
                  <a:path w="145" h="197">
                    <a:moveTo>
                      <a:pt x="145" y="0"/>
                    </a:moveTo>
                    <a:lnTo>
                      <a:pt x="119" y="197"/>
                    </a:lnTo>
                    <a:lnTo>
                      <a:pt x="77" y="133"/>
                    </a:lnTo>
                    <a:lnTo>
                      <a:pt x="0" y="135"/>
                    </a:lnTo>
                    <a:lnTo>
                      <a:pt x="14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39" name="Line 124"/>
              <p:cNvSpPr>
                <a:spLocks noChangeShapeType="1"/>
              </p:cNvSpPr>
              <p:nvPr/>
            </p:nvSpPr>
            <p:spPr bwMode="auto">
              <a:xfrm flipV="1">
                <a:off x="2122" y="1599"/>
                <a:ext cx="289" cy="5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40" name="Rectangle 125"/>
              <p:cNvSpPr>
                <a:spLocks noChangeArrowheads="1"/>
              </p:cNvSpPr>
              <p:nvPr/>
            </p:nvSpPr>
            <p:spPr bwMode="auto">
              <a:xfrm rot="-8520000">
                <a:off x="5088" y="1852"/>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41" name="Freeform 126"/>
              <p:cNvSpPr>
                <a:spLocks/>
              </p:cNvSpPr>
              <p:nvPr/>
            </p:nvSpPr>
            <p:spPr bwMode="auto">
              <a:xfrm>
                <a:off x="4787" y="1608"/>
                <a:ext cx="106" cy="93"/>
              </a:xfrm>
              <a:custGeom>
                <a:avLst/>
                <a:gdLst>
                  <a:gd name="T0" fmla="*/ 0 w 210"/>
                  <a:gd name="T1" fmla="*/ 0 h 188"/>
                  <a:gd name="T2" fmla="*/ 4 w 210"/>
                  <a:gd name="T3" fmla="*/ 1 h 188"/>
                  <a:gd name="T4" fmla="*/ 3 w 210"/>
                  <a:gd name="T5" fmla="*/ 1 h 188"/>
                  <a:gd name="T6" fmla="*/ 2 w 210"/>
                  <a:gd name="T7" fmla="*/ 2 h 188"/>
                  <a:gd name="T8" fmla="*/ 0 w 210"/>
                  <a:gd name="T9" fmla="*/ 0 h 188"/>
                  <a:gd name="T10" fmla="*/ 0 60000 65536"/>
                  <a:gd name="T11" fmla="*/ 0 60000 65536"/>
                  <a:gd name="T12" fmla="*/ 0 60000 65536"/>
                  <a:gd name="T13" fmla="*/ 0 60000 65536"/>
                  <a:gd name="T14" fmla="*/ 0 60000 65536"/>
                  <a:gd name="T15" fmla="*/ 0 w 210"/>
                  <a:gd name="T16" fmla="*/ 0 h 188"/>
                  <a:gd name="T17" fmla="*/ 210 w 210"/>
                  <a:gd name="T18" fmla="*/ 188 h 188"/>
                </a:gdLst>
                <a:ahLst/>
                <a:cxnLst>
                  <a:cxn ang="T10">
                    <a:pos x="T0" y="T1"/>
                  </a:cxn>
                  <a:cxn ang="T11">
                    <a:pos x="T2" y="T3"/>
                  </a:cxn>
                  <a:cxn ang="T12">
                    <a:pos x="T4" y="T5"/>
                  </a:cxn>
                  <a:cxn ang="T13">
                    <a:pos x="T6" y="T7"/>
                  </a:cxn>
                  <a:cxn ang="T14">
                    <a:pos x="T8" y="T9"/>
                  </a:cxn>
                </a:cxnLst>
                <a:rect l="T15" t="T16" r="T17" b="T18"/>
                <a:pathLst>
                  <a:path w="210" h="188">
                    <a:moveTo>
                      <a:pt x="0" y="0"/>
                    </a:moveTo>
                    <a:lnTo>
                      <a:pt x="210" y="69"/>
                    </a:lnTo>
                    <a:lnTo>
                      <a:pt x="131" y="103"/>
                    </a:lnTo>
                    <a:lnTo>
                      <a:pt x="118" y="188"/>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42" name="Freeform 127"/>
              <p:cNvSpPr>
                <a:spLocks/>
              </p:cNvSpPr>
              <p:nvPr/>
            </p:nvSpPr>
            <p:spPr bwMode="auto">
              <a:xfrm>
                <a:off x="4787" y="1608"/>
                <a:ext cx="106" cy="93"/>
              </a:xfrm>
              <a:custGeom>
                <a:avLst/>
                <a:gdLst>
                  <a:gd name="T0" fmla="*/ 0 w 189"/>
                  <a:gd name="T1" fmla="*/ 0 h 168"/>
                  <a:gd name="T2" fmla="*/ 6 w 189"/>
                  <a:gd name="T3" fmla="*/ 2 h 168"/>
                  <a:gd name="T4" fmla="*/ 4 w 189"/>
                  <a:gd name="T5" fmla="*/ 3 h 168"/>
                  <a:gd name="T6" fmla="*/ 3 w 189"/>
                  <a:gd name="T7" fmla="*/ 5 h 168"/>
                  <a:gd name="T8" fmla="*/ 0 w 189"/>
                  <a:gd name="T9" fmla="*/ 0 h 168"/>
                  <a:gd name="T10" fmla="*/ 0 60000 65536"/>
                  <a:gd name="T11" fmla="*/ 0 60000 65536"/>
                  <a:gd name="T12" fmla="*/ 0 60000 65536"/>
                  <a:gd name="T13" fmla="*/ 0 60000 65536"/>
                  <a:gd name="T14" fmla="*/ 0 60000 65536"/>
                  <a:gd name="T15" fmla="*/ 0 w 189"/>
                  <a:gd name="T16" fmla="*/ 0 h 168"/>
                  <a:gd name="T17" fmla="*/ 189 w 189"/>
                  <a:gd name="T18" fmla="*/ 168 h 168"/>
                </a:gdLst>
                <a:ahLst/>
                <a:cxnLst>
                  <a:cxn ang="T10">
                    <a:pos x="T0" y="T1"/>
                  </a:cxn>
                  <a:cxn ang="T11">
                    <a:pos x="T2" y="T3"/>
                  </a:cxn>
                  <a:cxn ang="T12">
                    <a:pos x="T4" y="T5"/>
                  </a:cxn>
                  <a:cxn ang="T13">
                    <a:pos x="T6" y="T7"/>
                  </a:cxn>
                  <a:cxn ang="T14">
                    <a:pos x="T8" y="T9"/>
                  </a:cxn>
                </a:cxnLst>
                <a:rect l="T15" t="T16" r="T17" b="T18"/>
                <a:pathLst>
                  <a:path w="189" h="168">
                    <a:moveTo>
                      <a:pt x="0" y="0"/>
                    </a:moveTo>
                    <a:lnTo>
                      <a:pt x="189" y="62"/>
                    </a:lnTo>
                    <a:lnTo>
                      <a:pt x="118" y="92"/>
                    </a:lnTo>
                    <a:lnTo>
                      <a:pt x="106" y="168"/>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43" name="Line 128"/>
              <p:cNvSpPr>
                <a:spLocks noChangeShapeType="1"/>
              </p:cNvSpPr>
              <p:nvPr/>
            </p:nvSpPr>
            <p:spPr bwMode="auto">
              <a:xfrm flipH="1" flipV="1">
                <a:off x="4820" y="1633"/>
                <a:ext cx="681" cy="53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44" name="Rectangle 129"/>
              <p:cNvSpPr>
                <a:spLocks noChangeArrowheads="1"/>
              </p:cNvSpPr>
              <p:nvPr/>
            </p:nvSpPr>
            <p:spPr bwMode="auto">
              <a:xfrm rot="7020000">
                <a:off x="5294" y="2532"/>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45" name="Freeform 130"/>
              <p:cNvSpPr>
                <a:spLocks/>
              </p:cNvSpPr>
              <p:nvPr/>
            </p:nvSpPr>
            <p:spPr bwMode="auto">
              <a:xfrm>
                <a:off x="5077" y="2873"/>
                <a:ext cx="82" cy="109"/>
              </a:xfrm>
              <a:custGeom>
                <a:avLst/>
                <a:gdLst>
                  <a:gd name="T0" fmla="*/ 0 w 163"/>
                  <a:gd name="T1" fmla="*/ 3 h 219"/>
                  <a:gd name="T2" fmla="*/ 1 w 163"/>
                  <a:gd name="T3" fmla="*/ 0 h 219"/>
                  <a:gd name="T4" fmla="*/ 2 w 163"/>
                  <a:gd name="T5" fmla="*/ 1 h 219"/>
                  <a:gd name="T6" fmla="*/ 3 w 163"/>
                  <a:gd name="T7" fmla="*/ 1 h 219"/>
                  <a:gd name="T8" fmla="*/ 0 w 163"/>
                  <a:gd name="T9" fmla="*/ 3 h 219"/>
                  <a:gd name="T10" fmla="*/ 0 60000 65536"/>
                  <a:gd name="T11" fmla="*/ 0 60000 65536"/>
                  <a:gd name="T12" fmla="*/ 0 60000 65536"/>
                  <a:gd name="T13" fmla="*/ 0 60000 65536"/>
                  <a:gd name="T14" fmla="*/ 0 60000 65536"/>
                  <a:gd name="T15" fmla="*/ 0 w 163"/>
                  <a:gd name="T16" fmla="*/ 0 h 219"/>
                  <a:gd name="T17" fmla="*/ 163 w 163"/>
                  <a:gd name="T18" fmla="*/ 219 h 219"/>
                </a:gdLst>
                <a:ahLst/>
                <a:cxnLst>
                  <a:cxn ang="T10">
                    <a:pos x="T0" y="T1"/>
                  </a:cxn>
                  <a:cxn ang="T11">
                    <a:pos x="T2" y="T3"/>
                  </a:cxn>
                  <a:cxn ang="T12">
                    <a:pos x="T4" y="T5"/>
                  </a:cxn>
                  <a:cxn ang="T13">
                    <a:pos x="T6" y="T7"/>
                  </a:cxn>
                  <a:cxn ang="T14">
                    <a:pos x="T8" y="T9"/>
                  </a:cxn>
                </a:cxnLst>
                <a:rect l="T15" t="T16" r="T17" b="T18"/>
                <a:pathLst>
                  <a:path w="163" h="219">
                    <a:moveTo>
                      <a:pt x="0" y="219"/>
                    </a:moveTo>
                    <a:lnTo>
                      <a:pt x="30" y="0"/>
                    </a:lnTo>
                    <a:lnTo>
                      <a:pt x="77" y="71"/>
                    </a:lnTo>
                    <a:lnTo>
                      <a:pt x="163" y="69"/>
                    </a:lnTo>
                    <a:lnTo>
                      <a:pt x="0" y="219"/>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46" name="Freeform 131"/>
              <p:cNvSpPr>
                <a:spLocks/>
              </p:cNvSpPr>
              <p:nvPr/>
            </p:nvSpPr>
            <p:spPr bwMode="auto">
              <a:xfrm>
                <a:off x="5077" y="2873"/>
                <a:ext cx="82" cy="109"/>
              </a:xfrm>
              <a:custGeom>
                <a:avLst/>
                <a:gdLst>
                  <a:gd name="T0" fmla="*/ 0 w 146"/>
                  <a:gd name="T1" fmla="*/ 6 h 196"/>
                  <a:gd name="T2" fmla="*/ 1 w 146"/>
                  <a:gd name="T3" fmla="*/ 0 h 196"/>
                  <a:gd name="T4" fmla="*/ 2 w 146"/>
                  <a:gd name="T5" fmla="*/ 2 h 196"/>
                  <a:gd name="T6" fmla="*/ 4 w 146"/>
                  <a:gd name="T7" fmla="*/ 2 h 196"/>
                  <a:gd name="T8" fmla="*/ 0 w 146"/>
                  <a:gd name="T9" fmla="*/ 6 h 196"/>
                  <a:gd name="T10" fmla="*/ 0 60000 65536"/>
                  <a:gd name="T11" fmla="*/ 0 60000 65536"/>
                  <a:gd name="T12" fmla="*/ 0 60000 65536"/>
                  <a:gd name="T13" fmla="*/ 0 60000 65536"/>
                  <a:gd name="T14" fmla="*/ 0 60000 65536"/>
                  <a:gd name="T15" fmla="*/ 0 w 146"/>
                  <a:gd name="T16" fmla="*/ 0 h 196"/>
                  <a:gd name="T17" fmla="*/ 146 w 146"/>
                  <a:gd name="T18" fmla="*/ 196 h 196"/>
                </a:gdLst>
                <a:ahLst/>
                <a:cxnLst>
                  <a:cxn ang="T10">
                    <a:pos x="T0" y="T1"/>
                  </a:cxn>
                  <a:cxn ang="T11">
                    <a:pos x="T2" y="T3"/>
                  </a:cxn>
                  <a:cxn ang="T12">
                    <a:pos x="T4" y="T5"/>
                  </a:cxn>
                  <a:cxn ang="T13">
                    <a:pos x="T6" y="T7"/>
                  </a:cxn>
                  <a:cxn ang="T14">
                    <a:pos x="T8" y="T9"/>
                  </a:cxn>
                </a:cxnLst>
                <a:rect l="T15" t="T16" r="T17" b="T18"/>
                <a:pathLst>
                  <a:path w="146" h="196">
                    <a:moveTo>
                      <a:pt x="0" y="196"/>
                    </a:moveTo>
                    <a:lnTo>
                      <a:pt x="27" y="0"/>
                    </a:lnTo>
                    <a:lnTo>
                      <a:pt x="69" y="64"/>
                    </a:lnTo>
                    <a:lnTo>
                      <a:pt x="146" y="62"/>
                    </a:lnTo>
                    <a:lnTo>
                      <a:pt x="0" y="19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47" name="Line 132"/>
              <p:cNvSpPr>
                <a:spLocks noChangeShapeType="1"/>
              </p:cNvSpPr>
              <p:nvPr/>
            </p:nvSpPr>
            <p:spPr bwMode="auto">
              <a:xfrm flipH="1">
                <a:off x="5097" y="2165"/>
                <a:ext cx="404" cy="78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48" name="Rectangle 133"/>
              <p:cNvSpPr>
                <a:spLocks noChangeArrowheads="1"/>
              </p:cNvSpPr>
              <p:nvPr/>
            </p:nvSpPr>
            <p:spPr bwMode="auto">
              <a:xfrm rot="-2100000">
                <a:off x="4110" y="2004"/>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49" name="Freeform 134"/>
              <p:cNvSpPr>
                <a:spLocks/>
              </p:cNvSpPr>
              <p:nvPr/>
            </p:nvSpPr>
            <p:spPr bwMode="auto">
              <a:xfrm>
                <a:off x="4237" y="1969"/>
                <a:ext cx="104" cy="95"/>
              </a:xfrm>
              <a:custGeom>
                <a:avLst/>
                <a:gdLst>
                  <a:gd name="T0" fmla="*/ 4 w 208"/>
                  <a:gd name="T1" fmla="*/ 0 h 190"/>
                  <a:gd name="T2" fmla="*/ 2 w 208"/>
                  <a:gd name="T3" fmla="*/ 3 h 190"/>
                  <a:gd name="T4" fmla="*/ 2 w 208"/>
                  <a:gd name="T5" fmla="*/ 2 h 190"/>
                  <a:gd name="T6" fmla="*/ 0 w 208"/>
                  <a:gd name="T7" fmla="*/ 2 h 190"/>
                  <a:gd name="T8" fmla="*/ 4 w 208"/>
                  <a:gd name="T9" fmla="*/ 0 h 190"/>
                  <a:gd name="T10" fmla="*/ 0 60000 65536"/>
                  <a:gd name="T11" fmla="*/ 0 60000 65536"/>
                  <a:gd name="T12" fmla="*/ 0 60000 65536"/>
                  <a:gd name="T13" fmla="*/ 0 60000 65536"/>
                  <a:gd name="T14" fmla="*/ 0 60000 65536"/>
                  <a:gd name="T15" fmla="*/ 0 w 208"/>
                  <a:gd name="T16" fmla="*/ 0 h 190"/>
                  <a:gd name="T17" fmla="*/ 208 w 208"/>
                  <a:gd name="T18" fmla="*/ 190 h 190"/>
                </a:gdLst>
                <a:ahLst/>
                <a:cxnLst>
                  <a:cxn ang="T10">
                    <a:pos x="T0" y="T1"/>
                  </a:cxn>
                  <a:cxn ang="T11">
                    <a:pos x="T2" y="T3"/>
                  </a:cxn>
                  <a:cxn ang="T12">
                    <a:pos x="T4" y="T5"/>
                  </a:cxn>
                  <a:cxn ang="T13">
                    <a:pos x="T6" y="T7"/>
                  </a:cxn>
                  <a:cxn ang="T14">
                    <a:pos x="T8" y="T9"/>
                  </a:cxn>
                </a:cxnLst>
                <a:rect l="T15" t="T16" r="T17" b="T18"/>
                <a:pathLst>
                  <a:path w="208" h="190">
                    <a:moveTo>
                      <a:pt x="208" y="0"/>
                    </a:moveTo>
                    <a:lnTo>
                      <a:pt x="96" y="190"/>
                    </a:lnTo>
                    <a:lnTo>
                      <a:pt x="81" y="107"/>
                    </a:lnTo>
                    <a:lnTo>
                      <a:pt x="0" y="76"/>
                    </a:lnTo>
                    <a:lnTo>
                      <a:pt x="208"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50" name="Freeform 135"/>
              <p:cNvSpPr>
                <a:spLocks/>
              </p:cNvSpPr>
              <p:nvPr/>
            </p:nvSpPr>
            <p:spPr bwMode="auto">
              <a:xfrm>
                <a:off x="4237" y="1969"/>
                <a:ext cx="104" cy="95"/>
              </a:xfrm>
              <a:custGeom>
                <a:avLst/>
                <a:gdLst>
                  <a:gd name="T0" fmla="*/ 6 w 186"/>
                  <a:gd name="T1" fmla="*/ 0 h 171"/>
                  <a:gd name="T2" fmla="*/ 2 w 186"/>
                  <a:gd name="T3" fmla="*/ 5 h 171"/>
                  <a:gd name="T4" fmla="*/ 2 w 186"/>
                  <a:gd name="T5" fmla="*/ 3 h 171"/>
                  <a:gd name="T6" fmla="*/ 0 w 186"/>
                  <a:gd name="T7" fmla="*/ 2 h 171"/>
                  <a:gd name="T8" fmla="*/ 6 w 186"/>
                  <a:gd name="T9" fmla="*/ 0 h 171"/>
                  <a:gd name="T10" fmla="*/ 0 60000 65536"/>
                  <a:gd name="T11" fmla="*/ 0 60000 65536"/>
                  <a:gd name="T12" fmla="*/ 0 60000 65536"/>
                  <a:gd name="T13" fmla="*/ 0 60000 65536"/>
                  <a:gd name="T14" fmla="*/ 0 60000 65536"/>
                  <a:gd name="T15" fmla="*/ 0 w 186"/>
                  <a:gd name="T16" fmla="*/ 0 h 171"/>
                  <a:gd name="T17" fmla="*/ 186 w 186"/>
                  <a:gd name="T18" fmla="*/ 171 h 171"/>
                </a:gdLst>
                <a:ahLst/>
                <a:cxnLst>
                  <a:cxn ang="T10">
                    <a:pos x="T0" y="T1"/>
                  </a:cxn>
                  <a:cxn ang="T11">
                    <a:pos x="T2" y="T3"/>
                  </a:cxn>
                  <a:cxn ang="T12">
                    <a:pos x="T4" y="T5"/>
                  </a:cxn>
                  <a:cxn ang="T13">
                    <a:pos x="T6" y="T7"/>
                  </a:cxn>
                  <a:cxn ang="T14">
                    <a:pos x="T8" y="T9"/>
                  </a:cxn>
                </a:cxnLst>
                <a:rect l="T15" t="T16" r="T17" b="T18"/>
                <a:pathLst>
                  <a:path w="186" h="171">
                    <a:moveTo>
                      <a:pt x="186" y="0"/>
                    </a:moveTo>
                    <a:lnTo>
                      <a:pt x="86" y="171"/>
                    </a:lnTo>
                    <a:lnTo>
                      <a:pt x="72" y="96"/>
                    </a:lnTo>
                    <a:lnTo>
                      <a:pt x="0" y="68"/>
                    </a:lnTo>
                    <a:lnTo>
                      <a:pt x="18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51" name="Freeform 136"/>
              <p:cNvSpPr>
                <a:spLocks/>
              </p:cNvSpPr>
              <p:nvPr/>
            </p:nvSpPr>
            <p:spPr bwMode="auto">
              <a:xfrm>
                <a:off x="3972" y="1996"/>
                <a:ext cx="337" cy="229"/>
              </a:xfrm>
              <a:custGeom>
                <a:avLst/>
                <a:gdLst>
                  <a:gd name="T0" fmla="*/ 0 w 605"/>
                  <a:gd name="T1" fmla="*/ 12 h 411"/>
                  <a:gd name="T2" fmla="*/ 4 w 605"/>
                  <a:gd name="T3" fmla="*/ 9 h 411"/>
                  <a:gd name="T4" fmla="*/ 9 w 605"/>
                  <a:gd name="T5" fmla="*/ 7 h 411"/>
                  <a:gd name="T6" fmla="*/ 14 w 605"/>
                  <a:gd name="T7" fmla="*/ 3 h 411"/>
                  <a:gd name="T8" fmla="*/ 18 w 605"/>
                  <a:gd name="T9" fmla="*/ 0 h 411"/>
                  <a:gd name="T10" fmla="*/ 0 60000 65536"/>
                  <a:gd name="T11" fmla="*/ 0 60000 65536"/>
                  <a:gd name="T12" fmla="*/ 0 60000 65536"/>
                  <a:gd name="T13" fmla="*/ 0 60000 65536"/>
                  <a:gd name="T14" fmla="*/ 0 60000 65536"/>
                  <a:gd name="T15" fmla="*/ 0 w 605"/>
                  <a:gd name="T16" fmla="*/ 0 h 411"/>
                  <a:gd name="T17" fmla="*/ 605 w 605"/>
                  <a:gd name="T18" fmla="*/ 411 h 411"/>
                </a:gdLst>
                <a:ahLst/>
                <a:cxnLst>
                  <a:cxn ang="T10">
                    <a:pos x="T0" y="T1"/>
                  </a:cxn>
                  <a:cxn ang="T11">
                    <a:pos x="T2" y="T3"/>
                  </a:cxn>
                  <a:cxn ang="T12">
                    <a:pos x="T4" y="T5"/>
                  </a:cxn>
                  <a:cxn ang="T13">
                    <a:pos x="T6" y="T7"/>
                  </a:cxn>
                  <a:cxn ang="T14">
                    <a:pos x="T8" y="T9"/>
                  </a:cxn>
                </a:cxnLst>
                <a:rect l="T15" t="T16" r="T17" b="T18"/>
                <a:pathLst>
                  <a:path w="605" h="411">
                    <a:moveTo>
                      <a:pt x="0" y="411"/>
                    </a:moveTo>
                    <a:lnTo>
                      <a:pt x="147" y="322"/>
                    </a:lnTo>
                    <a:lnTo>
                      <a:pt x="310" y="216"/>
                    </a:lnTo>
                    <a:lnTo>
                      <a:pt x="469" y="105"/>
                    </a:lnTo>
                    <a:lnTo>
                      <a:pt x="60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52" name="Rectangle 137"/>
              <p:cNvSpPr>
                <a:spLocks noChangeArrowheads="1"/>
              </p:cNvSpPr>
              <p:nvPr/>
            </p:nvSpPr>
            <p:spPr bwMode="auto">
              <a:xfrm rot="-6960000">
                <a:off x="3740" y="1837"/>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53" name="Freeform 138"/>
              <p:cNvSpPr>
                <a:spLocks/>
              </p:cNvSpPr>
              <p:nvPr/>
            </p:nvSpPr>
            <p:spPr bwMode="auto">
              <a:xfrm>
                <a:off x="3646" y="1552"/>
                <a:ext cx="79" cy="110"/>
              </a:xfrm>
              <a:custGeom>
                <a:avLst/>
                <a:gdLst>
                  <a:gd name="T0" fmla="*/ 0 w 158"/>
                  <a:gd name="T1" fmla="*/ 0 h 219"/>
                  <a:gd name="T2" fmla="*/ 3 w 158"/>
                  <a:gd name="T3" fmla="*/ 3 h 219"/>
                  <a:gd name="T4" fmla="*/ 2 w 158"/>
                  <a:gd name="T5" fmla="*/ 3 h 219"/>
                  <a:gd name="T6" fmla="*/ 1 w 158"/>
                  <a:gd name="T7" fmla="*/ 4 h 219"/>
                  <a:gd name="T8" fmla="*/ 0 w 158"/>
                  <a:gd name="T9" fmla="*/ 0 h 219"/>
                  <a:gd name="T10" fmla="*/ 0 60000 65536"/>
                  <a:gd name="T11" fmla="*/ 0 60000 65536"/>
                  <a:gd name="T12" fmla="*/ 0 60000 65536"/>
                  <a:gd name="T13" fmla="*/ 0 60000 65536"/>
                  <a:gd name="T14" fmla="*/ 0 60000 65536"/>
                  <a:gd name="T15" fmla="*/ 0 w 158"/>
                  <a:gd name="T16" fmla="*/ 0 h 219"/>
                  <a:gd name="T17" fmla="*/ 158 w 158"/>
                  <a:gd name="T18" fmla="*/ 219 h 219"/>
                </a:gdLst>
                <a:ahLst/>
                <a:cxnLst>
                  <a:cxn ang="T10">
                    <a:pos x="T0" y="T1"/>
                  </a:cxn>
                  <a:cxn ang="T11">
                    <a:pos x="T2" y="T3"/>
                  </a:cxn>
                  <a:cxn ang="T12">
                    <a:pos x="T4" y="T5"/>
                  </a:cxn>
                  <a:cxn ang="T13">
                    <a:pos x="T6" y="T7"/>
                  </a:cxn>
                  <a:cxn ang="T14">
                    <a:pos x="T8" y="T9"/>
                  </a:cxn>
                </a:cxnLst>
                <a:rect l="T15" t="T16" r="T17" b="T18"/>
                <a:pathLst>
                  <a:path w="158" h="219">
                    <a:moveTo>
                      <a:pt x="0" y="0"/>
                    </a:moveTo>
                    <a:lnTo>
                      <a:pt x="158" y="155"/>
                    </a:lnTo>
                    <a:lnTo>
                      <a:pt x="72" y="149"/>
                    </a:lnTo>
                    <a:lnTo>
                      <a:pt x="23" y="219"/>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54" name="Freeform 139"/>
              <p:cNvSpPr>
                <a:spLocks/>
              </p:cNvSpPr>
              <p:nvPr/>
            </p:nvSpPr>
            <p:spPr bwMode="auto">
              <a:xfrm>
                <a:off x="3646" y="1552"/>
                <a:ext cx="79" cy="110"/>
              </a:xfrm>
              <a:custGeom>
                <a:avLst/>
                <a:gdLst>
                  <a:gd name="T0" fmla="*/ 0 w 142"/>
                  <a:gd name="T1" fmla="*/ 0 h 197"/>
                  <a:gd name="T2" fmla="*/ 4 w 142"/>
                  <a:gd name="T3" fmla="*/ 4 h 197"/>
                  <a:gd name="T4" fmla="*/ 2 w 142"/>
                  <a:gd name="T5" fmla="*/ 4 h 197"/>
                  <a:gd name="T6" fmla="*/ 1 w 142"/>
                  <a:gd name="T7" fmla="*/ 6 h 197"/>
                  <a:gd name="T8" fmla="*/ 0 w 142"/>
                  <a:gd name="T9" fmla="*/ 0 h 197"/>
                  <a:gd name="T10" fmla="*/ 0 60000 65536"/>
                  <a:gd name="T11" fmla="*/ 0 60000 65536"/>
                  <a:gd name="T12" fmla="*/ 0 60000 65536"/>
                  <a:gd name="T13" fmla="*/ 0 60000 65536"/>
                  <a:gd name="T14" fmla="*/ 0 60000 65536"/>
                  <a:gd name="T15" fmla="*/ 0 w 142"/>
                  <a:gd name="T16" fmla="*/ 0 h 197"/>
                  <a:gd name="T17" fmla="*/ 142 w 142"/>
                  <a:gd name="T18" fmla="*/ 197 h 197"/>
                </a:gdLst>
                <a:ahLst/>
                <a:cxnLst>
                  <a:cxn ang="T10">
                    <a:pos x="T0" y="T1"/>
                  </a:cxn>
                  <a:cxn ang="T11">
                    <a:pos x="T2" y="T3"/>
                  </a:cxn>
                  <a:cxn ang="T12">
                    <a:pos x="T4" y="T5"/>
                  </a:cxn>
                  <a:cxn ang="T13">
                    <a:pos x="T6" y="T7"/>
                  </a:cxn>
                  <a:cxn ang="T14">
                    <a:pos x="T8" y="T9"/>
                  </a:cxn>
                </a:cxnLst>
                <a:rect l="T15" t="T16" r="T17" b="T18"/>
                <a:pathLst>
                  <a:path w="142" h="197">
                    <a:moveTo>
                      <a:pt x="0" y="0"/>
                    </a:moveTo>
                    <a:lnTo>
                      <a:pt x="142" y="139"/>
                    </a:lnTo>
                    <a:lnTo>
                      <a:pt x="65" y="134"/>
                    </a:lnTo>
                    <a:lnTo>
                      <a:pt x="21" y="197"/>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55" name="Line 140"/>
              <p:cNvSpPr>
                <a:spLocks noChangeShapeType="1"/>
              </p:cNvSpPr>
              <p:nvPr/>
            </p:nvSpPr>
            <p:spPr bwMode="auto">
              <a:xfrm flipH="1" flipV="1">
                <a:off x="3664" y="1589"/>
                <a:ext cx="308" cy="63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56" name="Rectangle 141"/>
              <p:cNvSpPr>
                <a:spLocks noChangeArrowheads="1"/>
              </p:cNvSpPr>
              <p:nvPr/>
            </p:nvSpPr>
            <p:spPr bwMode="auto">
              <a:xfrm rot="9780000">
                <a:off x="3237" y="159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57" name="Freeform 142"/>
              <p:cNvSpPr>
                <a:spLocks/>
              </p:cNvSpPr>
              <p:nvPr/>
            </p:nvSpPr>
            <p:spPr bwMode="auto">
              <a:xfrm>
                <a:off x="2893" y="1661"/>
                <a:ext cx="111" cy="72"/>
              </a:xfrm>
              <a:custGeom>
                <a:avLst/>
                <a:gdLst>
                  <a:gd name="T0" fmla="*/ 0 w 220"/>
                  <a:gd name="T1" fmla="*/ 3 h 144"/>
                  <a:gd name="T2" fmla="*/ 3 w 220"/>
                  <a:gd name="T3" fmla="*/ 0 h 144"/>
                  <a:gd name="T4" fmla="*/ 3 w 220"/>
                  <a:gd name="T5" fmla="*/ 2 h 144"/>
                  <a:gd name="T6" fmla="*/ 4 w 220"/>
                  <a:gd name="T7" fmla="*/ 3 h 144"/>
                  <a:gd name="T8" fmla="*/ 0 w 220"/>
                  <a:gd name="T9" fmla="*/ 3 h 144"/>
                  <a:gd name="T10" fmla="*/ 0 60000 65536"/>
                  <a:gd name="T11" fmla="*/ 0 60000 65536"/>
                  <a:gd name="T12" fmla="*/ 0 60000 65536"/>
                  <a:gd name="T13" fmla="*/ 0 60000 65536"/>
                  <a:gd name="T14" fmla="*/ 0 60000 65536"/>
                  <a:gd name="T15" fmla="*/ 0 w 220"/>
                  <a:gd name="T16" fmla="*/ 0 h 144"/>
                  <a:gd name="T17" fmla="*/ 220 w 220"/>
                  <a:gd name="T18" fmla="*/ 144 h 144"/>
                </a:gdLst>
                <a:ahLst/>
                <a:cxnLst>
                  <a:cxn ang="T10">
                    <a:pos x="T0" y="T1"/>
                  </a:cxn>
                  <a:cxn ang="T11">
                    <a:pos x="T2" y="T3"/>
                  </a:cxn>
                  <a:cxn ang="T12">
                    <a:pos x="T4" y="T5"/>
                  </a:cxn>
                  <a:cxn ang="T13">
                    <a:pos x="T6" y="T7"/>
                  </a:cxn>
                  <a:cxn ang="T14">
                    <a:pos x="T8" y="T9"/>
                  </a:cxn>
                </a:cxnLst>
                <a:rect l="T15" t="T16" r="T17" b="T18"/>
                <a:pathLst>
                  <a:path w="220" h="144">
                    <a:moveTo>
                      <a:pt x="0" y="132"/>
                    </a:moveTo>
                    <a:lnTo>
                      <a:pt x="178" y="0"/>
                    </a:lnTo>
                    <a:lnTo>
                      <a:pt x="159" y="84"/>
                    </a:lnTo>
                    <a:lnTo>
                      <a:pt x="220" y="144"/>
                    </a:lnTo>
                    <a:lnTo>
                      <a:pt x="0" y="132"/>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58" name="Freeform 143"/>
              <p:cNvSpPr>
                <a:spLocks/>
              </p:cNvSpPr>
              <p:nvPr/>
            </p:nvSpPr>
            <p:spPr bwMode="auto">
              <a:xfrm>
                <a:off x="2893" y="1661"/>
                <a:ext cx="111" cy="72"/>
              </a:xfrm>
              <a:custGeom>
                <a:avLst/>
                <a:gdLst>
                  <a:gd name="T0" fmla="*/ 0 w 198"/>
                  <a:gd name="T1" fmla="*/ 4 h 129"/>
                  <a:gd name="T2" fmla="*/ 5 w 198"/>
                  <a:gd name="T3" fmla="*/ 0 h 129"/>
                  <a:gd name="T4" fmla="*/ 4 w 198"/>
                  <a:gd name="T5" fmla="*/ 2 h 129"/>
                  <a:gd name="T6" fmla="*/ 6 w 198"/>
                  <a:gd name="T7" fmla="*/ 4 h 129"/>
                  <a:gd name="T8" fmla="*/ 0 w 198"/>
                  <a:gd name="T9" fmla="*/ 4 h 129"/>
                  <a:gd name="T10" fmla="*/ 0 60000 65536"/>
                  <a:gd name="T11" fmla="*/ 0 60000 65536"/>
                  <a:gd name="T12" fmla="*/ 0 60000 65536"/>
                  <a:gd name="T13" fmla="*/ 0 60000 65536"/>
                  <a:gd name="T14" fmla="*/ 0 60000 65536"/>
                  <a:gd name="T15" fmla="*/ 0 w 198"/>
                  <a:gd name="T16" fmla="*/ 0 h 129"/>
                  <a:gd name="T17" fmla="*/ 198 w 198"/>
                  <a:gd name="T18" fmla="*/ 129 h 129"/>
                </a:gdLst>
                <a:ahLst/>
                <a:cxnLst>
                  <a:cxn ang="T10">
                    <a:pos x="T0" y="T1"/>
                  </a:cxn>
                  <a:cxn ang="T11">
                    <a:pos x="T2" y="T3"/>
                  </a:cxn>
                  <a:cxn ang="T12">
                    <a:pos x="T4" y="T5"/>
                  </a:cxn>
                  <a:cxn ang="T13">
                    <a:pos x="T6" y="T7"/>
                  </a:cxn>
                  <a:cxn ang="T14">
                    <a:pos x="T8" y="T9"/>
                  </a:cxn>
                </a:cxnLst>
                <a:rect l="T15" t="T16" r="T17" b="T18"/>
                <a:pathLst>
                  <a:path w="198" h="129">
                    <a:moveTo>
                      <a:pt x="0" y="118"/>
                    </a:moveTo>
                    <a:lnTo>
                      <a:pt x="160" y="0"/>
                    </a:lnTo>
                    <a:lnTo>
                      <a:pt x="143" y="75"/>
                    </a:lnTo>
                    <a:lnTo>
                      <a:pt x="198" y="129"/>
                    </a:lnTo>
                    <a:lnTo>
                      <a:pt x="0" y="1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59" name="Line 144"/>
              <p:cNvSpPr>
                <a:spLocks noChangeShapeType="1"/>
              </p:cNvSpPr>
              <p:nvPr/>
            </p:nvSpPr>
            <p:spPr bwMode="auto">
              <a:xfrm flipH="1">
                <a:off x="2933" y="1510"/>
                <a:ext cx="692" cy="20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60" name="Rectangle 145"/>
              <p:cNvSpPr>
                <a:spLocks noChangeArrowheads="1"/>
              </p:cNvSpPr>
              <p:nvPr/>
            </p:nvSpPr>
            <p:spPr bwMode="auto">
              <a:xfrm rot="10740000">
                <a:off x="3029" y="1492"/>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61" name="Freeform 146"/>
              <p:cNvSpPr>
                <a:spLocks/>
              </p:cNvSpPr>
              <p:nvPr/>
            </p:nvSpPr>
            <p:spPr bwMode="auto">
              <a:xfrm>
                <a:off x="2499" y="1481"/>
                <a:ext cx="104" cy="75"/>
              </a:xfrm>
              <a:custGeom>
                <a:avLst/>
                <a:gdLst>
                  <a:gd name="T0" fmla="*/ 0 w 209"/>
                  <a:gd name="T1" fmla="*/ 1 h 151"/>
                  <a:gd name="T2" fmla="*/ 3 w 209"/>
                  <a:gd name="T3" fmla="*/ 0 h 151"/>
                  <a:gd name="T4" fmla="*/ 2 w 209"/>
                  <a:gd name="T5" fmla="*/ 1 h 151"/>
                  <a:gd name="T6" fmla="*/ 3 w 209"/>
                  <a:gd name="T7" fmla="*/ 2 h 151"/>
                  <a:gd name="T8" fmla="*/ 0 w 209"/>
                  <a:gd name="T9" fmla="*/ 1 h 151"/>
                  <a:gd name="T10" fmla="*/ 0 60000 65536"/>
                  <a:gd name="T11" fmla="*/ 0 60000 65536"/>
                  <a:gd name="T12" fmla="*/ 0 60000 65536"/>
                  <a:gd name="T13" fmla="*/ 0 60000 65536"/>
                  <a:gd name="T14" fmla="*/ 0 60000 65536"/>
                  <a:gd name="T15" fmla="*/ 0 w 209"/>
                  <a:gd name="T16" fmla="*/ 0 h 151"/>
                  <a:gd name="T17" fmla="*/ 209 w 209"/>
                  <a:gd name="T18" fmla="*/ 151 h 151"/>
                </a:gdLst>
                <a:ahLst/>
                <a:cxnLst>
                  <a:cxn ang="T10">
                    <a:pos x="T0" y="T1"/>
                  </a:cxn>
                  <a:cxn ang="T11">
                    <a:pos x="T2" y="T3"/>
                  </a:cxn>
                  <a:cxn ang="T12">
                    <a:pos x="T4" y="T5"/>
                  </a:cxn>
                  <a:cxn ang="T13">
                    <a:pos x="T6" y="T7"/>
                  </a:cxn>
                  <a:cxn ang="T14">
                    <a:pos x="T8" y="T9"/>
                  </a:cxn>
                </a:cxnLst>
                <a:rect l="T15" t="T16" r="T17" b="T18"/>
                <a:pathLst>
                  <a:path w="209" h="151">
                    <a:moveTo>
                      <a:pt x="0" y="77"/>
                    </a:moveTo>
                    <a:lnTo>
                      <a:pt x="208" y="0"/>
                    </a:lnTo>
                    <a:lnTo>
                      <a:pt x="166" y="76"/>
                    </a:lnTo>
                    <a:lnTo>
                      <a:pt x="209" y="151"/>
                    </a:lnTo>
                    <a:lnTo>
                      <a:pt x="0" y="77"/>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62" name="Freeform 147"/>
              <p:cNvSpPr>
                <a:spLocks/>
              </p:cNvSpPr>
              <p:nvPr/>
            </p:nvSpPr>
            <p:spPr bwMode="auto">
              <a:xfrm>
                <a:off x="2499" y="1481"/>
                <a:ext cx="104" cy="75"/>
              </a:xfrm>
              <a:custGeom>
                <a:avLst/>
                <a:gdLst>
                  <a:gd name="T0" fmla="*/ 0 w 187"/>
                  <a:gd name="T1" fmla="*/ 2 h 135"/>
                  <a:gd name="T2" fmla="*/ 6 w 187"/>
                  <a:gd name="T3" fmla="*/ 0 h 135"/>
                  <a:gd name="T4" fmla="*/ 4 w 187"/>
                  <a:gd name="T5" fmla="*/ 2 h 135"/>
                  <a:gd name="T6" fmla="*/ 6 w 187"/>
                  <a:gd name="T7" fmla="*/ 4 h 135"/>
                  <a:gd name="T8" fmla="*/ 0 w 187"/>
                  <a:gd name="T9" fmla="*/ 2 h 135"/>
                  <a:gd name="T10" fmla="*/ 0 60000 65536"/>
                  <a:gd name="T11" fmla="*/ 0 60000 65536"/>
                  <a:gd name="T12" fmla="*/ 0 60000 65536"/>
                  <a:gd name="T13" fmla="*/ 0 60000 65536"/>
                  <a:gd name="T14" fmla="*/ 0 60000 65536"/>
                  <a:gd name="T15" fmla="*/ 0 w 187"/>
                  <a:gd name="T16" fmla="*/ 0 h 135"/>
                  <a:gd name="T17" fmla="*/ 187 w 187"/>
                  <a:gd name="T18" fmla="*/ 135 h 135"/>
                </a:gdLst>
                <a:ahLst/>
                <a:cxnLst>
                  <a:cxn ang="T10">
                    <a:pos x="T0" y="T1"/>
                  </a:cxn>
                  <a:cxn ang="T11">
                    <a:pos x="T2" y="T3"/>
                  </a:cxn>
                  <a:cxn ang="T12">
                    <a:pos x="T4" y="T5"/>
                  </a:cxn>
                  <a:cxn ang="T13">
                    <a:pos x="T6" y="T7"/>
                  </a:cxn>
                  <a:cxn ang="T14">
                    <a:pos x="T8" y="T9"/>
                  </a:cxn>
                </a:cxnLst>
                <a:rect l="T15" t="T16" r="T17" b="T18"/>
                <a:pathLst>
                  <a:path w="187" h="135">
                    <a:moveTo>
                      <a:pt x="0" y="69"/>
                    </a:moveTo>
                    <a:lnTo>
                      <a:pt x="186" y="0"/>
                    </a:lnTo>
                    <a:lnTo>
                      <a:pt x="149" y="68"/>
                    </a:lnTo>
                    <a:lnTo>
                      <a:pt x="187" y="135"/>
                    </a:lnTo>
                    <a:lnTo>
                      <a:pt x="0" y="6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63" name="Line 148"/>
              <p:cNvSpPr>
                <a:spLocks noChangeShapeType="1"/>
              </p:cNvSpPr>
              <p:nvPr/>
            </p:nvSpPr>
            <p:spPr bwMode="auto">
              <a:xfrm flipH="1">
                <a:off x="2540" y="1510"/>
                <a:ext cx="1085" cy="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64" name="Rectangle 149"/>
              <p:cNvSpPr>
                <a:spLocks noChangeArrowheads="1"/>
              </p:cNvSpPr>
              <p:nvPr/>
            </p:nvSpPr>
            <p:spPr bwMode="auto">
              <a:xfrm rot="-10620000">
                <a:off x="4177" y="152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65" name="Freeform 150"/>
              <p:cNvSpPr>
                <a:spLocks/>
              </p:cNvSpPr>
              <p:nvPr/>
            </p:nvSpPr>
            <p:spPr bwMode="auto">
              <a:xfrm>
                <a:off x="3672" y="1481"/>
                <a:ext cx="106" cy="75"/>
              </a:xfrm>
              <a:custGeom>
                <a:avLst/>
                <a:gdLst>
                  <a:gd name="T0" fmla="*/ 0 w 213"/>
                  <a:gd name="T1" fmla="*/ 1 h 150"/>
                  <a:gd name="T2" fmla="*/ 3 w 213"/>
                  <a:gd name="T3" fmla="*/ 0 h 150"/>
                  <a:gd name="T4" fmla="*/ 2 w 213"/>
                  <a:gd name="T5" fmla="*/ 2 h 150"/>
                  <a:gd name="T6" fmla="*/ 3 w 213"/>
                  <a:gd name="T7" fmla="*/ 3 h 150"/>
                  <a:gd name="T8" fmla="*/ 0 w 213"/>
                  <a:gd name="T9" fmla="*/ 1 h 150"/>
                  <a:gd name="T10" fmla="*/ 0 60000 65536"/>
                  <a:gd name="T11" fmla="*/ 0 60000 65536"/>
                  <a:gd name="T12" fmla="*/ 0 60000 65536"/>
                  <a:gd name="T13" fmla="*/ 0 60000 65536"/>
                  <a:gd name="T14" fmla="*/ 0 60000 65536"/>
                  <a:gd name="T15" fmla="*/ 0 w 213"/>
                  <a:gd name="T16" fmla="*/ 0 h 150"/>
                  <a:gd name="T17" fmla="*/ 213 w 213"/>
                  <a:gd name="T18" fmla="*/ 150 h 150"/>
                </a:gdLst>
                <a:ahLst/>
                <a:cxnLst>
                  <a:cxn ang="T10">
                    <a:pos x="T0" y="T1"/>
                  </a:cxn>
                  <a:cxn ang="T11">
                    <a:pos x="T2" y="T3"/>
                  </a:cxn>
                  <a:cxn ang="T12">
                    <a:pos x="T4" y="T5"/>
                  </a:cxn>
                  <a:cxn ang="T13">
                    <a:pos x="T6" y="T7"/>
                  </a:cxn>
                  <a:cxn ang="T14">
                    <a:pos x="T8" y="T9"/>
                  </a:cxn>
                </a:cxnLst>
                <a:rect l="T15" t="T16" r="T17" b="T18"/>
                <a:pathLst>
                  <a:path w="213" h="150">
                    <a:moveTo>
                      <a:pt x="0" y="63"/>
                    </a:moveTo>
                    <a:lnTo>
                      <a:pt x="213" y="0"/>
                    </a:lnTo>
                    <a:lnTo>
                      <a:pt x="166" y="73"/>
                    </a:lnTo>
                    <a:lnTo>
                      <a:pt x="204" y="150"/>
                    </a:lnTo>
                    <a:lnTo>
                      <a:pt x="0" y="63"/>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66" name="Freeform 151"/>
              <p:cNvSpPr>
                <a:spLocks/>
              </p:cNvSpPr>
              <p:nvPr/>
            </p:nvSpPr>
            <p:spPr bwMode="auto">
              <a:xfrm>
                <a:off x="3672" y="1481"/>
                <a:ext cx="106" cy="75"/>
              </a:xfrm>
              <a:custGeom>
                <a:avLst/>
                <a:gdLst>
                  <a:gd name="T0" fmla="*/ 0 w 191"/>
                  <a:gd name="T1" fmla="*/ 2 h 134"/>
                  <a:gd name="T2" fmla="*/ 6 w 191"/>
                  <a:gd name="T3" fmla="*/ 0 h 134"/>
                  <a:gd name="T4" fmla="*/ 4 w 191"/>
                  <a:gd name="T5" fmla="*/ 2 h 134"/>
                  <a:gd name="T6" fmla="*/ 6 w 191"/>
                  <a:gd name="T7" fmla="*/ 4 h 134"/>
                  <a:gd name="T8" fmla="*/ 0 w 191"/>
                  <a:gd name="T9" fmla="*/ 2 h 134"/>
                  <a:gd name="T10" fmla="*/ 0 60000 65536"/>
                  <a:gd name="T11" fmla="*/ 0 60000 65536"/>
                  <a:gd name="T12" fmla="*/ 0 60000 65536"/>
                  <a:gd name="T13" fmla="*/ 0 60000 65536"/>
                  <a:gd name="T14" fmla="*/ 0 60000 65536"/>
                  <a:gd name="T15" fmla="*/ 0 w 191"/>
                  <a:gd name="T16" fmla="*/ 0 h 134"/>
                  <a:gd name="T17" fmla="*/ 191 w 191"/>
                  <a:gd name="T18" fmla="*/ 134 h 134"/>
                </a:gdLst>
                <a:ahLst/>
                <a:cxnLst>
                  <a:cxn ang="T10">
                    <a:pos x="T0" y="T1"/>
                  </a:cxn>
                  <a:cxn ang="T11">
                    <a:pos x="T2" y="T3"/>
                  </a:cxn>
                  <a:cxn ang="T12">
                    <a:pos x="T4" y="T5"/>
                  </a:cxn>
                  <a:cxn ang="T13">
                    <a:pos x="T6" y="T7"/>
                  </a:cxn>
                  <a:cxn ang="T14">
                    <a:pos x="T8" y="T9"/>
                  </a:cxn>
                </a:cxnLst>
                <a:rect l="T15" t="T16" r="T17" b="T18"/>
                <a:pathLst>
                  <a:path w="191" h="134">
                    <a:moveTo>
                      <a:pt x="0" y="56"/>
                    </a:moveTo>
                    <a:lnTo>
                      <a:pt x="191" y="0"/>
                    </a:lnTo>
                    <a:lnTo>
                      <a:pt x="149" y="65"/>
                    </a:lnTo>
                    <a:lnTo>
                      <a:pt x="183" y="134"/>
                    </a:lnTo>
                    <a:lnTo>
                      <a:pt x="0" y="5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67" name="Line 152"/>
              <p:cNvSpPr>
                <a:spLocks noChangeShapeType="1"/>
              </p:cNvSpPr>
              <p:nvPr/>
            </p:nvSpPr>
            <p:spPr bwMode="auto">
              <a:xfrm flipH="1" flipV="1">
                <a:off x="3714" y="1515"/>
                <a:ext cx="1037" cy="6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68" name="Rectangle 153"/>
              <p:cNvSpPr>
                <a:spLocks noChangeArrowheads="1"/>
              </p:cNvSpPr>
              <p:nvPr/>
            </p:nvSpPr>
            <p:spPr bwMode="auto">
              <a:xfrm rot="8100000">
                <a:off x="4573" y="1707"/>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69" name="Freeform 154"/>
              <p:cNvSpPr>
                <a:spLocks/>
              </p:cNvSpPr>
              <p:nvPr/>
            </p:nvSpPr>
            <p:spPr bwMode="auto">
              <a:xfrm>
                <a:off x="4413" y="1806"/>
                <a:ext cx="96" cy="103"/>
              </a:xfrm>
              <a:custGeom>
                <a:avLst/>
                <a:gdLst>
                  <a:gd name="T0" fmla="*/ 0 w 191"/>
                  <a:gd name="T1" fmla="*/ 4 h 206"/>
                  <a:gd name="T2" fmla="*/ 2 w 191"/>
                  <a:gd name="T3" fmla="*/ 0 h 206"/>
                  <a:gd name="T4" fmla="*/ 2 w 191"/>
                  <a:gd name="T5" fmla="*/ 2 h 206"/>
                  <a:gd name="T6" fmla="*/ 3 w 191"/>
                  <a:gd name="T7" fmla="*/ 2 h 206"/>
                  <a:gd name="T8" fmla="*/ 0 w 191"/>
                  <a:gd name="T9" fmla="*/ 4 h 206"/>
                  <a:gd name="T10" fmla="*/ 0 60000 65536"/>
                  <a:gd name="T11" fmla="*/ 0 60000 65536"/>
                  <a:gd name="T12" fmla="*/ 0 60000 65536"/>
                  <a:gd name="T13" fmla="*/ 0 60000 65536"/>
                  <a:gd name="T14" fmla="*/ 0 60000 65536"/>
                  <a:gd name="T15" fmla="*/ 0 w 191"/>
                  <a:gd name="T16" fmla="*/ 0 h 206"/>
                  <a:gd name="T17" fmla="*/ 191 w 191"/>
                  <a:gd name="T18" fmla="*/ 206 h 206"/>
                </a:gdLst>
                <a:ahLst/>
                <a:cxnLst>
                  <a:cxn ang="T10">
                    <a:pos x="T0" y="T1"/>
                  </a:cxn>
                  <a:cxn ang="T11">
                    <a:pos x="T2" y="T3"/>
                  </a:cxn>
                  <a:cxn ang="T12">
                    <a:pos x="T4" y="T5"/>
                  </a:cxn>
                  <a:cxn ang="T13">
                    <a:pos x="T6" y="T7"/>
                  </a:cxn>
                  <a:cxn ang="T14">
                    <a:pos x="T8" y="T9"/>
                  </a:cxn>
                </a:cxnLst>
                <a:rect l="T15" t="T16" r="T17" b="T18"/>
                <a:pathLst>
                  <a:path w="191" h="206">
                    <a:moveTo>
                      <a:pt x="0" y="206"/>
                    </a:moveTo>
                    <a:lnTo>
                      <a:pt x="78" y="0"/>
                    </a:lnTo>
                    <a:lnTo>
                      <a:pt x="108" y="80"/>
                    </a:lnTo>
                    <a:lnTo>
                      <a:pt x="191" y="97"/>
                    </a:lnTo>
                    <a:lnTo>
                      <a:pt x="0" y="206"/>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70" name="Freeform 155"/>
              <p:cNvSpPr>
                <a:spLocks/>
              </p:cNvSpPr>
              <p:nvPr/>
            </p:nvSpPr>
            <p:spPr bwMode="auto">
              <a:xfrm>
                <a:off x="4413" y="1806"/>
                <a:ext cx="96" cy="103"/>
              </a:xfrm>
              <a:custGeom>
                <a:avLst/>
                <a:gdLst>
                  <a:gd name="T0" fmla="*/ 0 w 172"/>
                  <a:gd name="T1" fmla="*/ 6 h 185"/>
                  <a:gd name="T2" fmla="*/ 2 w 172"/>
                  <a:gd name="T3" fmla="*/ 0 h 185"/>
                  <a:gd name="T4" fmla="*/ 3 w 172"/>
                  <a:gd name="T5" fmla="*/ 2 h 185"/>
                  <a:gd name="T6" fmla="*/ 5 w 172"/>
                  <a:gd name="T7" fmla="*/ 2 h 185"/>
                  <a:gd name="T8" fmla="*/ 0 w 172"/>
                  <a:gd name="T9" fmla="*/ 6 h 185"/>
                  <a:gd name="T10" fmla="*/ 0 60000 65536"/>
                  <a:gd name="T11" fmla="*/ 0 60000 65536"/>
                  <a:gd name="T12" fmla="*/ 0 60000 65536"/>
                  <a:gd name="T13" fmla="*/ 0 60000 65536"/>
                  <a:gd name="T14" fmla="*/ 0 60000 65536"/>
                  <a:gd name="T15" fmla="*/ 0 w 172"/>
                  <a:gd name="T16" fmla="*/ 0 h 185"/>
                  <a:gd name="T17" fmla="*/ 172 w 172"/>
                  <a:gd name="T18" fmla="*/ 185 h 185"/>
                </a:gdLst>
                <a:ahLst/>
                <a:cxnLst>
                  <a:cxn ang="T10">
                    <a:pos x="T0" y="T1"/>
                  </a:cxn>
                  <a:cxn ang="T11">
                    <a:pos x="T2" y="T3"/>
                  </a:cxn>
                  <a:cxn ang="T12">
                    <a:pos x="T4" y="T5"/>
                  </a:cxn>
                  <a:cxn ang="T13">
                    <a:pos x="T6" y="T7"/>
                  </a:cxn>
                  <a:cxn ang="T14">
                    <a:pos x="T8" y="T9"/>
                  </a:cxn>
                </a:cxnLst>
                <a:rect l="T15" t="T16" r="T17" b="T18"/>
                <a:pathLst>
                  <a:path w="172" h="185">
                    <a:moveTo>
                      <a:pt x="0" y="185"/>
                    </a:moveTo>
                    <a:lnTo>
                      <a:pt x="70" y="0"/>
                    </a:lnTo>
                    <a:lnTo>
                      <a:pt x="97" y="72"/>
                    </a:lnTo>
                    <a:lnTo>
                      <a:pt x="172" y="87"/>
                    </a:lnTo>
                    <a:lnTo>
                      <a:pt x="0" y="18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71" name="Freeform 156"/>
              <p:cNvSpPr>
                <a:spLocks/>
              </p:cNvSpPr>
              <p:nvPr/>
            </p:nvSpPr>
            <p:spPr bwMode="auto">
              <a:xfrm>
                <a:off x="4440" y="1579"/>
                <a:ext cx="311" cy="298"/>
              </a:xfrm>
              <a:custGeom>
                <a:avLst/>
                <a:gdLst>
                  <a:gd name="T0" fmla="*/ 17 w 558"/>
                  <a:gd name="T1" fmla="*/ 0 h 536"/>
                  <a:gd name="T2" fmla="*/ 13 w 558"/>
                  <a:gd name="T3" fmla="*/ 4 h 536"/>
                  <a:gd name="T4" fmla="*/ 8 w 558"/>
                  <a:gd name="T5" fmla="*/ 7 h 536"/>
                  <a:gd name="T6" fmla="*/ 4 w 558"/>
                  <a:gd name="T7" fmla="*/ 12 h 536"/>
                  <a:gd name="T8" fmla="*/ 0 w 558"/>
                  <a:gd name="T9" fmla="*/ 16 h 536"/>
                  <a:gd name="T10" fmla="*/ 0 60000 65536"/>
                  <a:gd name="T11" fmla="*/ 0 60000 65536"/>
                  <a:gd name="T12" fmla="*/ 0 60000 65536"/>
                  <a:gd name="T13" fmla="*/ 0 60000 65536"/>
                  <a:gd name="T14" fmla="*/ 0 60000 65536"/>
                  <a:gd name="T15" fmla="*/ 0 w 558"/>
                  <a:gd name="T16" fmla="*/ 0 h 536"/>
                  <a:gd name="T17" fmla="*/ 558 w 558"/>
                  <a:gd name="T18" fmla="*/ 536 h 536"/>
                </a:gdLst>
                <a:ahLst/>
                <a:cxnLst>
                  <a:cxn ang="T10">
                    <a:pos x="T0" y="T1"/>
                  </a:cxn>
                  <a:cxn ang="T11">
                    <a:pos x="T2" y="T3"/>
                  </a:cxn>
                  <a:cxn ang="T12">
                    <a:pos x="T4" y="T5"/>
                  </a:cxn>
                  <a:cxn ang="T13">
                    <a:pos x="T6" y="T7"/>
                  </a:cxn>
                  <a:cxn ang="T14">
                    <a:pos x="T8" y="T9"/>
                  </a:cxn>
                </a:cxnLst>
                <a:rect l="T15" t="T16" r="T17" b="T18"/>
                <a:pathLst>
                  <a:path w="558" h="536">
                    <a:moveTo>
                      <a:pt x="558" y="0"/>
                    </a:moveTo>
                    <a:lnTo>
                      <a:pt x="421" y="118"/>
                    </a:lnTo>
                    <a:lnTo>
                      <a:pt x="269" y="258"/>
                    </a:lnTo>
                    <a:lnTo>
                      <a:pt x="123" y="402"/>
                    </a:lnTo>
                    <a:lnTo>
                      <a:pt x="0" y="53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72" name="Rectangle 157"/>
              <p:cNvSpPr>
                <a:spLocks noChangeArrowheads="1"/>
              </p:cNvSpPr>
              <p:nvPr/>
            </p:nvSpPr>
            <p:spPr bwMode="auto">
              <a:xfrm rot="-8100000">
                <a:off x="3095" y="215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73" name="Freeform 158"/>
              <p:cNvSpPr>
                <a:spLocks/>
              </p:cNvSpPr>
              <p:nvPr/>
            </p:nvSpPr>
            <p:spPr bwMode="auto">
              <a:xfrm>
                <a:off x="3027" y="2063"/>
                <a:ext cx="100" cy="100"/>
              </a:xfrm>
              <a:custGeom>
                <a:avLst/>
                <a:gdLst>
                  <a:gd name="T0" fmla="*/ 0 w 200"/>
                  <a:gd name="T1" fmla="*/ 0 h 202"/>
                  <a:gd name="T2" fmla="*/ 4 w 200"/>
                  <a:gd name="T3" fmla="*/ 1 h 202"/>
                  <a:gd name="T4" fmla="*/ 2 w 200"/>
                  <a:gd name="T5" fmla="*/ 1 h 202"/>
                  <a:gd name="T6" fmla="*/ 2 w 200"/>
                  <a:gd name="T7" fmla="*/ 3 h 202"/>
                  <a:gd name="T8" fmla="*/ 0 w 200"/>
                  <a:gd name="T9" fmla="*/ 0 h 202"/>
                  <a:gd name="T10" fmla="*/ 0 60000 65536"/>
                  <a:gd name="T11" fmla="*/ 0 60000 65536"/>
                  <a:gd name="T12" fmla="*/ 0 60000 65536"/>
                  <a:gd name="T13" fmla="*/ 0 60000 65536"/>
                  <a:gd name="T14" fmla="*/ 0 60000 65536"/>
                  <a:gd name="T15" fmla="*/ 0 w 200"/>
                  <a:gd name="T16" fmla="*/ 0 h 202"/>
                  <a:gd name="T17" fmla="*/ 200 w 200"/>
                  <a:gd name="T18" fmla="*/ 202 h 202"/>
                </a:gdLst>
                <a:ahLst/>
                <a:cxnLst>
                  <a:cxn ang="T10">
                    <a:pos x="T0" y="T1"/>
                  </a:cxn>
                  <a:cxn ang="T11">
                    <a:pos x="T2" y="T3"/>
                  </a:cxn>
                  <a:cxn ang="T12">
                    <a:pos x="T4" y="T5"/>
                  </a:cxn>
                  <a:cxn ang="T13">
                    <a:pos x="T6" y="T7"/>
                  </a:cxn>
                  <a:cxn ang="T14">
                    <a:pos x="T8" y="T9"/>
                  </a:cxn>
                </a:cxnLst>
                <a:rect l="T15" t="T16" r="T17" b="T18"/>
                <a:pathLst>
                  <a:path w="200" h="202">
                    <a:moveTo>
                      <a:pt x="0" y="0"/>
                    </a:moveTo>
                    <a:lnTo>
                      <a:pt x="200" y="97"/>
                    </a:lnTo>
                    <a:lnTo>
                      <a:pt x="116" y="119"/>
                    </a:lnTo>
                    <a:lnTo>
                      <a:pt x="92" y="202"/>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74" name="Freeform 159"/>
              <p:cNvSpPr>
                <a:spLocks/>
              </p:cNvSpPr>
              <p:nvPr/>
            </p:nvSpPr>
            <p:spPr bwMode="auto">
              <a:xfrm>
                <a:off x="3027" y="2063"/>
                <a:ext cx="100" cy="100"/>
              </a:xfrm>
              <a:custGeom>
                <a:avLst/>
                <a:gdLst>
                  <a:gd name="T0" fmla="*/ 0 w 179"/>
                  <a:gd name="T1" fmla="*/ 0 h 181"/>
                  <a:gd name="T2" fmla="*/ 5 w 179"/>
                  <a:gd name="T3" fmla="*/ 2 h 181"/>
                  <a:gd name="T4" fmla="*/ 3 w 179"/>
                  <a:gd name="T5" fmla="*/ 3 h 181"/>
                  <a:gd name="T6" fmla="*/ 2 w 179"/>
                  <a:gd name="T7" fmla="*/ 5 h 181"/>
                  <a:gd name="T8" fmla="*/ 0 w 179"/>
                  <a:gd name="T9" fmla="*/ 0 h 181"/>
                  <a:gd name="T10" fmla="*/ 0 60000 65536"/>
                  <a:gd name="T11" fmla="*/ 0 60000 65536"/>
                  <a:gd name="T12" fmla="*/ 0 60000 65536"/>
                  <a:gd name="T13" fmla="*/ 0 60000 65536"/>
                  <a:gd name="T14" fmla="*/ 0 60000 65536"/>
                  <a:gd name="T15" fmla="*/ 0 w 179"/>
                  <a:gd name="T16" fmla="*/ 0 h 181"/>
                  <a:gd name="T17" fmla="*/ 179 w 179"/>
                  <a:gd name="T18" fmla="*/ 181 h 181"/>
                </a:gdLst>
                <a:ahLst/>
                <a:cxnLst>
                  <a:cxn ang="T10">
                    <a:pos x="T0" y="T1"/>
                  </a:cxn>
                  <a:cxn ang="T11">
                    <a:pos x="T2" y="T3"/>
                  </a:cxn>
                  <a:cxn ang="T12">
                    <a:pos x="T4" y="T5"/>
                  </a:cxn>
                  <a:cxn ang="T13">
                    <a:pos x="T6" y="T7"/>
                  </a:cxn>
                  <a:cxn ang="T14">
                    <a:pos x="T8" y="T9"/>
                  </a:cxn>
                </a:cxnLst>
                <a:rect l="T15" t="T16" r="T17" b="T18"/>
                <a:pathLst>
                  <a:path w="179" h="181">
                    <a:moveTo>
                      <a:pt x="0" y="0"/>
                    </a:moveTo>
                    <a:lnTo>
                      <a:pt x="179" y="87"/>
                    </a:lnTo>
                    <a:lnTo>
                      <a:pt x="104" y="107"/>
                    </a:lnTo>
                    <a:lnTo>
                      <a:pt x="82" y="181"/>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75" name="Line 160"/>
              <p:cNvSpPr>
                <a:spLocks noChangeShapeType="1"/>
              </p:cNvSpPr>
              <p:nvPr/>
            </p:nvSpPr>
            <p:spPr bwMode="auto">
              <a:xfrm flipH="1" flipV="1">
                <a:off x="3056" y="2093"/>
                <a:ext cx="232" cy="23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76" name="Rectangle 161"/>
              <p:cNvSpPr>
                <a:spLocks noChangeArrowheads="1"/>
              </p:cNvSpPr>
              <p:nvPr/>
            </p:nvSpPr>
            <p:spPr bwMode="auto">
              <a:xfrm rot="-6060000">
                <a:off x="3107" y="167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77" name="Freeform 162"/>
              <p:cNvSpPr>
                <a:spLocks/>
              </p:cNvSpPr>
              <p:nvPr/>
            </p:nvSpPr>
            <p:spPr bwMode="auto">
              <a:xfrm>
                <a:off x="3052" y="1132"/>
                <a:ext cx="73" cy="109"/>
              </a:xfrm>
              <a:custGeom>
                <a:avLst/>
                <a:gdLst>
                  <a:gd name="T0" fmla="*/ 0 w 147"/>
                  <a:gd name="T1" fmla="*/ 0 h 218"/>
                  <a:gd name="T2" fmla="*/ 2 w 147"/>
                  <a:gd name="T3" fmla="*/ 3 h 218"/>
                  <a:gd name="T4" fmla="*/ 1 w 147"/>
                  <a:gd name="T5" fmla="*/ 3 h 218"/>
                  <a:gd name="T6" fmla="*/ 0 w 147"/>
                  <a:gd name="T7" fmla="*/ 4 h 218"/>
                  <a:gd name="T8" fmla="*/ 0 w 147"/>
                  <a:gd name="T9" fmla="*/ 0 h 218"/>
                  <a:gd name="T10" fmla="*/ 0 60000 65536"/>
                  <a:gd name="T11" fmla="*/ 0 60000 65536"/>
                  <a:gd name="T12" fmla="*/ 0 60000 65536"/>
                  <a:gd name="T13" fmla="*/ 0 60000 65536"/>
                  <a:gd name="T14" fmla="*/ 0 60000 65536"/>
                  <a:gd name="T15" fmla="*/ 0 w 147"/>
                  <a:gd name="T16" fmla="*/ 0 h 218"/>
                  <a:gd name="T17" fmla="*/ 147 w 147"/>
                  <a:gd name="T18" fmla="*/ 218 h 218"/>
                </a:gdLst>
                <a:ahLst/>
                <a:cxnLst>
                  <a:cxn ang="T10">
                    <a:pos x="T0" y="T1"/>
                  </a:cxn>
                  <a:cxn ang="T11">
                    <a:pos x="T2" y="T3"/>
                  </a:cxn>
                  <a:cxn ang="T12">
                    <a:pos x="T4" y="T5"/>
                  </a:cxn>
                  <a:cxn ang="T13">
                    <a:pos x="T6" y="T7"/>
                  </a:cxn>
                  <a:cxn ang="T14">
                    <a:pos x="T8" y="T9"/>
                  </a:cxn>
                </a:cxnLst>
                <a:rect l="T15" t="T16" r="T17" b="T18"/>
                <a:pathLst>
                  <a:path w="147" h="218">
                    <a:moveTo>
                      <a:pt x="36" y="0"/>
                    </a:moveTo>
                    <a:lnTo>
                      <a:pt x="147" y="191"/>
                    </a:lnTo>
                    <a:lnTo>
                      <a:pt x="66" y="164"/>
                    </a:lnTo>
                    <a:lnTo>
                      <a:pt x="0" y="218"/>
                    </a:lnTo>
                    <a:lnTo>
                      <a:pt x="36"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78" name="Freeform 163"/>
              <p:cNvSpPr>
                <a:spLocks/>
              </p:cNvSpPr>
              <p:nvPr/>
            </p:nvSpPr>
            <p:spPr bwMode="auto">
              <a:xfrm>
                <a:off x="3052" y="1132"/>
                <a:ext cx="73" cy="109"/>
              </a:xfrm>
              <a:custGeom>
                <a:avLst/>
                <a:gdLst>
                  <a:gd name="T0" fmla="*/ 1 w 132"/>
                  <a:gd name="T1" fmla="*/ 0 h 195"/>
                  <a:gd name="T2" fmla="*/ 4 w 132"/>
                  <a:gd name="T3" fmla="*/ 6 h 195"/>
                  <a:gd name="T4" fmla="*/ 2 w 132"/>
                  <a:gd name="T5" fmla="*/ 4 h 195"/>
                  <a:gd name="T6" fmla="*/ 0 w 132"/>
                  <a:gd name="T7" fmla="*/ 6 h 195"/>
                  <a:gd name="T8" fmla="*/ 1 w 132"/>
                  <a:gd name="T9" fmla="*/ 0 h 195"/>
                  <a:gd name="T10" fmla="*/ 0 60000 65536"/>
                  <a:gd name="T11" fmla="*/ 0 60000 65536"/>
                  <a:gd name="T12" fmla="*/ 0 60000 65536"/>
                  <a:gd name="T13" fmla="*/ 0 60000 65536"/>
                  <a:gd name="T14" fmla="*/ 0 60000 65536"/>
                  <a:gd name="T15" fmla="*/ 0 w 132"/>
                  <a:gd name="T16" fmla="*/ 0 h 195"/>
                  <a:gd name="T17" fmla="*/ 132 w 132"/>
                  <a:gd name="T18" fmla="*/ 195 h 195"/>
                </a:gdLst>
                <a:ahLst/>
                <a:cxnLst>
                  <a:cxn ang="T10">
                    <a:pos x="T0" y="T1"/>
                  </a:cxn>
                  <a:cxn ang="T11">
                    <a:pos x="T2" y="T3"/>
                  </a:cxn>
                  <a:cxn ang="T12">
                    <a:pos x="T4" y="T5"/>
                  </a:cxn>
                  <a:cxn ang="T13">
                    <a:pos x="T6" y="T7"/>
                  </a:cxn>
                  <a:cxn ang="T14">
                    <a:pos x="T8" y="T9"/>
                  </a:cxn>
                </a:cxnLst>
                <a:rect l="T15" t="T16" r="T17" b="T18"/>
                <a:pathLst>
                  <a:path w="132" h="195">
                    <a:moveTo>
                      <a:pt x="32" y="0"/>
                    </a:moveTo>
                    <a:lnTo>
                      <a:pt x="132" y="171"/>
                    </a:lnTo>
                    <a:lnTo>
                      <a:pt x="59" y="147"/>
                    </a:lnTo>
                    <a:lnTo>
                      <a:pt x="0" y="195"/>
                    </a:lnTo>
                    <a:lnTo>
                      <a:pt x="3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79" name="Line 164"/>
              <p:cNvSpPr>
                <a:spLocks noChangeShapeType="1"/>
              </p:cNvSpPr>
              <p:nvPr/>
            </p:nvSpPr>
            <p:spPr bwMode="auto">
              <a:xfrm flipH="1" flipV="1">
                <a:off x="3077" y="1173"/>
                <a:ext cx="211" cy="11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80" name="Rectangle 165"/>
              <p:cNvSpPr>
                <a:spLocks noChangeArrowheads="1"/>
              </p:cNvSpPr>
              <p:nvPr/>
            </p:nvSpPr>
            <p:spPr bwMode="auto">
              <a:xfrm rot="8700000">
                <a:off x="4181" y="203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81" name="Freeform 166"/>
              <p:cNvSpPr>
                <a:spLocks/>
              </p:cNvSpPr>
              <p:nvPr/>
            </p:nvSpPr>
            <p:spPr bwMode="auto">
              <a:xfrm>
                <a:off x="4010" y="2102"/>
                <a:ext cx="104" cy="95"/>
              </a:xfrm>
              <a:custGeom>
                <a:avLst/>
                <a:gdLst>
                  <a:gd name="T0" fmla="*/ 0 w 208"/>
                  <a:gd name="T1" fmla="*/ 2 h 191"/>
                  <a:gd name="T2" fmla="*/ 2 w 208"/>
                  <a:gd name="T3" fmla="*/ 0 h 191"/>
                  <a:gd name="T4" fmla="*/ 2 w 208"/>
                  <a:gd name="T5" fmla="*/ 1 h 191"/>
                  <a:gd name="T6" fmla="*/ 4 w 208"/>
                  <a:gd name="T7" fmla="*/ 1 h 191"/>
                  <a:gd name="T8" fmla="*/ 0 w 208"/>
                  <a:gd name="T9" fmla="*/ 2 h 191"/>
                  <a:gd name="T10" fmla="*/ 0 60000 65536"/>
                  <a:gd name="T11" fmla="*/ 0 60000 65536"/>
                  <a:gd name="T12" fmla="*/ 0 60000 65536"/>
                  <a:gd name="T13" fmla="*/ 0 60000 65536"/>
                  <a:gd name="T14" fmla="*/ 0 60000 65536"/>
                  <a:gd name="T15" fmla="*/ 0 w 208"/>
                  <a:gd name="T16" fmla="*/ 0 h 191"/>
                  <a:gd name="T17" fmla="*/ 208 w 208"/>
                  <a:gd name="T18" fmla="*/ 191 h 191"/>
                </a:gdLst>
                <a:ahLst/>
                <a:cxnLst>
                  <a:cxn ang="T10">
                    <a:pos x="T0" y="T1"/>
                  </a:cxn>
                  <a:cxn ang="T11">
                    <a:pos x="T2" y="T3"/>
                  </a:cxn>
                  <a:cxn ang="T12">
                    <a:pos x="T4" y="T5"/>
                  </a:cxn>
                  <a:cxn ang="T13">
                    <a:pos x="T6" y="T7"/>
                  </a:cxn>
                  <a:cxn ang="T14">
                    <a:pos x="T8" y="T9"/>
                  </a:cxn>
                </a:cxnLst>
                <a:rect l="T15" t="T16" r="T17" b="T18"/>
                <a:pathLst>
                  <a:path w="208" h="191">
                    <a:moveTo>
                      <a:pt x="0" y="191"/>
                    </a:moveTo>
                    <a:lnTo>
                      <a:pt x="112" y="0"/>
                    </a:lnTo>
                    <a:lnTo>
                      <a:pt x="128" y="85"/>
                    </a:lnTo>
                    <a:lnTo>
                      <a:pt x="208" y="115"/>
                    </a:lnTo>
                    <a:lnTo>
                      <a:pt x="0" y="191"/>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82" name="Freeform 167"/>
              <p:cNvSpPr>
                <a:spLocks/>
              </p:cNvSpPr>
              <p:nvPr/>
            </p:nvSpPr>
            <p:spPr bwMode="auto">
              <a:xfrm>
                <a:off x="4010" y="2102"/>
                <a:ext cx="104" cy="95"/>
              </a:xfrm>
              <a:custGeom>
                <a:avLst/>
                <a:gdLst>
                  <a:gd name="T0" fmla="*/ 0 w 187"/>
                  <a:gd name="T1" fmla="*/ 5 h 171"/>
                  <a:gd name="T2" fmla="*/ 3 w 187"/>
                  <a:gd name="T3" fmla="*/ 0 h 171"/>
                  <a:gd name="T4" fmla="*/ 3 w 187"/>
                  <a:gd name="T5" fmla="*/ 2 h 171"/>
                  <a:gd name="T6" fmla="*/ 6 w 187"/>
                  <a:gd name="T7" fmla="*/ 3 h 171"/>
                  <a:gd name="T8" fmla="*/ 0 w 187"/>
                  <a:gd name="T9" fmla="*/ 5 h 171"/>
                  <a:gd name="T10" fmla="*/ 0 60000 65536"/>
                  <a:gd name="T11" fmla="*/ 0 60000 65536"/>
                  <a:gd name="T12" fmla="*/ 0 60000 65536"/>
                  <a:gd name="T13" fmla="*/ 0 60000 65536"/>
                  <a:gd name="T14" fmla="*/ 0 60000 65536"/>
                  <a:gd name="T15" fmla="*/ 0 w 187"/>
                  <a:gd name="T16" fmla="*/ 0 h 171"/>
                  <a:gd name="T17" fmla="*/ 187 w 187"/>
                  <a:gd name="T18" fmla="*/ 171 h 171"/>
                </a:gdLst>
                <a:ahLst/>
                <a:cxnLst>
                  <a:cxn ang="T10">
                    <a:pos x="T0" y="T1"/>
                  </a:cxn>
                  <a:cxn ang="T11">
                    <a:pos x="T2" y="T3"/>
                  </a:cxn>
                  <a:cxn ang="T12">
                    <a:pos x="T4" y="T5"/>
                  </a:cxn>
                  <a:cxn ang="T13">
                    <a:pos x="T6" y="T7"/>
                  </a:cxn>
                  <a:cxn ang="T14">
                    <a:pos x="T8" y="T9"/>
                  </a:cxn>
                </a:cxnLst>
                <a:rect l="T15" t="T16" r="T17" b="T18"/>
                <a:pathLst>
                  <a:path w="187" h="171">
                    <a:moveTo>
                      <a:pt x="0" y="171"/>
                    </a:moveTo>
                    <a:lnTo>
                      <a:pt x="101" y="0"/>
                    </a:lnTo>
                    <a:lnTo>
                      <a:pt x="115" y="76"/>
                    </a:lnTo>
                    <a:lnTo>
                      <a:pt x="187" y="103"/>
                    </a:lnTo>
                    <a:lnTo>
                      <a:pt x="0" y="17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83" name="Freeform 168"/>
              <p:cNvSpPr>
                <a:spLocks/>
              </p:cNvSpPr>
              <p:nvPr/>
            </p:nvSpPr>
            <p:spPr bwMode="auto">
              <a:xfrm>
                <a:off x="4042" y="1942"/>
                <a:ext cx="337" cy="229"/>
              </a:xfrm>
              <a:custGeom>
                <a:avLst/>
                <a:gdLst>
                  <a:gd name="T0" fmla="*/ 18 w 606"/>
                  <a:gd name="T1" fmla="*/ 0 h 411"/>
                  <a:gd name="T2" fmla="*/ 13 w 606"/>
                  <a:gd name="T3" fmla="*/ 3 h 411"/>
                  <a:gd name="T4" fmla="*/ 9 w 606"/>
                  <a:gd name="T5" fmla="*/ 6 h 411"/>
                  <a:gd name="T6" fmla="*/ 4 w 606"/>
                  <a:gd name="T7" fmla="*/ 9 h 411"/>
                  <a:gd name="T8" fmla="*/ 0 w 606"/>
                  <a:gd name="T9" fmla="*/ 12 h 411"/>
                  <a:gd name="T10" fmla="*/ 0 60000 65536"/>
                  <a:gd name="T11" fmla="*/ 0 60000 65536"/>
                  <a:gd name="T12" fmla="*/ 0 60000 65536"/>
                  <a:gd name="T13" fmla="*/ 0 60000 65536"/>
                  <a:gd name="T14" fmla="*/ 0 60000 65536"/>
                  <a:gd name="T15" fmla="*/ 0 w 606"/>
                  <a:gd name="T16" fmla="*/ 0 h 411"/>
                  <a:gd name="T17" fmla="*/ 606 w 606"/>
                  <a:gd name="T18" fmla="*/ 411 h 411"/>
                </a:gdLst>
                <a:ahLst/>
                <a:cxnLst>
                  <a:cxn ang="T10">
                    <a:pos x="T0" y="T1"/>
                  </a:cxn>
                  <a:cxn ang="T11">
                    <a:pos x="T2" y="T3"/>
                  </a:cxn>
                  <a:cxn ang="T12">
                    <a:pos x="T4" y="T5"/>
                  </a:cxn>
                  <a:cxn ang="T13">
                    <a:pos x="T6" y="T7"/>
                  </a:cxn>
                  <a:cxn ang="T14">
                    <a:pos x="T8" y="T9"/>
                  </a:cxn>
                </a:cxnLst>
                <a:rect l="T15" t="T16" r="T17" b="T18"/>
                <a:pathLst>
                  <a:path w="606" h="411">
                    <a:moveTo>
                      <a:pt x="606" y="0"/>
                    </a:moveTo>
                    <a:lnTo>
                      <a:pt x="459" y="89"/>
                    </a:lnTo>
                    <a:lnTo>
                      <a:pt x="296" y="195"/>
                    </a:lnTo>
                    <a:lnTo>
                      <a:pt x="136" y="306"/>
                    </a:lnTo>
                    <a:lnTo>
                      <a:pt x="0" y="4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84" name="Rectangle 169"/>
              <p:cNvSpPr>
                <a:spLocks noChangeArrowheads="1"/>
              </p:cNvSpPr>
              <p:nvPr/>
            </p:nvSpPr>
            <p:spPr bwMode="auto">
              <a:xfrm rot="-2700000">
                <a:off x="4496" y="16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85" name="Freeform 170"/>
              <p:cNvSpPr>
                <a:spLocks/>
              </p:cNvSpPr>
              <p:nvPr/>
            </p:nvSpPr>
            <p:spPr bwMode="auto">
              <a:xfrm>
                <a:off x="4621" y="1612"/>
                <a:ext cx="96" cy="103"/>
              </a:xfrm>
              <a:custGeom>
                <a:avLst/>
                <a:gdLst>
                  <a:gd name="T0" fmla="*/ 3 w 192"/>
                  <a:gd name="T1" fmla="*/ 0 h 206"/>
                  <a:gd name="T2" fmla="*/ 2 w 192"/>
                  <a:gd name="T3" fmla="*/ 4 h 206"/>
                  <a:gd name="T4" fmla="*/ 2 w 192"/>
                  <a:gd name="T5" fmla="*/ 2 h 206"/>
                  <a:gd name="T6" fmla="*/ 0 w 192"/>
                  <a:gd name="T7" fmla="*/ 2 h 206"/>
                  <a:gd name="T8" fmla="*/ 3 w 192"/>
                  <a:gd name="T9" fmla="*/ 0 h 206"/>
                  <a:gd name="T10" fmla="*/ 0 60000 65536"/>
                  <a:gd name="T11" fmla="*/ 0 60000 65536"/>
                  <a:gd name="T12" fmla="*/ 0 60000 65536"/>
                  <a:gd name="T13" fmla="*/ 0 60000 65536"/>
                  <a:gd name="T14" fmla="*/ 0 60000 65536"/>
                  <a:gd name="T15" fmla="*/ 0 w 192"/>
                  <a:gd name="T16" fmla="*/ 0 h 206"/>
                  <a:gd name="T17" fmla="*/ 192 w 192"/>
                  <a:gd name="T18" fmla="*/ 206 h 206"/>
                </a:gdLst>
                <a:ahLst/>
                <a:cxnLst>
                  <a:cxn ang="T10">
                    <a:pos x="T0" y="T1"/>
                  </a:cxn>
                  <a:cxn ang="T11">
                    <a:pos x="T2" y="T3"/>
                  </a:cxn>
                  <a:cxn ang="T12">
                    <a:pos x="T4" y="T5"/>
                  </a:cxn>
                  <a:cxn ang="T13">
                    <a:pos x="T6" y="T7"/>
                  </a:cxn>
                  <a:cxn ang="T14">
                    <a:pos x="T8" y="T9"/>
                  </a:cxn>
                </a:cxnLst>
                <a:rect l="T15" t="T16" r="T17" b="T18"/>
                <a:pathLst>
                  <a:path w="192" h="206">
                    <a:moveTo>
                      <a:pt x="192" y="0"/>
                    </a:moveTo>
                    <a:lnTo>
                      <a:pt x="114" y="206"/>
                    </a:lnTo>
                    <a:lnTo>
                      <a:pt x="84" y="126"/>
                    </a:lnTo>
                    <a:lnTo>
                      <a:pt x="0" y="109"/>
                    </a:lnTo>
                    <a:lnTo>
                      <a:pt x="192"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86" name="Freeform 171"/>
              <p:cNvSpPr>
                <a:spLocks/>
              </p:cNvSpPr>
              <p:nvPr/>
            </p:nvSpPr>
            <p:spPr bwMode="auto">
              <a:xfrm>
                <a:off x="4621" y="1612"/>
                <a:ext cx="96" cy="103"/>
              </a:xfrm>
              <a:custGeom>
                <a:avLst/>
                <a:gdLst>
                  <a:gd name="T0" fmla="*/ 5 w 172"/>
                  <a:gd name="T1" fmla="*/ 0 h 185"/>
                  <a:gd name="T2" fmla="*/ 3 w 172"/>
                  <a:gd name="T3" fmla="*/ 6 h 185"/>
                  <a:gd name="T4" fmla="*/ 2 w 172"/>
                  <a:gd name="T5" fmla="*/ 3 h 185"/>
                  <a:gd name="T6" fmla="*/ 0 w 172"/>
                  <a:gd name="T7" fmla="*/ 3 h 185"/>
                  <a:gd name="T8" fmla="*/ 5 w 172"/>
                  <a:gd name="T9" fmla="*/ 0 h 185"/>
                  <a:gd name="T10" fmla="*/ 0 60000 65536"/>
                  <a:gd name="T11" fmla="*/ 0 60000 65536"/>
                  <a:gd name="T12" fmla="*/ 0 60000 65536"/>
                  <a:gd name="T13" fmla="*/ 0 60000 65536"/>
                  <a:gd name="T14" fmla="*/ 0 60000 65536"/>
                  <a:gd name="T15" fmla="*/ 0 w 172"/>
                  <a:gd name="T16" fmla="*/ 0 h 185"/>
                  <a:gd name="T17" fmla="*/ 172 w 172"/>
                  <a:gd name="T18" fmla="*/ 185 h 185"/>
                </a:gdLst>
                <a:ahLst/>
                <a:cxnLst>
                  <a:cxn ang="T10">
                    <a:pos x="T0" y="T1"/>
                  </a:cxn>
                  <a:cxn ang="T11">
                    <a:pos x="T2" y="T3"/>
                  </a:cxn>
                  <a:cxn ang="T12">
                    <a:pos x="T4" y="T5"/>
                  </a:cxn>
                  <a:cxn ang="T13">
                    <a:pos x="T6" y="T7"/>
                  </a:cxn>
                  <a:cxn ang="T14">
                    <a:pos x="T8" y="T9"/>
                  </a:cxn>
                </a:cxnLst>
                <a:rect l="T15" t="T16" r="T17" b="T18"/>
                <a:pathLst>
                  <a:path w="172" h="185">
                    <a:moveTo>
                      <a:pt x="172" y="0"/>
                    </a:moveTo>
                    <a:lnTo>
                      <a:pt x="102" y="185"/>
                    </a:lnTo>
                    <a:lnTo>
                      <a:pt x="75" y="113"/>
                    </a:lnTo>
                    <a:lnTo>
                      <a:pt x="0" y="98"/>
                    </a:lnTo>
                    <a:lnTo>
                      <a:pt x="1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87" name="Freeform 172"/>
              <p:cNvSpPr>
                <a:spLocks/>
              </p:cNvSpPr>
              <p:nvPr/>
            </p:nvSpPr>
            <p:spPr bwMode="auto">
              <a:xfrm>
                <a:off x="4379" y="1643"/>
                <a:ext cx="311" cy="299"/>
              </a:xfrm>
              <a:custGeom>
                <a:avLst/>
                <a:gdLst>
                  <a:gd name="T0" fmla="*/ 0 w 558"/>
                  <a:gd name="T1" fmla="*/ 16 h 535"/>
                  <a:gd name="T2" fmla="*/ 4 w 558"/>
                  <a:gd name="T3" fmla="*/ 13 h 535"/>
                  <a:gd name="T4" fmla="*/ 9 w 558"/>
                  <a:gd name="T5" fmla="*/ 8 h 535"/>
                  <a:gd name="T6" fmla="*/ 13 w 558"/>
                  <a:gd name="T7" fmla="*/ 4 h 535"/>
                  <a:gd name="T8" fmla="*/ 17 w 558"/>
                  <a:gd name="T9" fmla="*/ 0 h 535"/>
                  <a:gd name="T10" fmla="*/ 0 60000 65536"/>
                  <a:gd name="T11" fmla="*/ 0 60000 65536"/>
                  <a:gd name="T12" fmla="*/ 0 60000 65536"/>
                  <a:gd name="T13" fmla="*/ 0 60000 65536"/>
                  <a:gd name="T14" fmla="*/ 0 60000 65536"/>
                  <a:gd name="T15" fmla="*/ 0 w 558"/>
                  <a:gd name="T16" fmla="*/ 0 h 535"/>
                  <a:gd name="T17" fmla="*/ 558 w 558"/>
                  <a:gd name="T18" fmla="*/ 535 h 535"/>
                </a:gdLst>
                <a:ahLst/>
                <a:cxnLst>
                  <a:cxn ang="T10">
                    <a:pos x="T0" y="T1"/>
                  </a:cxn>
                  <a:cxn ang="T11">
                    <a:pos x="T2" y="T3"/>
                  </a:cxn>
                  <a:cxn ang="T12">
                    <a:pos x="T4" y="T5"/>
                  </a:cxn>
                  <a:cxn ang="T13">
                    <a:pos x="T6" y="T7"/>
                  </a:cxn>
                  <a:cxn ang="T14">
                    <a:pos x="T8" y="T9"/>
                  </a:cxn>
                </a:cxnLst>
                <a:rect l="T15" t="T16" r="T17" b="T18"/>
                <a:pathLst>
                  <a:path w="558" h="535">
                    <a:moveTo>
                      <a:pt x="0" y="535"/>
                    </a:moveTo>
                    <a:lnTo>
                      <a:pt x="137" y="417"/>
                    </a:lnTo>
                    <a:lnTo>
                      <a:pt x="289" y="277"/>
                    </a:lnTo>
                    <a:lnTo>
                      <a:pt x="435" y="133"/>
                    </a:lnTo>
                    <a:lnTo>
                      <a:pt x="558"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88" name="Rectangle 173"/>
              <p:cNvSpPr>
                <a:spLocks noChangeArrowheads="1"/>
              </p:cNvSpPr>
              <p:nvPr/>
            </p:nvSpPr>
            <p:spPr bwMode="auto">
              <a:xfrm rot="-9900000">
                <a:off x="4406" y="2332"/>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89" name="Freeform 174"/>
              <p:cNvSpPr>
                <a:spLocks/>
              </p:cNvSpPr>
              <p:nvPr/>
            </p:nvSpPr>
            <p:spPr bwMode="auto">
              <a:xfrm>
                <a:off x="4017" y="2229"/>
                <a:ext cx="110" cy="72"/>
              </a:xfrm>
              <a:custGeom>
                <a:avLst/>
                <a:gdLst>
                  <a:gd name="T0" fmla="*/ 0 w 221"/>
                  <a:gd name="T1" fmla="*/ 1 h 144"/>
                  <a:gd name="T2" fmla="*/ 3 w 221"/>
                  <a:gd name="T3" fmla="*/ 0 h 144"/>
                  <a:gd name="T4" fmla="*/ 2 w 221"/>
                  <a:gd name="T5" fmla="*/ 1 h 144"/>
                  <a:gd name="T6" fmla="*/ 2 w 221"/>
                  <a:gd name="T7" fmla="*/ 3 h 144"/>
                  <a:gd name="T8" fmla="*/ 0 w 221"/>
                  <a:gd name="T9" fmla="*/ 1 h 144"/>
                  <a:gd name="T10" fmla="*/ 0 60000 65536"/>
                  <a:gd name="T11" fmla="*/ 0 60000 65536"/>
                  <a:gd name="T12" fmla="*/ 0 60000 65536"/>
                  <a:gd name="T13" fmla="*/ 0 60000 65536"/>
                  <a:gd name="T14" fmla="*/ 0 60000 65536"/>
                  <a:gd name="T15" fmla="*/ 0 w 221"/>
                  <a:gd name="T16" fmla="*/ 0 h 144"/>
                  <a:gd name="T17" fmla="*/ 221 w 221"/>
                  <a:gd name="T18" fmla="*/ 144 h 144"/>
                </a:gdLst>
                <a:ahLst/>
                <a:cxnLst>
                  <a:cxn ang="T10">
                    <a:pos x="T0" y="T1"/>
                  </a:cxn>
                  <a:cxn ang="T11">
                    <a:pos x="T2" y="T3"/>
                  </a:cxn>
                  <a:cxn ang="T12">
                    <a:pos x="T4" y="T5"/>
                  </a:cxn>
                  <a:cxn ang="T13">
                    <a:pos x="T6" y="T7"/>
                  </a:cxn>
                  <a:cxn ang="T14">
                    <a:pos x="T8" y="T9"/>
                  </a:cxn>
                </a:cxnLst>
                <a:rect l="T15" t="T16" r="T17" b="T18"/>
                <a:pathLst>
                  <a:path w="221" h="144">
                    <a:moveTo>
                      <a:pt x="0" y="17"/>
                    </a:moveTo>
                    <a:lnTo>
                      <a:pt x="221" y="0"/>
                    </a:lnTo>
                    <a:lnTo>
                      <a:pt x="161" y="62"/>
                    </a:lnTo>
                    <a:lnTo>
                      <a:pt x="181" y="144"/>
                    </a:lnTo>
                    <a:lnTo>
                      <a:pt x="0" y="17"/>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90" name="Freeform 175"/>
              <p:cNvSpPr>
                <a:spLocks/>
              </p:cNvSpPr>
              <p:nvPr/>
            </p:nvSpPr>
            <p:spPr bwMode="auto">
              <a:xfrm>
                <a:off x="4017" y="2229"/>
                <a:ext cx="110" cy="72"/>
              </a:xfrm>
              <a:custGeom>
                <a:avLst/>
                <a:gdLst>
                  <a:gd name="T0" fmla="*/ 0 w 198"/>
                  <a:gd name="T1" fmla="*/ 1 h 129"/>
                  <a:gd name="T2" fmla="*/ 6 w 198"/>
                  <a:gd name="T3" fmla="*/ 0 h 129"/>
                  <a:gd name="T4" fmla="*/ 4 w 198"/>
                  <a:gd name="T5" fmla="*/ 2 h 129"/>
                  <a:gd name="T6" fmla="*/ 5 w 198"/>
                  <a:gd name="T7" fmla="*/ 4 h 129"/>
                  <a:gd name="T8" fmla="*/ 0 w 198"/>
                  <a:gd name="T9" fmla="*/ 1 h 129"/>
                  <a:gd name="T10" fmla="*/ 0 60000 65536"/>
                  <a:gd name="T11" fmla="*/ 0 60000 65536"/>
                  <a:gd name="T12" fmla="*/ 0 60000 65536"/>
                  <a:gd name="T13" fmla="*/ 0 60000 65536"/>
                  <a:gd name="T14" fmla="*/ 0 60000 65536"/>
                  <a:gd name="T15" fmla="*/ 0 w 198"/>
                  <a:gd name="T16" fmla="*/ 0 h 129"/>
                  <a:gd name="T17" fmla="*/ 198 w 198"/>
                  <a:gd name="T18" fmla="*/ 129 h 129"/>
                </a:gdLst>
                <a:ahLst/>
                <a:cxnLst>
                  <a:cxn ang="T10">
                    <a:pos x="T0" y="T1"/>
                  </a:cxn>
                  <a:cxn ang="T11">
                    <a:pos x="T2" y="T3"/>
                  </a:cxn>
                  <a:cxn ang="T12">
                    <a:pos x="T4" y="T5"/>
                  </a:cxn>
                  <a:cxn ang="T13">
                    <a:pos x="T6" y="T7"/>
                  </a:cxn>
                  <a:cxn ang="T14">
                    <a:pos x="T8" y="T9"/>
                  </a:cxn>
                </a:cxnLst>
                <a:rect l="T15" t="T16" r="T17" b="T18"/>
                <a:pathLst>
                  <a:path w="198" h="129">
                    <a:moveTo>
                      <a:pt x="0" y="15"/>
                    </a:moveTo>
                    <a:lnTo>
                      <a:pt x="198" y="0"/>
                    </a:lnTo>
                    <a:lnTo>
                      <a:pt x="144" y="55"/>
                    </a:lnTo>
                    <a:lnTo>
                      <a:pt x="162" y="129"/>
                    </a:lnTo>
                    <a:lnTo>
                      <a:pt x="0"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91" name="Line 176"/>
              <p:cNvSpPr>
                <a:spLocks noChangeShapeType="1"/>
              </p:cNvSpPr>
              <p:nvPr/>
            </p:nvSpPr>
            <p:spPr bwMode="auto">
              <a:xfrm flipH="1" flipV="1">
                <a:off x="4057" y="2248"/>
                <a:ext cx="826" cy="22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792" name="Rectangle 177"/>
              <p:cNvSpPr>
                <a:spLocks noChangeArrowheads="1"/>
              </p:cNvSpPr>
              <p:nvPr/>
            </p:nvSpPr>
            <p:spPr bwMode="auto">
              <a:xfrm rot="4320000">
                <a:off x="4965" y="265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793" name="Freeform 178"/>
              <p:cNvSpPr>
                <a:spLocks/>
              </p:cNvSpPr>
              <p:nvPr/>
            </p:nvSpPr>
            <p:spPr bwMode="auto">
              <a:xfrm>
                <a:off x="4967" y="2869"/>
                <a:ext cx="75" cy="111"/>
              </a:xfrm>
              <a:custGeom>
                <a:avLst/>
                <a:gdLst>
                  <a:gd name="T0" fmla="*/ 3 w 149"/>
                  <a:gd name="T1" fmla="*/ 4 h 222"/>
                  <a:gd name="T2" fmla="*/ 0 w 149"/>
                  <a:gd name="T3" fmla="*/ 1 h 222"/>
                  <a:gd name="T4" fmla="*/ 2 w 149"/>
                  <a:gd name="T5" fmla="*/ 2 h 222"/>
                  <a:gd name="T6" fmla="*/ 3 w 149"/>
                  <a:gd name="T7" fmla="*/ 0 h 222"/>
                  <a:gd name="T8" fmla="*/ 3 w 149"/>
                  <a:gd name="T9" fmla="*/ 4 h 222"/>
                  <a:gd name="T10" fmla="*/ 0 60000 65536"/>
                  <a:gd name="T11" fmla="*/ 0 60000 65536"/>
                  <a:gd name="T12" fmla="*/ 0 60000 65536"/>
                  <a:gd name="T13" fmla="*/ 0 60000 65536"/>
                  <a:gd name="T14" fmla="*/ 0 60000 65536"/>
                  <a:gd name="T15" fmla="*/ 0 w 149"/>
                  <a:gd name="T16" fmla="*/ 0 h 222"/>
                  <a:gd name="T17" fmla="*/ 149 w 149"/>
                  <a:gd name="T18" fmla="*/ 222 h 222"/>
                </a:gdLst>
                <a:ahLst/>
                <a:cxnLst>
                  <a:cxn ang="T10">
                    <a:pos x="T0" y="T1"/>
                  </a:cxn>
                  <a:cxn ang="T11">
                    <a:pos x="T2" y="T3"/>
                  </a:cxn>
                  <a:cxn ang="T12">
                    <a:pos x="T4" y="T5"/>
                  </a:cxn>
                  <a:cxn ang="T13">
                    <a:pos x="T6" y="T7"/>
                  </a:cxn>
                  <a:cxn ang="T14">
                    <a:pos x="T8" y="T9"/>
                  </a:cxn>
                </a:cxnLst>
                <a:rect l="T15" t="T16" r="T17" b="T18"/>
                <a:pathLst>
                  <a:path w="149" h="222">
                    <a:moveTo>
                      <a:pt x="149" y="222"/>
                    </a:moveTo>
                    <a:lnTo>
                      <a:pt x="0" y="58"/>
                    </a:lnTo>
                    <a:lnTo>
                      <a:pt x="84" y="67"/>
                    </a:lnTo>
                    <a:lnTo>
                      <a:pt x="138" y="0"/>
                    </a:lnTo>
                    <a:lnTo>
                      <a:pt x="149" y="222"/>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94" name="Freeform 179"/>
              <p:cNvSpPr>
                <a:spLocks/>
              </p:cNvSpPr>
              <p:nvPr/>
            </p:nvSpPr>
            <p:spPr bwMode="auto">
              <a:xfrm>
                <a:off x="4967" y="2869"/>
                <a:ext cx="75" cy="111"/>
              </a:xfrm>
              <a:custGeom>
                <a:avLst/>
                <a:gdLst>
                  <a:gd name="T0" fmla="*/ 4 w 134"/>
                  <a:gd name="T1" fmla="*/ 6 h 199"/>
                  <a:gd name="T2" fmla="*/ 0 w 134"/>
                  <a:gd name="T3" fmla="*/ 2 h 199"/>
                  <a:gd name="T4" fmla="*/ 2 w 134"/>
                  <a:gd name="T5" fmla="*/ 2 h 199"/>
                  <a:gd name="T6" fmla="*/ 4 w 134"/>
                  <a:gd name="T7" fmla="*/ 0 h 199"/>
                  <a:gd name="T8" fmla="*/ 4 w 134"/>
                  <a:gd name="T9" fmla="*/ 6 h 199"/>
                  <a:gd name="T10" fmla="*/ 0 60000 65536"/>
                  <a:gd name="T11" fmla="*/ 0 60000 65536"/>
                  <a:gd name="T12" fmla="*/ 0 60000 65536"/>
                  <a:gd name="T13" fmla="*/ 0 60000 65536"/>
                  <a:gd name="T14" fmla="*/ 0 60000 65536"/>
                  <a:gd name="T15" fmla="*/ 0 w 134"/>
                  <a:gd name="T16" fmla="*/ 0 h 199"/>
                  <a:gd name="T17" fmla="*/ 134 w 134"/>
                  <a:gd name="T18" fmla="*/ 199 h 199"/>
                </a:gdLst>
                <a:ahLst/>
                <a:cxnLst>
                  <a:cxn ang="T10">
                    <a:pos x="T0" y="T1"/>
                  </a:cxn>
                  <a:cxn ang="T11">
                    <a:pos x="T2" y="T3"/>
                  </a:cxn>
                  <a:cxn ang="T12">
                    <a:pos x="T4" y="T5"/>
                  </a:cxn>
                  <a:cxn ang="T13">
                    <a:pos x="T6" y="T7"/>
                  </a:cxn>
                  <a:cxn ang="T14">
                    <a:pos x="T8" y="T9"/>
                  </a:cxn>
                </a:cxnLst>
                <a:rect l="T15" t="T16" r="T17" b="T18"/>
                <a:pathLst>
                  <a:path w="134" h="199">
                    <a:moveTo>
                      <a:pt x="134" y="199"/>
                    </a:moveTo>
                    <a:lnTo>
                      <a:pt x="0" y="52"/>
                    </a:lnTo>
                    <a:lnTo>
                      <a:pt x="76" y="60"/>
                    </a:lnTo>
                    <a:lnTo>
                      <a:pt x="124" y="0"/>
                    </a:lnTo>
                    <a:lnTo>
                      <a:pt x="134" y="19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95" name="Freeform 180"/>
              <p:cNvSpPr>
                <a:spLocks/>
              </p:cNvSpPr>
              <p:nvPr/>
            </p:nvSpPr>
            <p:spPr bwMode="auto">
              <a:xfrm>
                <a:off x="4883" y="2476"/>
                <a:ext cx="142" cy="466"/>
              </a:xfrm>
              <a:custGeom>
                <a:avLst/>
                <a:gdLst>
                  <a:gd name="T0" fmla="*/ 0 w 255"/>
                  <a:gd name="T1" fmla="*/ 0 h 835"/>
                  <a:gd name="T2" fmla="*/ 1 w 255"/>
                  <a:gd name="T3" fmla="*/ 6 h 835"/>
                  <a:gd name="T4" fmla="*/ 3 w 255"/>
                  <a:gd name="T5" fmla="*/ 13 h 835"/>
                  <a:gd name="T6" fmla="*/ 6 w 255"/>
                  <a:gd name="T7" fmla="*/ 20 h 835"/>
                  <a:gd name="T8" fmla="*/ 8 w 255"/>
                  <a:gd name="T9" fmla="*/ 25 h 835"/>
                  <a:gd name="T10" fmla="*/ 0 60000 65536"/>
                  <a:gd name="T11" fmla="*/ 0 60000 65536"/>
                  <a:gd name="T12" fmla="*/ 0 60000 65536"/>
                  <a:gd name="T13" fmla="*/ 0 60000 65536"/>
                  <a:gd name="T14" fmla="*/ 0 60000 65536"/>
                  <a:gd name="T15" fmla="*/ 0 w 255"/>
                  <a:gd name="T16" fmla="*/ 0 h 835"/>
                  <a:gd name="T17" fmla="*/ 255 w 255"/>
                  <a:gd name="T18" fmla="*/ 835 h 835"/>
                </a:gdLst>
                <a:ahLst/>
                <a:cxnLst>
                  <a:cxn ang="T10">
                    <a:pos x="T0" y="T1"/>
                  </a:cxn>
                  <a:cxn ang="T11">
                    <a:pos x="T2" y="T3"/>
                  </a:cxn>
                  <a:cxn ang="T12">
                    <a:pos x="T4" y="T5"/>
                  </a:cxn>
                  <a:cxn ang="T13">
                    <a:pos x="T6" y="T7"/>
                  </a:cxn>
                  <a:cxn ang="T14">
                    <a:pos x="T8" y="T9"/>
                  </a:cxn>
                </a:cxnLst>
                <a:rect l="T15" t="T16" r="T17" b="T18"/>
                <a:pathLst>
                  <a:path w="255" h="835">
                    <a:moveTo>
                      <a:pt x="0" y="0"/>
                    </a:moveTo>
                    <a:lnTo>
                      <a:pt x="48" y="198"/>
                    </a:lnTo>
                    <a:lnTo>
                      <a:pt x="112" y="422"/>
                    </a:lnTo>
                    <a:lnTo>
                      <a:pt x="184" y="644"/>
                    </a:lnTo>
                    <a:lnTo>
                      <a:pt x="255" y="83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96" name="Rectangle 181"/>
              <p:cNvSpPr>
                <a:spLocks noChangeArrowheads="1"/>
              </p:cNvSpPr>
              <p:nvPr/>
            </p:nvSpPr>
            <p:spPr bwMode="auto">
              <a:xfrm rot="-1260000">
                <a:off x="2920" y="31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797" name="Freeform 182"/>
              <p:cNvSpPr>
                <a:spLocks/>
              </p:cNvSpPr>
              <p:nvPr/>
            </p:nvSpPr>
            <p:spPr bwMode="auto">
              <a:xfrm>
                <a:off x="3327" y="3107"/>
                <a:ext cx="110" cy="72"/>
              </a:xfrm>
              <a:custGeom>
                <a:avLst/>
                <a:gdLst>
                  <a:gd name="T0" fmla="*/ 3 w 221"/>
                  <a:gd name="T1" fmla="*/ 0 h 145"/>
                  <a:gd name="T2" fmla="*/ 0 w 221"/>
                  <a:gd name="T3" fmla="*/ 2 h 145"/>
                  <a:gd name="T4" fmla="*/ 1 w 221"/>
                  <a:gd name="T5" fmla="*/ 0 h 145"/>
                  <a:gd name="T6" fmla="*/ 0 w 221"/>
                  <a:gd name="T7" fmla="*/ 0 h 145"/>
                  <a:gd name="T8" fmla="*/ 3 w 221"/>
                  <a:gd name="T9" fmla="*/ 0 h 145"/>
                  <a:gd name="T10" fmla="*/ 0 60000 65536"/>
                  <a:gd name="T11" fmla="*/ 0 60000 65536"/>
                  <a:gd name="T12" fmla="*/ 0 60000 65536"/>
                  <a:gd name="T13" fmla="*/ 0 60000 65536"/>
                  <a:gd name="T14" fmla="*/ 0 60000 65536"/>
                  <a:gd name="T15" fmla="*/ 0 w 221"/>
                  <a:gd name="T16" fmla="*/ 0 h 145"/>
                  <a:gd name="T17" fmla="*/ 221 w 221"/>
                  <a:gd name="T18" fmla="*/ 145 h 145"/>
                </a:gdLst>
                <a:ahLst/>
                <a:cxnLst>
                  <a:cxn ang="T10">
                    <a:pos x="T0" y="T1"/>
                  </a:cxn>
                  <a:cxn ang="T11">
                    <a:pos x="T2" y="T3"/>
                  </a:cxn>
                  <a:cxn ang="T12">
                    <a:pos x="T4" y="T5"/>
                  </a:cxn>
                  <a:cxn ang="T13">
                    <a:pos x="T6" y="T7"/>
                  </a:cxn>
                  <a:cxn ang="T14">
                    <a:pos x="T8" y="T9"/>
                  </a:cxn>
                </a:cxnLst>
                <a:rect l="T15" t="T16" r="T17" b="T18"/>
                <a:pathLst>
                  <a:path w="221" h="145">
                    <a:moveTo>
                      <a:pt x="221" y="0"/>
                    </a:moveTo>
                    <a:lnTo>
                      <a:pt x="53" y="145"/>
                    </a:lnTo>
                    <a:lnTo>
                      <a:pt x="66" y="60"/>
                    </a:lnTo>
                    <a:lnTo>
                      <a:pt x="0" y="5"/>
                    </a:lnTo>
                    <a:lnTo>
                      <a:pt x="221"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798" name="Freeform 183"/>
              <p:cNvSpPr>
                <a:spLocks/>
              </p:cNvSpPr>
              <p:nvPr/>
            </p:nvSpPr>
            <p:spPr bwMode="auto">
              <a:xfrm>
                <a:off x="3327" y="3107"/>
                <a:ext cx="110" cy="72"/>
              </a:xfrm>
              <a:custGeom>
                <a:avLst/>
                <a:gdLst>
                  <a:gd name="T0" fmla="*/ 6 w 198"/>
                  <a:gd name="T1" fmla="*/ 0 h 130"/>
                  <a:gd name="T2" fmla="*/ 1 w 198"/>
                  <a:gd name="T3" fmla="*/ 4 h 130"/>
                  <a:gd name="T4" fmla="*/ 2 w 198"/>
                  <a:gd name="T5" fmla="*/ 2 h 130"/>
                  <a:gd name="T6" fmla="*/ 0 w 198"/>
                  <a:gd name="T7" fmla="*/ 1 h 130"/>
                  <a:gd name="T8" fmla="*/ 6 w 198"/>
                  <a:gd name="T9" fmla="*/ 0 h 130"/>
                  <a:gd name="T10" fmla="*/ 0 60000 65536"/>
                  <a:gd name="T11" fmla="*/ 0 60000 65536"/>
                  <a:gd name="T12" fmla="*/ 0 60000 65536"/>
                  <a:gd name="T13" fmla="*/ 0 60000 65536"/>
                  <a:gd name="T14" fmla="*/ 0 60000 65536"/>
                  <a:gd name="T15" fmla="*/ 0 w 198"/>
                  <a:gd name="T16" fmla="*/ 0 h 130"/>
                  <a:gd name="T17" fmla="*/ 198 w 198"/>
                  <a:gd name="T18" fmla="*/ 130 h 130"/>
                </a:gdLst>
                <a:ahLst/>
                <a:cxnLst>
                  <a:cxn ang="T10">
                    <a:pos x="T0" y="T1"/>
                  </a:cxn>
                  <a:cxn ang="T11">
                    <a:pos x="T2" y="T3"/>
                  </a:cxn>
                  <a:cxn ang="T12">
                    <a:pos x="T4" y="T5"/>
                  </a:cxn>
                  <a:cxn ang="T13">
                    <a:pos x="T6" y="T7"/>
                  </a:cxn>
                  <a:cxn ang="T14">
                    <a:pos x="T8" y="T9"/>
                  </a:cxn>
                </a:cxnLst>
                <a:rect l="T15" t="T16" r="T17" b="T18"/>
                <a:pathLst>
                  <a:path w="198" h="130">
                    <a:moveTo>
                      <a:pt x="198" y="0"/>
                    </a:moveTo>
                    <a:lnTo>
                      <a:pt x="48" y="130"/>
                    </a:lnTo>
                    <a:lnTo>
                      <a:pt x="59" y="54"/>
                    </a:lnTo>
                    <a:lnTo>
                      <a:pt x="0" y="4"/>
                    </a:lnTo>
                    <a:lnTo>
                      <a:pt x="19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799" name="Line 184"/>
              <p:cNvSpPr>
                <a:spLocks noChangeShapeType="1"/>
              </p:cNvSpPr>
              <p:nvPr/>
            </p:nvSpPr>
            <p:spPr bwMode="auto">
              <a:xfrm flipV="1">
                <a:off x="2484" y="3122"/>
                <a:ext cx="915" cy="3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800" name="Rectangle 185"/>
              <p:cNvSpPr>
                <a:spLocks noChangeArrowheads="1"/>
              </p:cNvSpPr>
              <p:nvPr/>
            </p:nvSpPr>
            <p:spPr bwMode="auto">
              <a:xfrm rot="-9000000">
                <a:off x="2027" y="3204"/>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801" name="Freeform 186"/>
              <p:cNvSpPr>
                <a:spLocks/>
              </p:cNvSpPr>
              <p:nvPr/>
            </p:nvSpPr>
            <p:spPr bwMode="auto">
              <a:xfrm>
                <a:off x="1678" y="2996"/>
                <a:ext cx="109" cy="85"/>
              </a:xfrm>
              <a:custGeom>
                <a:avLst/>
                <a:gdLst>
                  <a:gd name="T0" fmla="*/ 0 w 218"/>
                  <a:gd name="T1" fmla="*/ 0 h 171"/>
                  <a:gd name="T2" fmla="*/ 4 w 218"/>
                  <a:gd name="T3" fmla="*/ 0 h 171"/>
                  <a:gd name="T4" fmla="*/ 3 w 218"/>
                  <a:gd name="T5" fmla="*/ 1 h 171"/>
                  <a:gd name="T6" fmla="*/ 3 w 218"/>
                  <a:gd name="T7" fmla="*/ 2 h 171"/>
                  <a:gd name="T8" fmla="*/ 0 w 218"/>
                  <a:gd name="T9" fmla="*/ 0 h 171"/>
                  <a:gd name="T10" fmla="*/ 0 60000 65536"/>
                  <a:gd name="T11" fmla="*/ 0 60000 65536"/>
                  <a:gd name="T12" fmla="*/ 0 60000 65536"/>
                  <a:gd name="T13" fmla="*/ 0 60000 65536"/>
                  <a:gd name="T14" fmla="*/ 0 60000 65536"/>
                  <a:gd name="T15" fmla="*/ 0 w 218"/>
                  <a:gd name="T16" fmla="*/ 0 h 171"/>
                  <a:gd name="T17" fmla="*/ 218 w 218"/>
                  <a:gd name="T18" fmla="*/ 171 h 171"/>
                </a:gdLst>
                <a:ahLst/>
                <a:cxnLst>
                  <a:cxn ang="T10">
                    <a:pos x="T0" y="T1"/>
                  </a:cxn>
                  <a:cxn ang="T11">
                    <a:pos x="T2" y="T3"/>
                  </a:cxn>
                  <a:cxn ang="T12">
                    <a:pos x="T4" y="T5"/>
                  </a:cxn>
                  <a:cxn ang="T13">
                    <a:pos x="T6" y="T7"/>
                  </a:cxn>
                  <a:cxn ang="T14">
                    <a:pos x="T8" y="T9"/>
                  </a:cxn>
                </a:cxnLst>
                <a:rect l="T15" t="T16" r="T17" b="T18"/>
                <a:pathLst>
                  <a:path w="218" h="171">
                    <a:moveTo>
                      <a:pt x="0" y="0"/>
                    </a:moveTo>
                    <a:lnTo>
                      <a:pt x="218" y="42"/>
                    </a:lnTo>
                    <a:lnTo>
                      <a:pt x="143" y="85"/>
                    </a:lnTo>
                    <a:lnTo>
                      <a:pt x="141" y="171"/>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802" name="Freeform 187"/>
              <p:cNvSpPr>
                <a:spLocks/>
              </p:cNvSpPr>
              <p:nvPr/>
            </p:nvSpPr>
            <p:spPr bwMode="auto">
              <a:xfrm>
                <a:off x="1678" y="2996"/>
                <a:ext cx="109" cy="85"/>
              </a:xfrm>
              <a:custGeom>
                <a:avLst/>
                <a:gdLst>
                  <a:gd name="T0" fmla="*/ 0 w 195"/>
                  <a:gd name="T1" fmla="*/ 0 h 153"/>
                  <a:gd name="T2" fmla="*/ 6 w 195"/>
                  <a:gd name="T3" fmla="*/ 1 h 153"/>
                  <a:gd name="T4" fmla="*/ 4 w 195"/>
                  <a:gd name="T5" fmla="*/ 2 h 153"/>
                  <a:gd name="T6" fmla="*/ 4 w 195"/>
                  <a:gd name="T7" fmla="*/ 4 h 153"/>
                  <a:gd name="T8" fmla="*/ 0 w 195"/>
                  <a:gd name="T9" fmla="*/ 0 h 153"/>
                  <a:gd name="T10" fmla="*/ 0 60000 65536"/>
                  <a:gd name="T11" fmla="*/ 0 60000 65536"/>
                  <a:gd name="T12" fmla="*/ 0 60000 65536"/>
                  <a:gd name="T13" fmla="*/ 0 60000 65536"/>
                  <a:gd name="T14" fmla="*/ 0 60000 65536"/>
                  <a:gd name="T15" fmla="*/ 0 w 195"/>
                  <a:gd name="T16" fmla="*/ 0 h 153"/>
                  <a:gd name="T17" fmla="*/ 195 w 195"/>
                  <a:gd name="T18" fmla="*/ 153 h 153"/>
                </a:gdLst>
                <a:ahLst/>
                <a:cxnLst>
                  <a:cxn ang="T10">
                    <a:pos x="T0" y="T1"/>
                  </a:cxn>
                  <a:cxn ang="T11">
                    <a:pos x="T2" y="T3"/>
                  </a:cxn>
                  <a:cxn ang="T12">
                    <a:pos x="T4" y="T5"/>
                  </a:cxn>
                  <a:cxn ang="T13">
                    <a:pos x="T6" y="T7"/>
                  </a:cxn>
                  <a:cxn ang="T14">
                    <a:pos x="T8" y="T9"/>
                  </a:cxn>
                </a:cxnLst>
                <a:rect l="T15" t="T16" r="T17" b="T18"/>
                <a:pathLst>
                  <a:path w="195" h="153">
                    <a:moveTo>
                      <a:pt x="0" y="0"/>
                    </a:moveTo>
                    <a:lnTo>
                      <a:pt x="195" y="37"/>
                    </a:lnTo>
                    <a:lnTo>
                      <a:pt x="128" y="76"/>
                    </a:lnTo>
                    <a:lnTo>
                      <a:pt x="126" y="153"/>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803" name="Line 188"/>
              <p:cNvSpPr>
                <a:spLocks noChangeShapeType="1"/>
              </p:cNvSpPr>
              <p:nvPr/>
            </p:nvSpPr>
            <p:spPr bwMode="auto">
              <a:xfrm flipH="1" flipV="1">
                <a:off x="1714" y="3017"/>
                <a:ext cx="770" cy="45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804" name="Rectangle 189"/>
              <p:cNvSpPr>
                <a:spLocks noChangeArrowheads="1"/>
              </p:cNvSpPr>
              <p:nvPr/>
            </p:nvSpPr>
            <p:spPr bwMode="auto">
              <a:xfrm rot="-6300000">
                <a:off x="3319" y="267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805" name="Freeform 190"/>
              <p:cNvSpPr>
                <a:spLocks/>
              </p:cNvSpPr>
              <p:nvPr/>
            </p:nvSpPr>
            <p:spPr bwMode="auto">
              <a:xfrm>
                <a:off x="3288" y="2375"/>
                <a:ext cx="73" cy="111"/>
              </a:xfrm>
              <a:custGeom>
                <a:avLst/>
                <a:gdLst>
                  <a:gd name="T0" fmla="*/ 1 w 145"/>
                  <a:gd name="T1" fmla="*/ 0 h 221"/>
                  <a:gd name="T2" fmla="*/ 3 w 145"/>
                  <a:gd name="T3" fmla="*/ 3 h 221"/>
                  <a:gd name="T4" fmla="*/ 1 w 145"/>
                  <a:gd name="T5" fmla="*/ 3 h 221"/>
                  <a:gd name="T6" fmla="*/ 0 w 145"/>
                  <a:gd name="T7" fmla="*/ 4 h 221"/>
                  <a:gd name="T8" fmla="*/ 1 w 145"/>
                  <a:gd name="T9" fmla="*/ 0 h 221"/>
                  <a:gd name="T10" fmla="*/ 0 60000 65536"/>
                  <a:gd name="T11" fmla="*/ 0 60000 65536"/>
                  <a:gd name="T12" fmla="*/ 0 60000 65536"/>
                  <a:gd name="T13" fmla="*/ 0 60000 65536"/>
                  <a:gd name="T14" fmla="*/ 0 60000 65536"/>
                  <a:gd name="T15" fmla="*/ 0 w 145"/>
                  <a:gd name="T16" fmla="*/ 0 h 221"/>
                  <a:gd name="T17" fmla="*/ 145 w 145"/>
                  <a:gd name="T18" fmla="*/ 221 h 221"/>
                </a:gdLst>
                <a:ahLst/>
                <a:cxnLst>
                  <a:cxn ang="T10">
                    <a:pos x="T0" y="T1"/>
                  </a:cxn>
                  <a:cxn ang="T11">
                    <a:pos x="T2" y="T3"/>
                  </a:cxn>
                  <a:cxn ang="T12">
                    <a:pos x="T4" y="T5"/>
                  </a:cxn>
                  <a:cxn ang="T13">
                    <a:pos x="T6" y="T7"/>
                  </a:cxn>
                  <a:cxn ang="T14">
                    <a:pos x="T8" y="T9"/>
                  </a:cxn>
                </a:cxnLst>
                <a:rect l="T15" t="T16" r="T17" b="T18"/>
                <a:pathLst>
                  <a:path w="145" h="221">
                    <a:moveTo>
                      <a:pt x="21" y="0"/>
                    </a:moveTo>
                    <a:lnTo>
                      <a:pt x="145" y="184"/>
                    </a:lnTo>
                    <a:lnTo>
                      <a:pt x="62" y="162"/>
                    </a:lnTo>
                    <a:lnTo>
                      <a:pt x="0" y="221"/>
                    </a:lnTo>
                    <a:lnTo>
                      <a:pt x="21"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806" name="Freeform 191"/>
              <p:cNvSpPr>
                <a:spLocks/>
              </p:cNvSpPr>
              <p:nvPr/>
            </p:nvSpPr>
            <p:spPr bwMode="auto">
              <a:xfrm>
                <a:off x="3288" y="2375"/>
                <a:ext cx="73" cy="111"/>
              </a:xfrm>
              <a:custGeom>
                <a:avLst/>
                <a:gdLst>
                  <a:gd name="T0" fmla="*/ 1 w 130"/>
                  <a:gd name="T1" fmla="*/ 0 h 198"/>
                  <a:gd name="T2" fmla="*/ 4 w 130"/>
                  <a:gd name="T3" fmla="*/ 5 h 198"/>
                  <a:gd name="T4" fmla="*/ 2 w 130"/>
                  <a:gd name="T5" fmla="*/ 4 h 198"/>
                  <a:gd name="T6" fmla="*/ 0 w 130"/>
                  <a:gd name="T7" fmla="*/ 6 h 198"/>
                  <a:gd name="T8" fmla="*/ 1 w 130"/>
                  <a:gd name="T9" fmla="*/ 0 h 198"/>
                  <a:gd name="T10" fmla="*/ 0 60000 65536"/>
                  <a:gd name="T11" fmla="*/ 0 60000 65536"/>
                  <a:gd name="T12" fmla="*/ 0 60000 65536"/>
                  <a:gd name="T13" fmla="*/ 0 60000 65536"/>
                  <a:gd name="T14" fmla="*/ 0 60000 65536"/>
                  <a:gd name="T15" fmla="*/ 0 w 130"/>
                  <a:gd name="T16" fmla="*/ 0 h 198"/>
                  <a:gd name="T17" fmla="*/ 130 w 130"/>
                  <a:gd name="T18" fmla="*/ 198 h 198"/>
                </a:gdLst>
                <a:ahLst/>
                <a:cxnLst>
                  <a:cxn ang="T10">
                    <a:pos x="T0" y="T1"/>
                  </a:cxn>
                  <a:cxn ang="T11">
                    <a:pos x="T2" y="T3"/>
                  </a:cxn>
                  <a:cxn ang="T12">
                    <a:pos x="T4" y="T5"/>
                  </a:cxn>
                  <a:cxn ang="T13">
                    <a:pos x="T6" y="T7"/>
                  </a:cxn>
                  <a:cxn ang="T14">
                    <a:pos x="T8" y="T9"/>
                  </a:cxn>
                </a:cxnLst>
                <a:rect l="T15" t="T16" r="T17" b="T18"/>
                <a:pathLst>
                  <a:path w="130" h="198">
                    <a:moveTo>
                      <a:pt x="19" y="0"/>
                    </a:moveTo>
                    <a:lnTo>
                      <a:pt x="130" y="165"/>
                    </a:lnTo>
                    <a:lnTo>
                      <a:pt x="56" y="145"/>
                    </a:lnTo>
                    <a:lnTo>
                      <a:pt x="0" y="198"/>
                    </a:lnTo>
                    <a:lnTo>
                      <a:pt x="1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807" name="Line 192"/>
              <p:cNvSpPr>
                <a:spLocks noChangeShapeType="1"/>
              </p:cNvSpPr>
              <p:nvPr/>
            </p:nvSpPr>
            <p:spPr bwMode="auto">
              <a:xfrm flipH="1" flipV="1">
                <a:off x="3310" y="2416"/>
                <a:ext cx="171" cy="67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808" name="Rectangle 193"/>
              <p:cNvSpPr>
                <a:spLocks noChangeArrowheads="1"/>
              </p:cNvSpPr>
              <p:nvPr/>
            </p:nvSpPr>
            <p:spPr bwMode="auto">
              <a:xfrm rot="-3660000">
                <a:off x="3652" y="258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809" name="Freeform 194"/>
              <p:cNvSpPr>
                <a:spLocks/>
              </p:cNvSpPr>
              <p:nvPr/>
            </p:nvSpPr>
            <p:spPr bwMode="auto">
              <a:xfrm>
                <a:off x="3864" y="2265"/>
                <a:ext cx="84" cy="109"/>
              </a:xfrm>
              <a:custGeom>
                <a:avLst/>
                <a:gdLst>
                  <a:gd name="T0" fmla="*/ 3 w 168"/>
                  <a:gd name="T1" fmla="*/ 0 h 217"/>
                  <a:gd name="T2" fmla="*/ 3 w 168"/>
                  <a:gd name="T3" fmla="*/ 4 h 217"/>
                  <a:gd name="T4" fmla="*/ 2 w 168"/>
                  <a:gd name="T5" fmla="*/ 3 h 217"/>
                  <a:gd name="T6" fmla="*/ 0 w 168"/>
                  <a:gd name="T7" fmla="*/ 3 h 217"/>
                  <a:gd name="T8" fmla="*/ 3 w 168"/>
                  <a:gd name="T9" fmla="*/ 0 h 217"/>
                  <a:gd name="T10" fmla="*/ 0 60000 65536"/>
                  <a:gd name="T11" fmla="*/ 0 60000 65536"/>
                  <a:gd name="T12" fmla="*/ 0 60000 65536"/>
                  <a:gd name="T13" fmla="*/ 0 60000 65536"/>
                  <a:gd name="T14" fmla="*/ 0 60000 65536"/>
                  <a:gd name="T15" fmla="*/ 0 w 168"/>
                  <a:gd name="T16" fmla="*/ 0 h 217"/>
                  <a:gd name="T17" fmla="*/ 168 w 168"/>
                  <a:gd name="T18" fmla="*/ 217 h 217"/>
                </a:gdLst>
                <a:ahLst/>
                <a:cxnLst>
                  <a:cxn ang="T10">
                    <a:pos x="T0" y="T1"/>
                  </a:cxn>
                  <a:cxn ang="T11">
                    <a:pos x="T2" y="T3"/>
                  </a:cxn>
                  <a:cxn ang="T12">
                    <a:pos x="T4" y="T5"/>
                  </a:cxn>
                  <a:cxn ang="T13">
                    <a:pos x="T6" y="T7"/>
                  </a:cxn>
                  <a:cxn ang="T14">
                    <a:pos x="T8" y="T9"/>
                  </a:cxn>
                </a:cxnLst>
                <a:rect l="T15" t="T16" r="T17" b="T18"/>
                <a:pathLst>
                  <a:path w="168" h="217">
                    <a:moveTo>
                      <a:pt x="168" y="0"/>
                    </a:moveTo>
                    <a:lnTo>
                      <a:pt x="130" y="217"/>
                    </a:lnTo>
                    <a:lnTo>
                      <a:pt x="85" y="145"/>
                    </a:lnTo>
                    <a:lnTo>
                      <a:pt x="0" y="144"/>
                    </a:lnTo>
                    <a:lnTo>
                      <a:pt x="168"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810" name="Freeform 195"/>
              <p:cNvSpPr>
                <a:spLocks/>
              </p:cNvSpPr>
              <p:nvPr/>
            </p:nvSpPr>
            <p:spPr bwMode="auto">
              <a:xfrm>
                <a:off x="3864" y="2265"/>
                <a:ext cx="84" cy="109"/>
              </a:xfrm>
              <a:custGeom>
                <a:avLst/>
                <a:gdLst>
                  <a:gd name="T0" fmla="*/ 4 w 151"/>
                  <a:gd name="T1" fmla="*/ 0 h 195"/>
                  <a:gd name="T2" fmla="*/ 3 w 151"/>
                  <a:gd name="T3" fmla="*/ 6 h 195"/>
                  <a:gd name="T4" fmla="*/ 2 w 151"/>
                  <a:gd name="T5" fmla="*/ 4 h 195"/>
                  <a:gd name="T6" fmla="*/ 0 w 151"/>
                  <a:gd name="T7" fmla="*/ 4 h 195"/>
                  <a:gd name="T8" fmla="*/ 4 w 151"/>
                  <a:gd name="T9" fmla="*/ 0 h 195"/>
                  <a:gd name="T10" fmla="*/ 0 60000 65536"/>
                  <a:gd name="T11" fmla="*/ 0 60000 65536"/>
                  <a:gd name="T12" fmla="*/ 0 60000 65536"/>
                  <a:gd name="T13" fmla="*/ 0 60000 65536"/>
                  <a:gd name="T14" fmla="*/ 0 60000 65536"/>
                  <a:gd name="T15" fmla="*/ 0 w 151"/>
                  <a:gd name="T16" fmla="*/ 0 h 195"/>
                  <a:gd name="T17" fmla="*/ 151 w 151"/>
                  <a:gd name="T18" fmla="*/ 195 h 195"/>
                </a:gdLst>
                <a:ahLst/>
                <a:cxnLst>
                  <a:cxn ang="T10">
                    <a:pos x="T0" y="T1"/>
                  </a:cxn>
                  <a:cxn ang="T11">
                    <a:pos x="T2" y="T3"/>
                  </a:cxn>
                  <a:cxn ang="T12">
                    <a:pos x="T4" y="T5"/>
                  </a:cxn>
                  <a:cxn ang="T13">
                    <a:pos x="T6" y="T7"/>
                  </a:cxn>
                  <a:cxn ang="T14">
                    <a:pos x="T8" y="T9"/>
                  </a:cxn>
                </a:cxnLst>
                <a:rect l="T15" t="T16" r="T17" b="T18"/>
                <a:pathLst>
                  <a:path w="151" h="195">
                    <a:moveTo>
                      <a:pt x="151" y="0"/>
                    </a:moveTo>
                    <a:lnTo>
                      <a:pt x="117" y="195"/>
                    </a:lnTo>
                    <a:lnTo>
                      <a:pt x="77" y="130"/>
                    </a:lnTo>
                    <a:lnTo>
                      <a:pt x="0" y="129"/>
                    </a:lnTo>
                    <a:lnTo>
                      <a:pt x="15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811" name="Line 196"/>
              <p:cNvSpPr>
                <a:spLocks noChangeShapeType="1"/>
              </p:cNvSpPr>
              <p:nvPr/>
            </p:nvSpPr>
            <p:spPr bwMode="auto">
              <a:xfrm flipV="1">
                <a:off x="3481" y="2302"/>
                <a:ext cx="447" cy="7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812" name="Rectangle 197"/>
              <p:cNvSpPr>
                <a:spLocks noChangeArrowheads="1"/>
              </p:cNvSpPr>
              <p:nvPr/>
            </p:nvSpPr>
            <p:spPr bwMode="auto">
              <a:xfrm rot="-8700000">
                <a:off x="2485" y="242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813" name="Freeform 198"/>
              <p:cNvSpPr>
                <a:spLocks/>
              </p:cNvSpPr>
              <p:nvPr/>
            </p:nvSpPr>
            <p:spPr bwMode="auto">
              <a:xfrm>
                <a:off x="2160" y="2183"/>
                <a:ext cx="106" cy="92"/>
              </a:xfrm>
              <a:custGeom>
                <a:avLst/>
                <a:gdLst>
                  <a:gd name="T0" fmla="*/ 0 w 211"/>
                  <a:gd name="T1" fmla="*/ 0 h 183"/>
                  <a:gd name="T2" fmla="*/ 4 w 211"/>
                  <a:gd name="T3" fmla="*/ 1 h 183"/>
                  <a:gd name="T4" fmla="*/ 3 w 211"/>
                  <a:gd name="T5" fmla="*/ 2 h 183"/>
                  <a:gd name="T6" fmla="*/ 2 w 211"/>
                  <a:gd name="T7" fmla="*/ 3 h 183"/>
                  <a:gd name="T8" fmla="*/ 0 w 211"/>
                  <a:gd name="T9" fmla="*/ 0 h 183"/>
                  <a:gd name="T10" fmla="*/ 0 60000 65536"/>
                  <a:gd name="T11" fmla="*/ 0 60000 65536"/>
                  <a:gd name="T12" fmla="*/ 0 60000 65536"/>
                  <a:gd name="T13" fmla="*/ 0 60000 65536"/>
                  <a:gd name="T14" fmla="*/ 0 60000 65536"/>
                  <a:gd name="T15" fmla="*/ 0 w 211"/>
                  <a:gd name="T16" fmla="*/ 0 h 183"/>
                  <a:gd name="T17" fmla="*/ 211 w 211"/>
                  <a:gd name="T18" fmla="*/ 183 h 183"/>
                </a:gdLst>
                <a:ahLst/>
                <a:cxnLst>
                  <a:cxn ang="T10">
                    <a:pos x="T0" y="T1"/>
                  </a:cxn>
                  <a:cxn ang="T11">
                    <a:pos x="T2" y="T3"/>
                  </a:cxn>
                  <a:cxn ang="T12">
                    <a:pos x="T4" y="T5"/>
                  </a:cxn>
                  <a:cxn ang="T13">
                    <a:pos x="T6" y="T7"/>
                  </a:cxn>
                  <a:cxn ang="T14">
                    <a:pos x="T8" y="T9"/>
                  </a:cxn>
                </a:cxnLst>
                <a:rect l="T15" t="T16" r="T17" b="T18"/>
                <a:pathLst>
                  <a:path w="211" h="183">
                    <a:moveTo>
                      <a:pt x="0" y="0"/>
                    </a:moveTo>
                    <a:lnTo>
                      <a:pt x="211" y="61"/>
                    </a:lnTo>
                    <a:lnTo>
                      <a:pt x="134" y="97"/>
                    </a:lnTo>
                    <a:lnTo>
                      <a:pt x="124" y="183"/>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814" name="Freeform 199"/>
              <p:cNvSpPr>
                <a:spLocks/>
              </p:cNvSpPr>
              <p:nvPr/>
            </p:nvSpPr>
            <p:spPr bwMode="auto">
              <a:xfrm>
                <a:off x="2160" y="2183"/>
                <a:ext cx="106" cy="92"/>
              </a:xfrm>
              <a:custGeom>
                <a:avLst/>
                <a:gdLst>
                  <a:gd name="T0" fmla="*/ 0 w 190"/>
                  <a:gd name="T1" fmla="*/ 0 h 164"/>
                  <a:gd name="T2" fmla="*/ 6 w 190"/>
                  <a:gd name="T3" fmla="*/ 2 h 164"/>
                  <a:gd name="T4" fmla="*/ 4 w 190"/>
                  <a:gd name="T5" fmla="*/ 2 h 164"/>
                  <a:gd name="T6" fmla="*/ 3 w 190"/>
                  <a:gd name="T7" fmla="*/ 5 h 164"/>
                  <a:gd name="T8" fmla="*/ 0 w 190"/>
                  <a:gd name="T9" fmla="*/ 0 h 164"/>
                  <a:gd name="T10" fmla="*/ 0 60000 65536"/>
                  <a:gd name="T11" fmla="*/ 0 60000 65536"/>
                  <a:gd name="T12" fmla="*/ 0 60000 65536"/>
                  <a:gd name="T13" fmla="*/ 0 60000 65536"/>
                  <a:gd name="T14" fmla="*/ 0 60000 65536"/>
                  <a:gd name="T15" fmla="*/ 0 w 190"/>
                  <a:gd name="T16" fmla="*/ 0 h 164"/>
                  <a:gd name="T17" fmla="*/ 190 w 190"/>
                  <a:gd name="T18" fmla="*/ 164 h 164"/>
                </a:gdLst>
                <a:ahLst/>
                <a:cxnLst>
                  <a:cxn ang="T10">
                    <a:pos x="T0" y="T1"/>
                  </a:cxn>
                  <a:cxn ang="T11">
                    <a:pos x="T2" y="T3"/>
                  </a:cxn>
                  <a:cxn ang="T12">
                    <a:pos x="T4" y="T5"/>
                  </a:cxn>
                  <a:cxn ang="T13">
                    <a:pos x="T6" y="T7"/>
                  </a:cxn>
                  <a:cxn ang="T14">
                    <a:pos x="T8" y="T9"/>
                  </a:cxn>
                </a:cxnLst>
                <a:rect l="T15" t="T16" r="T17" b="T18"/>
                <a:pathLst>
                  <a:path w="190" h="164">
                    <a:moveTo>
                      <a:pt x="0" y="0"/>
                    </a:moveTo>
                    <a:lnTo>
                      <a:pt x="190" y="55"/>
                    </a:lnTo>
                    <a:lnTo>
                      <a:pt x="121" y="87"/>
                    </a:lnTo>
                    <a:lnTo>
                      <a:pt x="112" y="164"/>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815" name="Line 200"/>
              <p:cNvSpPr>
                <a:spLocks noChangeShapeType="1"/>
              </p:cNvSpPr>
              <p:nvPr/>
            </p:nvSpPr>
            <p:spPr bwMode="auto">
              <a:xfrm flipH="1" flipV="1">
                <a:off x="2193" y="2208"/>
                <a:ext cx="733" cy="52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816" name="Rectangle 201"/>
              <p:cNvSpPr>
                <a:spLocks noChangeArrowheads="1"/>
              </p:cNvSpPr>
              <p:nvPr/>
            </p:nvSpPr>
            <p:spPr bwMode="auto">
              <a:xfrm rot="-1620000">
                <a:off x="3382" y="2388"/>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817" name="Freeform 202"/>
              <p:cNvSpPr>
                <a:spLocks/>
              </p:cNvSpPr>
              <p:nvPr/>
            </p:nvSpPr>
            <p:spPr bwMode="auto">
              <a:xfrm>
                <a:off x="3820" y="2245"/>
                <a:ext cx="109" cy="80"/>
              </a:xfrm>
              <a:custGeom>
                <a:avLst/>
                <a:gdLst>
                  <a:gd name="T0" fmla="*/ 3 w 220"/>
                  <a:gd name="T1" fmla="*/ 0 h 158"/>
                  <a:gd name="T2" fmla="*/ 1 w 220"/>
                  <a:gd name="T3" fmla="*/ 3 h 158"/>
                  <a:gd name="T4" fmla="*/ 1 w 220"/>
                  <a:gd name="T5" fmla="*/ 2 h 158"/>
                  <a:gd name="T6" fmla="*/ 0 w 220"/>
                  <a:gd name="T7" fmla="*/ 1 h 158"/>
                  <a:gd name="T8" fmla="*/ 3 w 220"/>
                  <a:gd name="T9" fmla="*/ 0 h 158"/>
                  <a:gd name="T10" fmla="*/ 0 60000 65536"/>
                  <a:gd name="T11" fmla="*/ 0 60000 65536"/>
                  <a:gd name="T12" fmla="*/ 0 60000 65536"/>
                  <a:gd name="T13" fmla="*/ 0 60000 65536"/>
                  <a:gd name="T14" fmla="*/ 0 60000 65536"/>
                  <a:gd name="T15" fmla="*/ 0 w 220"/>
                  <a:gd name="T16" fmla="*/ 0 h 158"/>
                  <a:gd name="T17" fmla="*/ 220 w 220"/>
                  <a:gd name="T18" fmla="*/ 158 h 158"/>
                </a:gdLst>
                <a:ahLst/>
                <a:cxnLst>
                  <a:cxn ang="T10">
                    <a:pos x="T0" y="T1"/>
                  </a:cxn>
                  <a:cxn ang="T11">
                    <a:pos x="T2" y="T3"/>
                  </a:cxn>
                  <a:cxn ang="T12">
                    <a:pos x="T4" y="T5"/>
                  </a:cxn>
                  <a:cxn ang="T13">
                    <a:pos x="T6" y="T7"/>
                  </a:cxn>
                  <a:cxn ang="T14">
                    <a:pos x="T8" y="T9"/>
                  </a:cxn>
                </a:cxnLst>
                <a:rect l="T15" t="T16" r="T17" b="T18"/>
                <a:pathLst>
                  <a:path w="220" h="158">
                    <a:moveTo>
                      <a:pt x="220" y="0"/>
                    </a:moveTo>
                    <a:lnTo>
                      <a:pt x="66" y="158"/>
                    </a:lnTo>
                    <a:lnTo>
                      <a:pt x="71" y="72"/>
                    </a:lnTo>
                    <a:lnTo>
                      <a:pt x="0" y="23"/>
                    </a:lnTo>
                    <a:lnTo>
                      <a:pt x="22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818" name="Freeform 203"/>
              <p:cNvSpPr>
                <a:spLocks/>
              </p:cNvSpPr>
              <p:nvPr/>
            </p:nvSpPr>
            <p:spPr bwMode="auto">
              <a:xfrm>
                <a:off x="3820" y="2245"/>
                <a:ext cx="109" cy="80"/>
              </a:xfrm>
              <a:custGeom>
                <a:avLst/>
                <a:gdLst>
                  <a:gd name="T0" fmla="*/ 6 w 197"/>
                  <a:gd name="T1" fmla="*/ 0 h 142"/>
                  <a:gd name="T2" fmla="*/ 2 w 197"/>
                  <a:gd name="T3" fmla="*/ 5 h 142"/>
                  <a:gd name="T4" fmla="*/ 2 w 197"/>
                  <a:gd name="T5" fmla="*/ 2 h 142"/>
                  <a:gd name="T6" fmla="*/ 0 w 197"/>
                  <a:gd name="T7" fmla="*/ 1 h 142"/>
                  <a:gd name="T8" fmla="*/ 6 w 197"/>
                  <a:gd name="T9" fmla="*/ 0 h 142"/>
                  <a:gd name="T10" fmla="*/ 0 60000 65536"/>
                  <a:gd name="T11" fmla="*/ 0 60000 65536"/>
                  <a:gd name="T12" fmla="*/ 0 60000 65536"/>
                  <a:gd name="T13" fmla="*/ 0 60000 65536"/>
                  <a:gd name="T14" fmla="*/ 0 60000 65536"/>
                  <a:gd name="T15" fmla="*/ 0 w 197"/>
                  <a:gd name="T16" fmla="*/ 0 h 142"/>
                  <a:gd name="T17" fmla="*/ 197 w 197"/>
                  <a:gd name="T18" fmla="*/ 142 h 142"/>
                </a:gdLst>
                <a:ahLst/>
                <a:cxnLst>
                  <a:cxn ang="T10">
                    <a:pos x="T0" y="T1"/>
                  </a:cxn>
                  <a:cxn ang="T11">
                    <a:pos x="T2" y="T3"/>
                  </a:cxn>
                  <a:cxn ang="T12">
                    <a:pos x="T4" y="T5"/>
                  </a:cxn>
                  <a:cxn ang="T13">
                    <a:pos x="T6" y="T7"/>
                  </a:cxn>
                  <a:cxn ang="T14">
                    <a:pos x="T8" y="T9"/>
                  </a:cxn>
                </a:cxnLst>
                <a:rect l="T15" t="T16" r="T17" b="T18"/>
                <a:pathLst>
                  <a:path w="197" h="142">
                    <a:moveTo>
                      <a:pt x="197" y="0"/>
                    </a:moveTo>
                    <a:lnTo>
                      <a:pt x="59" y="142"/>
                    </a:lnTo>
                    <a:lnTo>
                      <a:pt x="63" y="65"/>
                    </a:lnTo>
                    <a:lnTo>
                      <a:pt x="0" y="21"/>
                    </a:lnTo>
                    <a:lnTo>
                      <a:pt x="19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819" name="Line 204"/>
              <p:cNvSpPr>
                <a:spLocks noChangeShapeType="1"/>
              </p:cNvSpPr>
              <p:nvPr/>
            </p:nvSpPr>
            <p:spPr bwMode="auto">
              <a:xfrm flipV="1">
                <a:off x="2926" y="2264"/>
                <a:ext cx="966" cy="47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sp>
          <p:nvSpPr>
            <p:cNvPr id="22534" name="Rectangle 205"/>
            <p:cNvSpPr>
              <a:spLocks noChangeArrowheads="1"/>
            </p:cNvSpPr>
            <p:nvPr/>
          </p:nvSpPr>
          <p:spPr bwMode="auto">
            <a:xfrm rot="-2220000">
              <a:off x="4613" y="32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1</a:t>
              </a:r>
              <a:endParaRPr lang="en-US">
                <a:solidFill>
                  <a:prstClr val="black"/>
                </a:solidFill>
              </a:endParaRPr>
            </a:p>
          </p:txBody>
        </p:sp>
        <p:sp>
          <p:nvSpPr>
            <p:cNvPr id="22535" name="Freeform 206"/>
            <p:cNvSpPr>
              <a:spLocks/>
            </p:cNvSpPr>
            <p:nvPr/>
          </p:nvSpPr>
          <p:spPr bwMode="auto">
            <a:xfrm>
              <a:off x="4912" y="3052"/>
              <a:ext cx="106" cy="91"/>
            </a:xfrm>
            <a:custGeom>
              <a:avLst/>
              <a:gdLst>
                <a:gd name="T0" fmla="*/ 4 w 212"/>
                <a:gd name="T1" fmla="*/ 0 h 183"/>
                <a:gd name="T2" fmla="*/ 2 w 212"/>
                <a:gd name="T3" fmla="*/ 2 h 183"/>
                <a:gd name="T4" fmla="*/ 2 w 212"/>
                <a:gd name="T5" fmla="*/ 1 h 183"/>
                <a:gd name="T6" fmla="*/ 0 w 212"/>
                <a:gd name="T7" fmla="*/ 0 h 183"/>
                <a:gd name="T8" fmla="*/ 4 w 212"/>
                <a:gd name="T9" fmla="*/ 0 h 183"/>
                <a:gd name="T10" fmla="*/ 0 60000 65536"/>
                <a:gd name="T11" fmla="*/ 0 60000 65536"/>
                <a:gd name="T12" fmla="*/ 0 60000 65536"/>
                <a:gd name="T13" fmla="*/ 0 60000 65536"/>
                <a:gd name="T14" fmla="*/ 0 60000 65536"/>
                <a:gd name="T15" fmla="*/ 0 w 212"/>
                <a:gd name="T16" fmla="*/ 0 h 183"/>
                <a:gd name="T17" fmla="*/ 212 w 212"/>
                <a:gd name="T18" fmla="*/ 183 h 183"/>
              </a:gdLst>
              <a:ahLst/>
              <a:cxnLst>
                <a:cxn ang="T10">
                  <a:pos x="T0" y="T1"/>
                </a:cxn>
                <a:cxn ang="T11">
                  <a:pos x="T2" y="T3"/>
                </a:cxn>
                <a:cxn ang="T12">
                  <a:pos x="T4" y="T5"/>
                </a:cxn>
                <a:cxn ang="T13">
                  <a:pos x="T6" y="T7"/>
                </a:cxn>
                <a:cxn ang="T14">
                  <a:pos x="T8" y="T9"/>
                </a:cxn>
              </a:cxnLst>
              <a:rect l="T15" t="T16" r="T17" b="T18"/>
              <a:pathLst>
                <a:path w="212" h="183">
                  <a:moveTo>
                    <a:pt x="212" y="0"/>
                  </a:moveTo>
                  <a:lnTo>
                    <a:pt x="88" y="183"/>
                  </a:lnTo>
                  <a:lnTo>
                    <a:pt x="77" y="98"/>
                  </a:lnTo>
                  <a:lnTo>
                    <a:pt x="0" y="61"/>
                  </a:lnTo>
                  <a:lnTo>
                    <a:pt x="212"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536" name="Freeform 207"/>
            <p:cNvSpPr>
              <a:spLocks/>
            </p:cNvSpPr>
            <p:nvPr/>
          </p:nvSpPr>
          <p:spPr bwMode="auto">
            <a:xfrm>
              <a:off x="4912" y="3052"/>
              <a:ext cx="106" cy="91"/>
            </a:xfrm>
            <a:custGeom>
              <a:avLst/>
              <a:gdLst>
                <a:gd name="T0" fmla="*/ 6 w 190"/>
                <a:gd name="T1" fmla="*/ 0 h 164"/>
                <a:gd name="T2" fmla="*/ 2 w 190"/>
                <a:gd name="T3" fmla="*/ 5 h 164"/>
                <a:gd name="T4" fmla="*/ 2 w 190"/>
                <a:gd name="T5" fmla="*/ 2 h 164"/>
                <a:gd name="T6" fmla="*/ 0 w 190"/>
                <a:gd name="T7" fmla="*/ 2 h 164"/>
                <a:gd name="T8" fmla="*/ 6 w 190"/>
                <a:gd name="T9" fmla="*/ 0 h 164"/>
                <a:gd name="T10" fmla="*/ 0 60000 65536"/>
                <a:gd name="T11" fmla="*/ 0 60000 65536"/>
                <a:gd name="T12" fmla="*/ 0 60000 65536"/>
                <a:gd name="T13" fmla="*/ 0 60000 65536"/>
                <a:gd name="T14" fmla="*/ 0 60000 65536"/>
                <a:gd name="T15" fmla="*/ 0 w 190"/>
                <a:gd name="T16" fmla="*/ 0 h 164"/>
                <a:gd name="T17" fmla="*/ 190 w 190"/>
                <a:gd name="T18" fmla="*/ 164 h 164"/>
              </a:gdLst>
              <a:ahLst/>
              <a:cxnLst>
                <a:cxn ang="T10">
                  <a:pos x="T0" y="T1"/>
                </a:cxn>
                <a:cxn ang="T11">
                  <a:pos x="T2" y="T3"/>
                </a:cxn>
                <a:cxn ang="T12">
                  <a:pos x="T4" y="T5"/>
                </a:cxn>
                <a:cxn ang="T13">
                  <a:pos x="T6" y="T7"/>
                </a:cxn>
                <a:cxn ang="T14">
                  <a:pos x="T8" y="T9"/>
                </a:cxn>
              </a:cxnLst>
              <a:rect l="T15" t="T16" r="T17" b="T18"/>
              <a:pathLst>
                <a:path w="190" h="164">
                  <a:moveTo>
                    <a:pt x="190" y="0"/>
                  </a:moveTo>
                  <a:lnTo>
                    <a:pt x="79" y="164"/>
                  </a:lnTo>
                  <a:lnTo>
                    <a:pt x="69" y="88"/>
                  </a:lnTo>
                  <a:lnTo>
                    <a:pt x="0" y="55"/>
                  </a:lnTo>
                  <a:lnTo>
                    <a:pt x="19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37" name="Line 208"/>
            <p:cNvSpPr>
              <a:spLocks noChangeShapeType="1"/>
            </p:cNvSpPr>
            <p:nvPr/>
          </p:nvSpPr>
          <p:spPr bwMode="auto">
            <a:xfrm flipV="1">
              <a:off x="4311" y="3076"/>
              <a:ext cx="674" cy="49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38" name="Rectangle 209"/>
            <p:cNvSpPr>
              <a:spLocks noChangeArrowheads="1"/>
            </p:cNvSpPr>
            <p:nvPr/>
          </p:nvSpPr>
          <p:spPr bwMode="auto">
            <a:xfrm rot="-9060000">
              <a:off x="3863" y="3310"/>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2</a:t>
              </a:r>
              <a:endParaRPr lang="en-US">
                <a:solidFill>
                  <a:prstClr val="black"/>
                </a:solidFill>
              </a:endParaRPr>
            </a:p>
          </p:txBody>
        </p:sp>
        <p:sp>
          <p:nvSpPr>
            <p:cNvPr id="22539" name="Freeform 210"/>
            <p:cNvSpPr>
              <a:spLocks/>
            </p:cNvSpPr>
            <p:nvPr/>
          </p:nvSpPr>
          <p:spPr bwMode="auto">
            <a:xfrm>
              <a:off x="3522" y="3113"/>
              <a:ext cx="109" cy="85"/>
            </a:xfrm>
            <a:custGeom>
              <a:avLst/>
              <a:gdLst>
                <a:gd name="T0" fmla="*/ 0 w 217"/>
                <a:gd name="T1" fmla="*/ 0 h 170"/>
                <a:gd name="T2" fmla="*/ 4 w 217"/>
                <a:gd name="T3" fmla="*/ 1 h 170"/>
                <a:gd name="T4" fmla="*/ 3 w 217"/>
                <a:gd name="T5" fmla="*/ 2 h 170"/>
                <a:gd name="T6" fmla="*/ 3 w 217"/>
                <a:gd name="T7" fmla="*/ 3 h 170"/>
                <a:gd name="T8" fmla="*/ 0 w 217"/>
                <a:gd name="T9" fmla="*/ 0 h 170"/>
                <a:gd name="T10" fmla="*/ 0 60000 65536"/>
                <a:gd name="T11" fmla="*/ 0 60000 65536"/>
                <a:gd name="T12" fmla="*/ 0 60000 65536"/>
                <a:gd name="T13" fmla="*/ 0 60000 65536"/>
                <a:gd name="T14" fmla="*/ 0 60000 65536"/>
                <a:gd name="T15" fmla="*/ 0 w 217"/>
                <a:gd name="T16" fmla="*/ 0 h 170"/>
                <a:gd name="T17" fmla="*/ 217 w 217"/>
                <a:gd name="T18" fmla="*/ 170 h 170"/>
              </a:gdLst>
              <a:ahLst/>
              <a:cxnLst>
                <a:cxn ang="T10">
                  <a:pos x="T0" y="T1"/>
                </a:cxn>
                <a:cxn ang="T11">
                  <a:pos x="T2" y="T3"/>
                </a:cxn>
                <a:cxn ang="T12">
                  <a:pos x="T4" y="T5"/>
                </a:cxn>
                <a:cxn ang="T13">
                  <a:pos x="T6" y="T7"/>
                </a:cxn>
                <a:cxn ang="T14">
                  <a:pos x="T8" y="T9"/>
                </a:cxn>
              </a:cxnLst>
              <a:rect l="T15" t="T16" r="T17" b="T18"/>
              <a:pathLst>
                <a:path w="217" h="170">
                  <a:moveTo>
                    <a:pt x="0" y="0"/>
                  </a:moveTo>
                  <a:lnTo>
                    <a:pt x="217" y="40"/>
                  </a:lnTo>
                  <a:lnTo>
                    <a:pt x="144" y="84"/>
                  </a:lnTo>
                  <a:lnTo>
                    <a:pt x="143" y="170"/>
                  </a:lnTo>
                  <a:lnTo>
                    <a:pt x="0" y="0"/>
                  </a:lnTo>
                  <a:close/>
                </a:path>
              </a:pathLst>
            </a:custGeom>
            <a:solidFill>
              <a:srgbClr val="000000"/>
            </a:solidFill>
            <a:ln w="0">
              <a:solidFill>
                <a:srgbClr val="000000"/>
              </a:solidFill>
              <a:round/>
              <a:headEnd/>
              <a:tailEnd/>
            </a:ln>
          </p:spPr>
          <p:txBody>
            <a:bodyPr/>
            <a:lstStyle/>
            <a:p>
              <a:endParaRPr lang="en-US">
                <a:solidFill>
                  <a:prstClr val="black"/>
                </a:solidFill>
              </a:endParaRPr>
            </a:p>
          </p:txBody>
        </p:sp>
        <p:sp>
          <p:nvSpPr>
            <p:cNvPr id="22540" name="Freeform 211"/>
            <p:cNvSpPr>
              <a:spLocks/>
            </p:cNvSpPr>
            <p:nvPr/>
          </p:nvSpPr>
          <p:spPr bwMode="auto">
            <a:xfrm>
              <a:off x="3522" y="3113"/>
              <a:ext cx="109" cy="85"/>
            </a:xfrm>
            <a:custGeom>
              <a:avLst/>
              <a:gdLst>
                <a:gd name="T0" fmla="*/ 0 w 195"/>
                <a:gd name="T1" fmla="*/ 0 h 152"/>
                <a:gd name="T2" fmla="*/ 6 w 195"/>
                <a:gd name="T3" fmla="*/ 1 h 152"/>
                <a:gd name="T4" fmla="*/ 4 w 195"/>
                <a:gd name="T5" fmla="*/ 2 h 152"/>
                <a:gd name="T6" fmla="*/ 4 w 195"/>
                <a:gd name="T7" fmla="*/ 4 h 152"/>
                <a:gd name="T8" fmla="*/ 0 w 195"/>
                <a:gd name="T9" fmla="*/ 0 h 152"/>
                <a:gd name="T10" fmla="*/ 0 60000 65536"/>
                <a:gd name="T11" fmla="*/ 0 60000 65536"/>
                <a:gd name="T12" fmla="*/ 0 60000 65536"/>
                <a:gd name="T13" fmla="*/ 0 60000 65536"/>
                <a:gd name="T14" fmla="*/ 0 60000 65536"/>
                <a:gd name="T15" fmla="*/ 0 w 195"/>
                <a:gd name="T16" fmla="*/ 0 h 152"/>
                <a:gd name="T17" fmla="*/ 195 w 195"/>
                <a:gd name="T18" fmla="*/ 152 h 152"/>
              </a:gdLst>
              <a:ahLst/>
              <a:cxnLst>
                <a:cxn ang="T10">
                  <a:pos x="T0" y="T1"/>
                </a:cxn>
                <a:cxn ang="T11">
                  <a:pos x="T2" y="T3"/>
                </a:cxn>
                <a:cxn ang="T12">
                  <a:pos x="T4" y="T5"/>
                </a:cxn>
                <a:cxn ang="T13">
                  <a:pos x="T6" y="T7"/>
                </a:cxn>
                <a:cxn ang="T14">
                  <a:pos x="T8" y="T9"/>
                </a:cxn>
              </a:cxnLst>
              <a:rect l="T15" t="T16" r="T17" b="T18"/>
              <a:pathLst>
                <a:path w="195" h="152">
                  <a:moveTo>
                    <a:pt x="0" y="0"/>
                  </a:moveTo>
                  <a:lnTo>
                    <a:pt x="195" y="35"/>
                  </a:lnTo>
                  <a:lnTo>
                    <a:pt x="129" y="75"/>
                  </a:lnTo>
                  <a:lnTo>
                    <a:pt x="128" y="152"/>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41" name="Line 212"/>
            <p:cNvSpPr>
              <a:spLocks noChangeShapeType="1"/>
            </p:cNvSpPr>
            <p:nvPr/>
          </p:nvSpPr>
          <p:spPr bwMode="auto">
            <a:xfrm flipH="1" flipV="1">
              <a:off x="3558" y="3134"/>
              <a:ext cx="753" cy="43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2" name="Freeform 213"/>
            <p:cNvSpPr>
              <a:spLocks/>
            </p:cNvSpPr>
            <p:nvPr/>
          </p:nvSpPr>
          <p:spPr bwMode="auto">
            <a:xfrm>
              <a:off x="869" y="1000"/>
              <a:ext cx="84" cy="83"/>
            </a:xfrm>
            <a:custGeom>
              <a:avLst/>
              <a:gdLst>
                <a:gd name="T0" fmla="*/ 3 w 167"/>
                <a:gd name="T1" fmla="*/ 2 h 166"/>
                <a:gd name="T2" fmla="*/ 3 w 167"/>
                <a:gd name="T3" fmla="*/ 1 h 166"/>
                <a:gd name="T4" fmla="*/ 3 w 167"/>
                <a:gd name="T5" fmla="*/ 1 h 166"/>
                <a:gd name="T6" fmla="*/ 2 w 167"/>
                <a:gd name="T7" fmla="*/ 1 h 166"/>
                <a:gd name="T8" fmla="*/ 2 w 167"/>
                <a:gd name="T9" fmla="*/ 0 h 166"/>
                <a:gd name="T10" fmla="*/ 1 w 167"/>
                <a:gd name="T11" fmla="*/ 1 h 166"/>
                <a:gd name="T12" fmla="*/ 1 w 167"/>
                <a:gd name="T13" fmla="*/ 1 h 166"/>
                <a:gd name="T14" fmla="*/ 1 w 167"/>
                <a:gd name="T15" fmla="*/ 1 h 166"/>
                <a:gd name="T16" fmla="*/ 0 w 167"/>
                <a:gd name="T17" fmla="*/ 2 h 166"/>
                <a:gd name="T18" fmla="*/ 1 w 167"/>
                <a:gd name="T19" fmla="*/ 2 h 166"/>
                <a:gd name="T20" fmla="*/ 1 w 167"/>
                <a:gd name="T21" fmla="*/ 3 h 166"/>
                <a:gd name="T22" fmla="*/ 1 w 167"/>
                <a:gd name="T23" fmla="*/ 3 h 166"/>
                <a:gd name="T24" fmla="*/ 2 w 167"/>
                <a:gd name="T25" fmla="*/ 3 h 166"/>
                <a:gd name="T26" fmla="*/ 2 w 167"/>
                <a:gd name="T27" fmla="*/ 3 h 166"/>
                <a:gd name="T28" fmla="*/ 3 w 167"/>
                <a:gd name="T29" fmla="*/ 3 h 166"/>
                <a:gd name="T30" fmla="*/ 3 w 167"/>
                <a:gd name="T31" fmla="*/ 2 h 166"/>
                <a:gd name="T32" fmla="*/ 3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4"/>
                  </a:moveTo>
                  <a:lnTo>
                    <a:pt x="160" y="50"/>
                  </a:lnTo>
                  <a:lnTo>
                    <a:pt x="142" y="25"/>
                  </a:lnTo>
                  <a:lnTo>
                    <a:pt x="116" y="7"/>
                  </a:lnTo>
                  <a:lnTo>
                    <a:pt x="83" y="0"/>
                  </a:lnTo>
                  <a:lnTo>
                    <a:pt x="51" y="7"/>
                  </a:lnTo>
                  <a:lnTo>
                    <a:pt x="24" y="25"/>
                  </a:lnTo>
                  <a:lnTo>
                    <a:pt x="6" y="50"/>
                  </a:lnTo>
                  <a:lnTo>
                    <a:pt x="0" y="84"/>
                  </a:lnTo>
                  <a:lnTo>
                    <a:pt x="6" y="116"/>
                  </a:lnTo>
                  <a:lnTo>
                    <a:pt x="24" y="142"/>
                  </a:lnTo>
                  <a:lnTo>
                    <a:pt x="51" y="160"/>
                  </a:lnTo>
                  <a:lnTo>
                    <a:pt x="83" y="166"/>
                  </a:lnTo>
                  <a:lnTo>
                    <a:pt x="116" y="160"/>
                  </a:lnTo>
                  <a:lnTo>
                    <a:pt x="142" y="142"/>
                  </a:lnTo>
                  <a:lnTo>
                    <a:pt x="160" y="116"/>
                  </a:lnTo>
                  <a:lnTo>
                    <a:pt x="167"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43" name="Freeform 214"/>
            <p:cNvSpPr>
              <a:spLocks/>
            </p:cNvSpPr>
            <p:nvPr/>
          </p:nvSpPr>
          <p:spPr bwMode="auto">
            <a:xfrm>
              <a:off x="869" y="1000"/>
              <a:ext cx="84"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5"/>
                  </a:moveTo>
                  <a:lnTo>
                    <a:pt x="144" y="45"/>
                  </a:lnTo>
                  <a:lnTo>
                    <a:pt x="128" y="22"/>
                  </a:lnTo>
                  <a:lnTo>
                    <a:pt x="104" y="6"/>
                  </a:lnTo>
                  <a:lnTo>
                    <a:pt x="75" y="0"/>
                  </a:lnTo>
                  <a:lnTo>
                    <a:pt x="46" y="6"/>
                  </a:lnTo>
                  <a:lnTo>
                    <a:pt x="22" y="22"/>
                  </a:lnTo>
                  <a:lnTo>
                    <a:pt x="6" y="45"/>
                  </a:lnTo>
                  <a:lnTo>
                    <a:pt x="0" y="75"/>
                  </a:lnTo>
                  <a:lnTo>
                    <a:pt x="6" y="104"/>
                  </a:lnTo>
                  <a:lnTo>
                    <a:pt x="22" y="127"/>
                  </a:lnTo>
                  <a:lnTo>
                    <a:pt x="46" y="143"/>
                  </a:lnTo>
                  <a:lnTo>
                    <a:pt x="75" y="149"/>
                  </a:lnTo>
                  <a:lnTo>
                    <a:pt x="104" y="143"/>
                  </a:lnTo>
                  <a:lnTo>
                    <a:pt x="128" y="127"/>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44" name="Rectangle 215"/>
            <p:cNvSpPr>
              <a:spLocks noChangeArrowheads="1"/>
            </p:cNvSpPr>
            <p:nvPr/>
          </p:nvSpPr>
          <p:spPr bwMode="auto">
            <a:xfrm>
              <a:off x="950" y="1097"/>
              <a:ext cx="18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Ada</a:t>
              </a:r>
              <a:endParaRPr lang="en-US">
                <a:solidFill>
                  <a:prstClr val="black"/>
                </a:solidFill>
              </a:endParaRPr>
            </a:p>
          </p:txBody>
        </p:sp>
        <p:sp>
          <p:nvSpPr>
            <p:cNvPr id="22545" name="Freeform 216"/>
            <p:cNvSpPr>
              <a:spLocks/>
            </p:cNvSpPr>
            <p:nvPr/>
          </p:nvSpPr>
          <p:spPr bwMode="auto">
            <a:xfrm>
              <a:off x="190" y="1733"/>
              <a:ext cx="84" cy="83"/>
            </a:xfrm>
            <a:custGeom>
              <a:avLst/>
              <a:gdLst>
                <a:gd name="T0" fmla="*/ 3 w 166"/>
                <a:gd name="T1" fmla="*/ 1 h 167"/>
                <a:gd name="T2" fmla="*/ 3 w 166"/>
                <a:gd name="T3" fmla="*/ 0 h 167"/>
                <a:gd name="T4" fmla="*/ 3 w 166"/>
                <a:gd name="T5" fmla="*/ 0 h 167"/>
                <a:gd name="T6" fmla="*/ 2 w 166"/>
                <a:gd name="T7" fmla="*/ 0 h 167"/>
                <a:gd name="T8" fmla="*/ 2 w 166"/>
                <a:gd name="T9" fmla="*/ 0 h 167"/>
                <a:gd name="T10" fmla="*/ 1 w 166"/>
                <a:gd name="T11" fmla="*/ 0 h 167"/>
                <a:gd name="T12" fmla="*/ 1 w 166"/>
                <a:gd name="T13" fmla="*/ 0 h 167"/>
                <a:gd name="T14" fmla="*/ 1 w 166"/>
                <a:gd name="T15" fmla="*/ 0 h 167"/>
                <a:gd name="T16" fmla="*/ 0 w 166"/>
                <a:gd name="T17" fmla="*/ 1 h 167"/>
                <a:gd name="T18" fmla="*/ 1 w 166"/>
                <a:gd name="T19" fmla="*/ 1 h 167"/>
                <a:gd name="T20" fmla="*/ 1 w 166"/>
                <a:gd name="T21" fmla="*/ 2 h 167"/>
                <a:gd name="T22" fmla="*/ 1 w 166"/>
                <a:gd name="T23" fmla="*/ 2 h 167"/>
                <a:gd name="T24" fmla="*/ 2 w 166"/>
                <a:gd name="T25" fmla="*/ 2 h 167"/>
                <a:gd name="T26" fmla="*/ 2 w 166"/>
                <a:gd name="T27" fmla="*/ 2 h 167"/>
                <a:gd name="T28" fmla="*/ 3 w 166"/>
                <a:gd name="T29" fmla="*/ 2 h 167"/>
                <a:gd name="T30" fmla="*/ 3 w 166"/>
                <a:gd name="T31" fmla="*/ 1 h 167"/>
                <a:gd name="T32" fmla="*/ 3 w 166"/>
                <a:gd name="T33" fmla="*/ 1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7"/>
                <a:gd name="T53" fmla="*/ 166 w 1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7">
                  <a:moveTo>
                    <a:pt x="166" y="84"/>
                  </a:moveTo>
                  <a:lnTo>
                    <a:pt x="159" y="51"/>
                  </a:lnTo>
                  <a:lnTo>
                    <a:pt x="141" y="25"/>
                  </a:lnTo>
                  <a:lnTo>
                    <a:pt x="116" y="7"/>
                  </a:lnTo>
                  <a:lnTo>
                    <a:pt x="84" y="0"/>
                  </a:lnTo>
                  <a:lnTo>
                    <a:pt x="50" y="7"/>
                  </a:lnTo>
                  <a:lnTo>
                    <a:pt x="24" y="25"/>
                  </a:lnTo>
                  <a:lnTo>
                    <a:pt x="7" y="51"/>
                  </a:lnTo>
                  <a:lnTo>
                    <a:pt x="0" y="84"/>
                  </a:lnTo>
                  <a:lnTo>
                    <a:pt x="7" y="116"/>
                  </a:lnTo>
                  <a:lnTo>
                    <a:pt x="24" y="143"/>
                  </a:lnTo>
                  <a:lnTo>
                    <a:pt x="50" y="161"/>
                  </a:lnTo>
                  <a:lnTo>
                    <a:pt x="84" y="167"/>
                  </a:lnTo>
                  <a:lnTo>
                    <a:pt x="116" y="161"/>
                  </a:lnTo>
                  <a:lnTo>
                    <a:pt x="141" y="143"/>
                  </a:lnTo>
                  <a:lnTo>
                    <a:pt x="159" y="116"/>
                  </a:lnTo>
                  <a:lnTo>
                    <a:pt x="166"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46" name="Freeform 217"/>
            <p:cNvSpPr>
              <a:spLocks/>
            </p:cNvSpPr>
            <p:nvPr/>
          </p:nvSpPr>
          <p:spPr bwMode="auto">
            <a:xfrm>
              <a:off x="190" y="1733"/>
              <a:ext cx="84" cy="83"/>
            </a:xfrm>
            <a:custGeom>
              <a:avLst/>
              <a:gdLst>
                <a:gd name="T0" fmla="*/ 5 w 149"/>
                <a:gd name="T1" fmla="*/ 2 h 150"/>
                <a:gd name="T2" fmla="*/ 5 w 149"/>
                <a:gd name="T3" fmla="*/ 1 h 150"/>
                <a:gd name="T4" fmla="*/ 4 w 149"/>
                <a:gd name="T5" fmla="*/ 1 h 150"/>
                <a:gd name="T6" fmla="*/ 3 w 149"/>
                <a:gd name="T7" fmla="*/ 1 h 150"/>
                <a:gd name="T8" fmla="*/ 3 w 149"/>
                <a:gd name="T9" fmla="*/ 0 h 150"/>
                <a:gd name="T10" fmla="*/ 2 w 149"/>
                <a:gd name="T11" fmla="*/ 1 h 150"/>
                <a:gd name="T12" fmla="*/ 1 w 149"/>
                <a:gd name="T13" fmla="*/ 1 h 150"/>
                <a:gd name="T14" fmla="*/ 1 w 149"/>
                <a:gd name="T15" fmla="*/ 1 h 150"/>
                <a:gd name="T16" fmla="*/ 0 w 149"/>
                <a:gd name="T17" fmla="*/ 2 h 150"/>
                <a:gd name="T18" fmla="*/ 1 w 149"/>
                <a:gd name="T19" fmla="*/ 3 h 150"/>
                <a:gd name="T20" fmla="*/ 1 w 149"/>
                <a:gd name="T21" fmla="*/ 4 h 150"/>
                <a:gd name="T22" fmla="*/ 2 w 149"/>
                <a:gd name="T23" fmla="*/ 4 h 150"/>
                <a:gd name="T24" fmla="*/ 3 w 149"/>
                <a:gd name="T25" fmla="*/ 4 h 150"/>
                <a:gd name="T26" fmla="*/ 3 w 149"/>
                <a:gd name="T27" fmla="*/ 4 h 150"/>
                <a:gd name="T28" fmla="*/ 4 w 149"/>
                <a:gd name="T29" fmla="*/ 4 h 150"/>
                <a:gd name="T30" fmla="*/ 5 w 149"/>
                <a:gd name="T31" fmla="*/ 3 h 150"/>
                <a:gd name="T32" fmla="*/ 5 w 149"/>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50"/>
                <a:gd name="T53" fmla="*/ 149 w 149"/>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50">
                  <a:moveTo>
                    <a:pt x="149" y="75"/>
                  </a:moveTo>
                  <a:lnTo>
                    <a:pt x="143" y="46"/>
                  </a:lnTo>
                  <a:lnTo>
                    <a:pt x="127" y="22"/>
                  </a:lnTo>
                  <a:lnTo>
                    <a:pt x="104" y="6"/>
                  </a:lnTo>
                  <a:lnTo>
                    <a:pt x="75" y="0"/>
                  </a:lnTo>
                  <a:lnTo>
                    <a:pt x="45" y="6"/>
                  </a:lnTo>
                  <a:lnTo>
                    <a:pt x="22" y="22"/>
                  </a:lnTo>
                  <a:lnTo>
                    <a:pt x="6" y="46"/>
                  </a:lnTo>
                  <a:lnTo>
                    <a:pt x="0" y="75"/>
                  </a:lnTo>
                  <a:lnTo>
                    <a:pt x="6" y="104"/>
                  </a:lnTo>
                  <a:lnTo>
                    <a:pt x="22" y="128"/>
                  </a:lnTo>
                  <a:lnTo>
                    <a:pt x="45" y="144"/>
                  </a:lnTo>
                  <a:lnTo>
                    <a:pt x="75" y="150"/>
                  </a:lnTo>
                  <a:lnTo>
                    <a:pt x="104" y="144"/>
                  </a:lnTo>
                  <a:lnTo>
                    <a:pt x="127" y="128"/>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47" name="Rectangle 218"/>
            <p:cNvSpPr>
              <a:spLocks noChangeArrowheads="1"/>
            </p:cNvSpPr>
            <p:nvPr/>
          </p:nvSpPr>
          <p:spPr bwMode="auto">
            <a:xfrm>
              <a:off x="271" y="1830"/>
              <a:ext cx="2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Cora</a:t>
              </a:r>
              <a:endParaRPr lang="en-US">
                <a:solidFill>
                  <a:prstClr val="black"/>
                </a:solidFill>
              </a:endParaRPr>
            </a:p>
          </p:txBody>
        </p:sp>
        <p:sp>
          <p:nvSpPr>
            <p:cNvPr id="22548" name="Freeform 219"/>
            <p:cNvSpPr>
              <a:spLocks/>
            </p:cNvSpPr>
            <p:nvPr/>
          </p:nvSpPr>
          <p:spPr bwMode="auto">
            <a:xfrm>
              <a:off x="1934" y="902"/>
              <a:ext cx="84" cy="83"/>
            </a:xfrm>
            <a:custGeom>
              <a:avLst/>
              <a:gdLst>
                <a:gd name="T0" fmla="*/ 3 w 167"/>
                <a:gd name="T1" fmla="*/ 2 h 166"/>
                <a:gd name="T2" fmla="*/ 3 w 167"/>
                <a:gd name="T3" fmla="*/ 1 h 166"/>
                <a:gd name="T4" fmla="*/ 3 w 167"/>
                <a:gd name="T5" fmla="*/ 1 h 166"/>
                <a:gd name="T6" fmla="*/ 2 w 167"/>
                <a:gd name="T7" fmla="*/ 1 h 166"/>
                <a:gd name="T8" fmla="*/ 2 w 167"/>
                <a:gd name="T9" fmla="*/ 0 h 166"/>
                <a:gd name="T10" fmla="*/ 1 w 167"/>
                <a:gd name="T11" fmla="*/ 1 h 166"/>
                <a:gd name="T12" fmla="*/ 1 w 167"/>
                <a:gd name="T13" fmla="*/ 1 h 166"/>
                <a:gd name="T14" fmla="*/ 1 w 167"/>
                <a:gd name="T15" fmla="*/ 1 h 166"/>
                <a:gd name="T16" fmla="*/ 0 w 167"/>
                <a:gd name="T17" fmla="*/ 2 h 166"/>
                <a:gd name="T18" fmla="*/ 1 w 167"/>
                <a:gd name="T19" fmla="*/ 2 h 166"/>
                <a:gd name="T20" fmla="*/ 1 w 167"/>
                <a:gd name="T21" fmla="*/ 3 h 166"/>
                <a:gd name="T22" fmla="*/ 1 w 167"/>
                <a:gd name="T23" fmla="*/ 3 h 166"/>
                <a:gd name="T24" fmla="*/ 2 w 167"/>
                <a:gd name="T25" fmla="*/ 3 h 166"/>
                <a:gd name="T26" fmla="*/ 2 w 167"/>
                <a:gd name="T27" fmla="*/ 3 h 166"/>
                <a:gd name="T28" fmla="*/ 3 w 167"/>
                <a:gd name="T29" fmla="*/ 3 h 166"/>
                <a:gd name="T30" fmla="*/ 3 w 167"/>
                <a:gd name="T31" fmla="*/ 2 h 166"/>
                <a:gd name="T32" fmla="*/ 3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4"/>
                  </a:moveTo>
                  <a:lnTo>
                    <a:pt x="161" y="50"/>
                  </a:lnTo>
                  <a:lnTo>
                    <a:pt x="143" y="24"/>
                  </a:lnTo>
                  <a:lnTo>
                    <a:pt x="116" y="7"/>
                  </a:lnTo>
                  <a:lnTo>
                    <a:pt x="84" y="0"/>
                  </a:lnTo>
                  <a:lnTo>
                    <a:pt x="51" y="7"/>
                  </a:lnTo>
                  <a:lnTo>
                    <a:pt x="25" y="24"/>
                  </a:lnTo>
                  <a:lnTo>
                    <a:pt x="7" y="50"/>
                  </a:lnTo>
                  <a:lnTo>
                    <a:pt x="0" y="84"/>
                  </a:lnTo>
                  <a:lnTo>
                    <a:pt x="7" y="116"/>
                  </a:lnTo>
                  <a:lnTo>
                    <a:pt x="25" y="142"/>
                  </a:lnTo>
                  <a:lnTo>
                    <a:pt x="51" y="159"/>
                  </a:lnTo>
                  <a:lnTo>
                    <a:pt x="84" y="166"/>
                  </a:lnTo>
                  <a:lnTo>
                    <a:pt x="116" y="159"/>
                  </a:lnTo>
                  <a:lnTo>
                    <a:pt x="143" y="142"/>
                  </a:lnTo>
                  <a:lnTo>
                    <a:pt x="161" y="116"/>
                  </a:lnTo>
                  <a:lnTo>
                    <a:pt x="167"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49" name="Freeform 220"/>
            <p:cNvSpPr>
              <a:spLocks/>
            </p:cNvSpPr>
            <p:nvPr/>
          </p:nvSpPr>
          <p:spPr bwMode="auto">
            <a:xfrm>
              <a:off x="1934" y="902"/>
              <a:ext cx="84"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5"/>
                  </a:moveTo>
                  <a:lnTo>
                    <a:pt x="144" y="45"/>
                  </a:lnTo>
                  <a:lnTo>
                    <a:pt x="128" y="22"/>
                  </a:lnTo>
                  <a:lnTo>
                    <a:pt x="104" y="6"/>
                  </a:lnTo>
                  <a:lnTo>
                    <a:pt x="75" y="0"/>
                  </a:lnTo>
                  <a:lnTo>
                    <a:pt x="46" y="6"/>
                  </a:lnTo>
                  <a:lnTo>
                    <a:pt x="22" y="22"/>
                  </a:lnTo>
                  <a:lnTo>
                    <a:pt x="6" y="45"/>
                  </a:lnTo>
                  <a:lnTo>
                    <a:pt x="0" y="75"/>
                  </a:lnTo>
                  <a:lnTo>
                    <a:pt x="6" y="104"/>
                  </a:lnTo>
                  <a:lnTo>
                    <a:pt x="22" y="127"/>
                  </a:lnTo>
                  <a:lnTo>
                    <a:pt x="46" y="143"/>
                  </a:lnTo>
                  <a:lnTo>
                    <a:pt x="75" y="149"/>
                  </a:lnTo>
                  <a:lnTo>
                    <a:pt x="104" y="143"/>
                  </a:lnTo>
                  <a:lnTo>
                    <a:pt x="128" y="127"/>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50" name="Rectangle 221"/>
            <p:cNvSpPr>
              <a:spLocks noChangeArrowheads="1"/>
            </p:cNvSpPr>
            <p:nvPr/>
          </p:nvSpPr>
          <p:spPr bwMode="auto">
            <a:xfrm>
              <a:off x="2015" y="999"/>
              <a:ext cx="30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Louise</a:t>
              </a:r>
              <a:endParaRPr lang="en-US">
                <a:solidFill>
                  <a:prstClr val="black"/>
                </a:solidFill>
              </a:endParaRPr>
            </a:p>
          </p:txBody>
        </p:sp>
        <p:sp>
          <p:nvSpPr>
            <p:cNvPr id="22551" name="Freeform 222"/>
            <p:cNvSpPr>
              <a:spLocks/>
            </p:cNvSpPr>
            <p:nvPr/>
          </p:nvSpPr>
          <p:spPr bwMode="auto">
            <a:xfrm>
              <a:off x="530" y="2610"/>
              <a:ext cx="83" cy="84"/>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4"/>
                  </a:moveTo>
                  <a:lnTo>
                    <a:pt x="159" y="50"/>
                  </a:lnTo>
                  <a:lnTo>
                    <a:pt x="141" y="24"/>
                  </a:lnTo>
                  <a:lnTo>
                    <a:pt x="115" y="7"/>
                  </a:lnTo>
                  <a:lnTo>
                    <a:pt x="82" y="0"/>
                  </a:lnTo>
                  <a:lnTo>
                    <a:pt x="50" y="7"/>
                  </a:lnTo>
                  <a:lnTo>
                    <a:pt x="24" y="24"/>
                  </a:lnTo>
                  <a:lnTo>
                    <a:pt x="7" y="50"/>
                  </a:lnTo>
                  <a:lnTo>
                    <a:pt x="0" y="84"/>
                  </a:lnTo>
                  <a:lnTo>
                    <a:pt x="7" y="116"/>
                  </a:lnTo>
                  <a:lnTo>
                    <a:pt x="24" y="141"/>
                  </a:lnTo>
                  <a:lnTo>
                    <a:pt x="50" y="159"/>
                  </a:lnTo>
                  <a:lnTo>
                    <a:pt x="82" y="166"/>
                  </a:lnTo>
                  <a:lnTo>
                    <a:pt x="115" y="159"/>
                  </a:lnTo>
                  <a:lnTo>
                    <a:pt x="141" y="141"/>
                  </a:lnTo>
                  <a:lnTo>
                    <a:pt x="159" y="116"/>
                  </a:lnTo>
                  <a:lnTo>
                    <a:pt x="166"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52" name="Freeform 223"/>
            <p:cNvSpPr>
              <a:spLocks/>
            </p:cNvSpPr>
            <p:nvPr/>
          </p:nvSpPr>
          <p:spPr bwMode="auto">
            <a:xfrm>
              <a:off x="530" y="2610"/>
              <a:ext cx="83" cy="84"/>
            </a:xfrm>
            <a:custGeom>
              <a:avLst/>
              <a:gdLst>
                <a:gd name="T0" fmla="*/ 4 w 149"/>
                <a:gd name="T1" fmla="*/ 3 h 149"/>
                <a:gd name="T2" fmla="*/ 4 w 149"/>
                <a:gd name="T3" fmla="*/ 2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2 h 149"/>
                <a:gd name="T16" fmla="*/ 0 w 149"/>
                <a:gd name="T17" fmla="*/ 3 h 149"/>
                <a:gd name="T18" fmla="*/ 1 w 149"/>
                <a:gd name="T19" fmla="*/ 3 h 149"/>
                <a:gd name="T20" fmla="*/ 1 w 149"/>
                <a:gd name="T21" fmla="*/ 4 h 149"/>
                <a:gd name="T22" fmla="*/ 1 w 149"/>
                <a:gd name="T23" fmla="*/ 5 h 149"/>
                <a:gd name="T24" fmla="*/ 2 w 149"/>
                <a:gd name="T25" fmla="*/ 5 h 149"/>
                <a:gd name="T26" fmla="*/ 3 w 149"/>
                <a:gd name="T27" fmla="*/ 5 h 149"/>
                <a:gd name="T28" fmla="*/ 4 w 149"/>
                <a:gd name="T29" fmla="*/ 4 h 149"/>
                <a:gd name="T30" fmla="*/ 4 w 149"/>
                <a:gd name="T31" fmla="*/ 3 h 149"/>
                <a:gd name="T32" fmla="*/ 4 w 149"/>
                <a:gd name="T33" fmla="*/ 3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5"/>
                  </a:moveTo>
                  <a:lnTo>
                    <a:pt x="143" y="45"/>
                  </a:lnTo>
                  <a:lnTo>
                    <a:pt x="127" y="22"/>
                  </a:lnTo>
                  <a:lnTo>
                    <a:pt x="103" y="6"/>
                  </a:lnTo>
                  <a:lnTo>
                    <a:pt x="74" y="0"/>
                  </a:lnTo>
                  <a:lnTo>
                    <a:pt x="45" y="6"/>
                  </a:lnTo>
                  <a:lnTo>
                    <a:pt x="22" y="22"/>
                  </a:lnTo>
                  <a:lnTo>
                    <a:pt x="6" y="45"/>
                  </a:lnTo>
                  <a:lnTo>
                    <a:pt x="0" y="75"/>
                  </a:lnTo>
                  <a:lnTo>
                    <a:pt x="6" y="104"/>
                  </a:lnTo>
                  <a:lnTo>
                    <a:pt x="22" y="127"/>
                  </a:lnTo>
                  <a:lnTo>
                    <a:pt x="45" y="143"/>
                  </a:lnTo>
                  <a:lnTo>
                    <a:pt x="74" y="149"/>
                  </a:lnTo>
                  <a:lnTo>
                    <a:pt x="103" y="143"/>
                  </a:lnTo>
                  <a:lnTo>
                    <a:pt x="127" y="127"/>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53" name="Rectangle 224"/>
            <p:cNvSpPr>
              <a:spLocks noChangeArrowheads="1"/>
            </p:cNvSpPr>
            <p:nvPr/>
          </p:nvSpPr>
          <p:spPr bwMode="auto">
            <a:xfrm>
              <a:off x="610" y="2708"/>
              <a:ext cx="2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Jean</a:t>
              </a:r>
              <a:endParaRPr lang="en-US">
                <a:solidFill>
                  <a:prstClr val="black"/>
                </a:solidFill>
              </a:endParaRPr>
            </a:p>
          </p:txBody>
        </p:sp>
        <p:sp>
          <p:nvSpPr>
            <p:cNvPr id="22554" name="Freeform 225"/>
            <p:cNvSpPr>
              <a:spLocks/>
            </p:cNvSpPr>
            <p:nvPr/>
          </p:nvSpPr>
          <p:spPr bwMode="auto">
            <a:xfrm>
              <a:off x="1596" y="2930"/>
              <a:ext cx="83" cy="83"/>
            </a:xfrm>
            <a:custGeom>
              <a:avLst/>
              <a:gdLst>
                <a:gd name="T0" fmla="*/ 2 w 167"/>
                <a:gd name="T1" fmla="*/ 2 h 166"/>
                <a:gd name="T2" fmla="*/ 2 w 167"/>
                <a:gd name="T3" fmla="*/ 1 h 166"/>
                <a:gd name="T4" fmla="*/ 2 w 167"/>
                <a:gd name="T5" fmla="*/ 1 h 166"/>
                <a:gd name="T6" fmla="*/ 1 w 167"/>
                <a:gd name="T7" fmla="*/ 1 h 166"/>
                <a:gd name="T8" fmla="*/ 1 w 167"/>
                <a:gd name="T9" fmla="*/ 0 h 166"/>
                <a:gd name="T10" fmla="*/ 0 w 167"/>
                <a:gd name="T11" fmla="*/ 1 h 166"/>
                <a:gd name="T12" fmla="*/ 0 w 167"/>
                <a:gd name="T13" fmla="*/ 1 h 166"/>
                <a:gd name="T14" fmla="*/ 0 w 167"/>
                <a:gd name="T15" fmla="*/ 1 h 166"/>
                <a:gd name="T16" fmla="*/ 0 w 167"/>
                <a:gd name="T17" fmla="*/ 2 h 166"/>
                <a:gd name="T18" fmla="*/ 0 w 167"/>
                <a:gd name="T19" fmla="*/ 2 h 166"/>
                <a:gd name="T20" fmla="*/ 0 w 167"/>
                <a:gd name="T21" fmla="*/ 3 h 166"/>
                <a:gd name="T22" fmla="*/ 0 w 167"/>
                <a:gd name="T23" fmla="*/ 3 h 166"/>
                <a:gd name="T24" fmla="*/ 1 w 167"/>
                <a:gd name="T25" fmla="*/ 3 h 166"/>
                <a:gd name="T26" fmla="*/ 1 w 167"/>
                <a:gd name="T27" fmla="*/ 3 h 166"/>
                <a:gd name="T28" fmla="*/ 2 w 167"/>
                <a:gd name="T29" fmla="*/ 3 h 166"/>
                <a:gd name="T30" fmla="*/ 2 w 167"/>
                <a:gd name="T31" fmla="*/ 2 h 166"/>
                <a:gd name="T32" fmla="*/ 2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2"/>
                  </a:moveTo>
                  <a:lnTo>
                    <a:pt x="160" y="50"/>
                  </a:lnTo>
                  <a:lnTo>
                    <a:pt x="142" y="24"/>
                  </a:lnTo>
                  <a:lnTo>
                    <a:pt x="116" y="7"/>
                  </a:lnTo>
                  <a:lnTo>
                    <a:pt x="84" y="0"/>
                  </a:lnTo>
                  <a:lnTo>
                    <a:pt x="51" y="7"/>
                  </a:lnTo>
                  <a:lnTo>
                    <a:pt x="25" y="24"/>
                  </a:lnTo>
                  <a:lnTo>
                    <a:pt x="7" y="50"/>
                  </a:lnTo>
                  <a:lnTo>
                    <a:pt x="0" y="82"/>
                  </a:lnTo>
                  <a:lnTo>
                    <a:pt x="7" y="116"/>
                  </a:lnTo>
                  <a:lnTo>
                    <a:pt x="25" y="141"/>
                  </a:lnTo>
                  <a:lnTo>
                    <a:pt x="51" y="159"/>
                  </a:lnTo>
                  <a:lnTo>
                    <a:pt x="84" y="166"/>
                  </a:lnTo>
                  <a:lnTo>
                    <a:pt x="116" y="159"/>
                  </a:lnTo>
                  <a:lnTo>
                    <a:pt x="142" y="141"/>
                  </a:lnTo>
                  <a:lnTo>
                    <a:pt x="160" y="116"/>
                  </a:lnTo>
                  <a:lnTo>
                    <a:pt x="167"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55" name="Freeform 226"/>
            <p:cNvSpPr>
              <a:spLocks/>
            </p:cNvSpPr>
            <p:nvPr/>
          </p:nvSpPr>
          <p:spPr bwMode="auto">
            <a:xfrm>
              <a:off x="1596" y="2930"/>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7" y="22"/>
                  </a:lnTo>
                  <a:lnTo>
                    <a:pt x="104" y="6"/>
                  </a:lnTo>
                  <a:lnTo>
                    <a:pt x="75" y="0"/>
                  </a:lnTo>
                  <a:lnTo>
                    <a:pt x="45" y="6"/>
                  </a:lnTo>
                  <a:lnTo>
                    <a:pt x="22" y="22"/>
                  </a:lnTo>
                  <a:lnTo>
                    <a:pt x="6" y="45"/>
                  </a:lnTo>
                  <a:lnTo>
                    <a:pt x="0" y="74"/>
                  </a:lnTo>
                  <a:lnTo>
                    <a:pt x="6" y="104"/>
                  </a:lnTo>
                  <a:lnTo>
                    <a:pt x="22" y="127"/>
                  </a:lnTo>
                  <a:lnTo>
                    <a:pt x="45" y="143"/>
                  </a:lnTo>
                  <a:lnTo>
                    <a:pt x="75" y="149"/>
                  </a:lnTo>
                  <a:lnTo>
                    <a:pt x="104" y="143"/>
                  </a:lnTo>
                  <a:lnTo>
                    <a:pt x="127" y="127"/>
                  </a:lnTo>
                  <a:lnTo>
                    <a:pt x="143" y="104"/>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56" name="Rectangle 227"/>
            <p:cNvSpPr>
              <a:spLocks noChangeArrowheads="1"/>
            </p:cNvSpPr>
            <p:nvPr/>
          </p:nvSpPr>
          <p:spPr bwMode="auto">
            <a:xfrm>
              <a:off x="1488" y="3072"/>
              <a:ext cx="27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Helen</a:t>
              </a:r>
              <a:endParaRPr lang="en-US">
                <a:solidFill>
                  <a:prstClr val="black"/>
                </a:solidFill>
              </a:endParaRPr>
            </a:p>
          </p:txBody>
        </p:sp>
        <p:sp>
          <p:nvSpPr>
            <p:cNvPr id="22557" name="Freeform 228"/>
            <p:cNvSpPr>
              <a:spLocks/>
            </p:cNvSpPr>
            <p:nvPr/>
          </p:nvSpPr>
          <p:spPr bwMode="auto">
            <a:xfrm>
              <a:off x="2610" y="2289"/>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60" y="50"/>
                  </a:lnTo>
                  <a:lnTo>
                    <a:pt x="142" y="24"/>
                  </a:lnTo>
                  <a:lnTo>
                    <a:pt x="116" y="6"/>
                  </a:lnTo>
                  <a:lnTo>
                    <a:pt x="83" y="0"/>
                  </a:lnTo>
                  <a:lnTo>
                    <a:pt x="50" y="6"/>
                  </a:lnTo>
                  <a:lnTo>
                    <a:pt x="25" y="24"/>
                  </a:lnTo>
                  <a:lnTo>
                    <a:pt x="7" y="50"/>
                  </a:lnTo>
                  <a:lnTo>
                    <a:pt x="0" y="82"/>
                  </a:lnTo>
                  <a:lnTo>
                    <a:pt x="7" y="116"/>
                  </a:lnTo>
                  <a:lnTo>
                    <a:pt x="25" y="141"/>
                  </a:lnTo>
                  <a:lnTo>
                    <a:pt x="50" y="159"/>
                  </a:lnTo>
                  <a:lnTo>
                    <a:pt x="83" y="166"/>
                  </a:lnTo>
                  <a:lnTo>
                    <a:pt x="116" y="159"/>
                  </a:lnTo>
                  <a:lnTo>
                    <a:pt x="142" y="141"/>
                  </a:lnTo>
                  <a:lnTo>
                    <a:pt x="160" y="116"/>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58" name="Freeform 229"/>
            <p:cNvSpPr>
              <a:spLocks/>
            </p:cNvSpPr>
            <p:nvPr/>
          </p:nvSpPr>
          <p:spPr bwMode="auto">
            <a:xfrm>
              <a:off x="2610" y="2289"/>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7" y="22"/>
                  </a:lnTo>
                  <a:lnTo>
                    <a:pt x="104" y="6"/>
                  </a:lnTo>
                  <a:lnTo>
                    <a:pt x="74" y="0"/>
                  </a:lnTo>
                  <a:lnTo>
                    <a:pt x="45" y="6"/>
                  </a:lnTo>
                  <a:lnTo>
                    <a:pt x="22" y="22"/>
                  </a:lnTo>
                  <a:lnTo>
                    <a:pt x="6" y="45"/>
                  </a:lnTo>
                  <a:lnTo>
                    <a:pt x="0" y="74"/>
                  </a:lnTo>
                  <a:lnTo>
                    <a:pt x="6" y="104"/>
                  </a:lnTo>
                  <a:lnTo>
                    <a:pt x="22" y="127"/>
                  </a:lnTo>
                  <a:lnTo>
                    <a:pt x="45" y="143"/>
                  </a:lnTo>
                  <a:lnTo>
                    <a:pt x="74" y="149"/>
                  </a:lnTo>
                  <a:lnTo>
                    <a:pt x="104" y="143"/>
                  </a:lnTo>
                  <a:lnTo>
                    <a:pt x="127" y="127"/>
                  </a:lnTo>
                  <a:lnTo>
                    <a:pt x="143" y="104"/>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59" name="Rectangle 230"/>
            <p:cNvSpPr>
              <a:spLocks noChangeArrowheads="1"/>
            </p:cNvSpPr>
            <p:nvPr/>
          </p:nvSpPr>
          <p:spPr bwMode="auto">
            <a:xfrm>
              <a:off x="2690" y="2387"/>
              <a:ext cx="32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Martha</a:t>
              </a:r>
              <a:endParaRPr lang="en-US">
                <a:solidFill>
                  <a:prstClr val="black"/>
                </a:solidFill>
              </a:endParaRPr>
            </a:p>
          </p:txBody>
        </p:sp>
        <p:sp>
          <p:nvSpPr>
            <p:cNvPr id="22560" name="Freeform 231"/>
            <p:cNvSpPr>
              <a:spLocks/>
            </p:cNvSpPr>
            <p:nvPr/>
          </p:nvSpPr>
          <p:spPr bwMode="auto">
            <a:xfrm>
              <a:off x="2042" y="2777"/>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4"/>
                  </a:moveTo>
                  <a:lnTo>
                    <a:pt x="160" y="50"/>
                  </a:lnTo>
                  <a:lnTo>
                    <a:pt x="142" y="25"/>
                  </a:lnTo>
                  <a:lnTo>
                    <a:pt x="116" y="7"/>
                  </a:lnTo>
                  <a:lnTo>
                    <a:pt x="84" y="0"/>
                  </a:lnTo>
                  <a:lnTo>
                    <a:pt x="52" y="7"/>
                  </a:lnTo>
                  <a:lnTo>
                    <a:pt x="25" y="25"/>
                  </a:lnTo>
                  <a:lnTo>
                    <a:pt x="7" y="50"/>
                  </a:lnTo>
                  <a:lnTo>
                    <a:pt x="0" y="84"/>
                  </a:lnTo>
                  <a:lnTo>
                    <a:pt x="7" y="116"/>
                  </a:lnTo>
                  <a:lnTo>
                    <a:pt x="25" y="142"/>
                  </a:lnTo>
                  <a:lnTo>
                    <a:pt x="52" y="160"/>
                  </a:lnTo>
                  <a:lnTo>
                    <a:pt x="84" y="166"/>
                  </a:lnTo>
                  <a:lnTo>
                    <a:pt x="116" y="160"/>
                  </a:lnTo>
                  <a:lnTo>
                    <a:pt x="142" y="142"/>
                  </a:lnTo>
                  <a:lnTo>
                    <a:pt x="160" y="116"/>
                  </a:lnTo>
                  <a:lnTo>
                    <a:pt x="166"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61" name="Freeform 232"/>
            <p:cNvSpPr>
              <a:spLocks/>
            </p:cNvSpPr>
            <p:nvPr/>
          </p:nvSpPr>
          <p:spPr bwMode="auto">
            <a:xfrm>
              <a:off x="2042" y="2777"/>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5"/>
                  </a:moveTo>
                  <a:lnTo>
                    <a:pt x="143" y="45"/>
                  </a:lnTo>
                  <a:lnTo>
                    <a:pt x="127" y="22"/>
                  </a:lnTo>
                  <a:lnTo>
                    <a:pt x="104" y="6"/>
                  </a:lnTo>
                  <a:lnTo>
                    <a:pt x="75" y="0"/>
                  </a:lnTo>
                  <a:lnTo>
                    <a:pt x="46" y="6"/>
                  </a:lnTo>
                  <a:lnTo>
                    <a:pt x="22" y="22"/>
                  </a:lnTo>
                  <a:lnTo>
                    <a:pt x="6" y="45"/>
                  </a:lnTo>
                  <a:lnTo>
                    <a:pt x="0" y="75"/>
                  </a:lnTo>
                  <a:lnTo>
                    <a:pt x="6" y="104"/>
                  </a:lnTo>
                  <a:lnTo>
                    <a:pt x="22" y="127"/>
                  </a:lnTo>
                  <a:lnTo>
                    <a:pt x="46" y="143"/>
                  </a:lnTo>
                  <a:lnTo>
                    <a:pt x="75" y="149"/>
                  </a:lnTo>
                  <a:lnTo>
                    <a:pt x="104" y="143"/>
                  </a:lnTo>
                  <a:lnTo>
                    <a:pt x="127" y="127"/>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62" name="Rectangle 233"/>
            <p:cNvSpPr>
              <a:spLocks noChangeArrowheads="1"/>
            </p:cNvSpPr>
            <p:nvPr/>
          </p:nvSpPr>
          <p:spPr bwMode="auto">
            <a:xfrm>
              <a:off x="2122" y="2874"/>
              <a:ext cx="22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Alice</a:t>
              </a:r>
              <a:endParaRPr lang="en-US">
                <a:solidFill>
                  <a:prstClr val="black"/>
                </a:solidFill>
              </a:endParaRPr>
            </a:p>
          </p:txBody>
        </p:sp>
        <p:sp>
          <p:nvSpPr>
            <p:cNvPr id="22563" name="Freeform 234"/>
            <p:cNvSpPr>
              <a:spLocks/>
            </p:cNvSpPr>
            <p:nvPr/>
          </p:nvSpPr>
          <p:spPr bwMode="auto">
            <a:xfrm>
              <a:off x="1236" y="2528"/>
              <a:ext cx="83" cy="83"/>
            </a:xfrm>
            <a:custGeom>
              <a:avLst/>
              <a:gdLst>
                <a:gd name="T0" fmla="*/ 2 w 167"/>
                <a:gd name="T1" fmla="*/ 2 h 166"/>
                <a:gd name="T2" fmla="*/ 2 w 167"/>
                <a:gd name="T3" fmla="*/ 1 h 166"/>
                <a:gd name="T4" fmla="*/ 2 w 167"/>
                <a:gd name="T5" fmla="*/ 1 h 166"/>
                <a:gd name="T6" fmla="*/ 1 w 167"/>
                <a:gd name="T7" fmla="*/ 1 h 166"/>
                <a:gd name="T8" fmla="*/ 1 w 167"/>
                <a:gd name="T9" fmla="*/ 0 h 166"/>
                <a:gd name="T10" fmla="*/ 0 w 167"/>
                <a:gd name="T11" fmla="*/ 1 h 166"/>
                <a:gd name="T12" fmla="*/ 0 w 167"/>
                <a:gd name="T13" fmla="*/ 1 h 166"/>
                <a:gd name="T14" fmla="*/ 0 w 167"/>
                <a:gd name="T15" fmla="*/ 1 h 166"/>
                <a:gd name="T16" fmla="*/ 0 w 167"/>
                <a:gd name="T17" fmla="*/ 2 h 166"/>
                <a:gd name="T18" fmla="*/ 0 w 167"/>
                <a:gd name="T19" fmla="*/ 2 h 166"/>
                <a:gd name="T20" fmla="*/ 0 w 167"/>
                <a:gd name="T21" fmla="*/ 3 h 166"/>
                <a:gd name="T22" fmla="*/ 0 w 167"/>
                <a:gd name="T23" fmla="*/ 3 h 166"/>
                <a:gd name="T24" fmla="*/ 1 w 167"/>
                <a:gd name="T25" fmla="*/ 3 h 166"/>
                <a:gd name="T26" fmla="*/ 1 w 167"/>
                <a:gd name="T27" fmla="*/ 3 h 166"/>
                <a:gd name="T28" fmla="*/ 2 w 167"/>
                <a:gd name="T29" fmla="*/ 3 h 166"/>
                <a:gd name="T30" fmla="*/ 2 w 167"/>
                <a:gd name="T31" fmla="*/ 2 h 166"/>
                <a:gd name="T32" fmla="*/ 2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4"/>
                  </a:moveTo>
                  <a:lnTo>
                    <a:pt x="161" y="51"/>
                  </a:lnTo>
                  <a:lnTo>
                    <a:pt x="143" y="24"/>
                  </a:lnTo>
                  <a:lnTo>
                    <a:pt x="116" y="7"/>
                  </a:lnTo>
                  <a:lnTo>
                    <a:pt x="84" y="0"/>
                  </a:lnTo>
                  <a:lnTo>
                    <a:pt x="51" y="7"/>
                  </a:lnTo>
                  <a:lnTo>
                    <a:pt x="25" y="24"/>
                  </a:lnTo>
                  <a:lnTo>
                    <a:pt x="7" y="51"/>
                  </a:lnTo>
                  <a:lnTo>
                    <a:pt x="0" y="84"/>
                  </a:lnTo>
                  <a:lnTo>
                    <a:pt x="7" y="116"/>
                  </a:lnTo>
                  <a:lnTo>
                    <a:pt x="25" y="143"/>
                  </a:lnTo>
                  <a:lnTo>
                    <a:pt x="51" y="159"/>
                  </a:lnTo>
                  <a:lnTo>
                    <a:pt x="84" y="166"/>
                  </a:lnTo>
                  <a:lnTo>
                    <a:pt x="116" y="159"/>
                  </a:lnTo>
                  <a:lnTo>
                    <a:pt x="143" y="143"/>
                  </a:lnTo>
                  <a:lnTo>
                    <a:pt x="161" y="116"/>
                  </a:lnTo>
                  <a:lnTo>
                    <a:pt x="167"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64" name="Freeform 235"/>
            <p:cNvSpPr>
              <a:spLocks/>
            </p:cNvSpPr>
            <p:nvPr/>
          </p:nvSpPr>
          <p:spPr bwMode="auto">
            <a:xfrm>
              <a:off x="1236" y="2528"/>
              <a:ext cx="83"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5"/>
                  </a:moveTo>
                  <a:lnTo>
                    <a:pt x="144" y="46"/>
                  </a:lnTo>
                  <a:lnTo>
                    <a:pt x="128" y="22"/>
                  </a:lnTo>
                  <a:lnTo>
                    <a:pt x="104" y="6"/>
                  </a:lnTo>
                  <a:lnTo>
                    <a:pt x="75" y="0"/>
                  </a:lnTo>
                  <a:lnTo>
                    <a:pt x="46" y="6"/>
                  </a:lnTo>
                  <a:lnTo>
                    <a:pt x="22" y="22"/>
                  </a:lnTo>
                  <a:lnTo>
                    <a:pt x="6" y="46"/>
                  </a:lnTo>
                  <a:lnTo>
                    <a:pt x="0" y="75"/>
                  </a:lnTo>
                  <a:lnTo>
                    <a:pt x="6" y="104"/>
                  </a:lnTo>
                  <a:lnTo>
                    <a:pt x="22" y="128"/>
                  </a:lnTo>
                  <a:lnTo>
                    <a:pt x="46" y="143"/>
                  </a:lnTo>
                  <a:lnTo>
                    <a:pt x="75" y="149"/>
                  </a:lnTo>
                  <a:lnTo>
                    <a:pt x="104" y="143"/>
                  </a:lnTo>
                  <a:lnTo>
                    <a:pt x="128" y="128"/>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65" name="Rectangle 236"/>
            <p:cNvSpPr>
              <a:spLocks noChangeArrowheads="1"/>
            </p:cNvSpPr>
            <p:nvPr/>
          </p:nvSpPr>
          <p:spPr bwMode="auto">
            <a:xfrm>
              <a:off x="1104" y="2352"/>
              <a:ext cx="27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Robin</a:t>
              </a:r>
              <a:endParaRPr lang="en-US">
                <a:solidFill>
                  <a:prstClr val="black"/>
                </a:solidFill>
              </a:endParaRPr>
            </a:p>
          </p:txBody>
        </p:sp>
        <p:sp>
          <p:nvSpPr>
            <p:cNvPr id="22566" name="Freeform 237"/>
            <p:cNvSpPr>
              <a:spLocks/>
            </p:cNvSpPr>
            <p:nvPr/>
          </p:nvSpPr>
          <p:spPr bwMode="auto">
            <a:xfrm>
              <a:off x="2410" y="1479"/>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59" y="50"/>
                  </a:lnTo>
                  <a:lnTo>
                    <a:pt x="143" y="24"/>
                  </a:lnTo>
                  <a:lnTo>
                    <a:pt x="116" y="6"/>
                  </a:lnTo>
                  <a:lnTo>
                    <a:pt x="84" y="0"/>
                  </a:lnTo>
                  <a:lnTo>
                    <a:pt x="51" y="6"/>
                  </a:lnTo>
                  <a:lnTo>
                    <a:pt x="25" y="24"/>
                  </a:lnTo>
                  <a:lnTo>
                    <a:pt x="7" y="50"/>
                  </a:lnTo>
                  <a:lnTo>
                    <a:pt x="0" y="82"/>
                  </a:lnTo>
                  <a:lnTo>
                    <a:pt x="7" y="115"/>
                  </a:lnTo>
                  <a:lnTo>
                    <a:pt x="25" y="141"/>
                  </a:lnTo>
                  <a:lnTo>
                    <a:pt x="51" y="159"/>
                  </a:lnTo>
                  <a:lnTo>
                    <a:pt x="84" y="166"/>
                  </a:lnTo>
                  <a:lnTo>
                    <a:pt x="116" y="159"/>
                  </a:lnTo>
                  <a:lnTo>
                    <a:pt x="143" y="141"/>
                  </a:lnTo>
                  <a:lnTo>
                    <a:pt x="159" y="115"/>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67" name="Freeform 238"/>
            <p:cNvSpPr>
              <a:spLocks/>
            </p:cNvSpPr>
            <p:nvPr/>
          </p:nvSpPr>
          <p:spPr bwMode="auto">
            <a:xfrm>
              <a:off x="2410" y="1479"/>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8" y="22"/>
                  </a:lnTo>
                  <a:lnTo>
                    <a:pt x="104" y="6"/>
                  </a:lnTo>
                  <a:lnTo>
                    <a:pt x="75" y="0"/>
                  </a:lnTo>
                  <a:lnTo>
                    <a:pt x="46" y="6"/>
                  </a:lnTo>
                  <a:lnTo>
                    <a:pt x="22" y="22"/>
                  </a:lnTo>
                  <a:lnTo>
                    <a:pt x="6" y="45"/>
                  </a:lnTo>
                  <a:lnTo>
                    <a:pt x="0" y="74"/>
                  </a:lnTo>
                  <a:lnTo>
                    <a:pt x="6" y="103"/>
                  </a:lnTo>
                  <a:lnTo>
                    <a:pt x="22" y="127"/>
                  </a:lnTo>
                  <a:lnTo>
                    <a:pt x="46" y="143"/>
                  </a:lnTo>
                  <a:lnTo>
                    <a:pt x="75" y="149"/>
                  </a:lnTo>
                  <a:lnTo>
                    <a:pt x="104" y="143"/>
                  </a:lnTo>
                  <a:lnTo>
                    <a:pt x="128" y="127"/>
                  </a:lnTo>
                  <a:lnTo>
                    <a:pt x="143" y="103"/>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68" name="Rectangle 239"/>
            <p:cNvSpPr>
              <a:spLocks noChangeArrowheads="1"/>
            </p:cNvSpPr>
            <p:nvPr/>
          </p:nvSpPr>
          <p:spPr bwMode="auto">
            <a:xfrm>
              <a:off x="1920" y="1440"/>
              <a:ext cx="31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Marion</a:t>
              </a:r>
              <a:endParaRPr lang="en-US">
                <a:solidFill>
                  <a:prstClr val="black"/>
                </a:solidFill>
              </a:endParaRPr>
            </a:p>
          </p:txBody>
        </p:sp>
        <p:sp>
          <p:nvSpPr>
            <p:cNvPr id="22569" name="Freeform 240"/>
            <p:cNvSpPr>
              <a:spLocks/>
            </p:cNvSpPr>
            <p:nvPr/>
          </p:nvSpPr>
          <p:spPr bwMode="auto">
            <a:xfrm>
              <a:off x="2953" y="1987"/>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3"/>
                  </a:moveTo>
                  <a:lnTo>
                    <a:pt x="159" y="51"/>
                  </a:lnTo>
                  <a:lnTo>
                    <a:pt x="141" y="24"/>
                  </a:lnTo>
                  <a:lnTo>
                    <a:pt x="116" y="6"/>
                  </a:lnTo>
                  <a:lnTo>
                    <a:pt x="83" y="0"/>
                  </a:lnTo>
                  <a:lnTo>
                    <a:pt x="50" y="6"/>
                  </a:lnTo>
                  <a:lnTo>
                    <a:pt x="24" y="24"/>
                  </a:lnTo>
                  <a:lnTo>
                    <a:pt x="7" y="51"/>
                  </a:lnTo>
                  <a:lnTo>
                    <a:pt x="0" y="83"/>
                  </a:lnTo>
                  <a:lnTo>
                    <a:pt x="7" y="115"/>
                  </a:lnTo>
                  <a:lnTo>
                    <a:pt x="24" y="141"/>
                  </a:lnTo>
                  <a:lnTo>
                    <a:pt x="50" y="159"/>
                  </a:lnTo>
                  <a:lnTo>
                    <a:pt x="83" y="166"/>
                  </a:lnTo>
                  <a:lnTo>
                    <a:pt x="116" y="159"/>
                  </a:lnTo>
                  <a:lnTo>
                    <a:pt x="141" y="141"/>
                  </a:lnTo>
                  <a:lnTo>
                    <a:pt x="159" y="115"/>
                  </a:lnTo>
                  <a:lnTo>
                    <a:pt x="166"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70" name="Freeform 241"/>
            <p:cNvSpPr>
              <a:spLocks/>
            </p:cNvSpPr>
            <p:nvPr/>
          </p:nvSpPr>
          <p:spPr bwMode="auto">
            <a:xfrm>
              <a:off x="2953" y="1987"/>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5"/>
                  </a:moveTo>
                  <a:lnTo>
                    <a:pt x="143" y="46"/>
                  </a:lnTo>
                  <a:lnTo>
                    <a:pt x="127" y="22"/>
                  </a:lnTo>
                  <a:lnTo>
                    <a:pt x="104" y="6"/>
                  </a:lnTo>
                  <a:lnTo>
                    <a:pt x="75" y="0"/>
                  </a:lnTo>
                  <a:lnTo>
                    <a:pt x="45" y="6"/>
                  </a:lnTo>
                  <a:lnTo>
                    <a:pt x="22" y="22"/>
                  </a:lnTo>
                  <a:lnTo>
                    <a:pt x="6" y="46"/>
                  </a:lnTo>
                  <a:lnTo>
                    <a:pt x="0" y="75"/>
                  </a:lnTo>
                  <a:lnTo>
                    <a:pt x="6" y="104"/>
                  </a:lnTo>
                  <a:lnTo>
                    <a:pt x="22" y="127"/>
                  </a:lnTo>
                  <a:lnTo>
                    <a:pt x="45" y="143"/>
                  </a:lnTo>
                  <a:lnTo>
                    <a:pt x="75" y="149"/>
                  </a:lnTo>
                  <a:lnTo>
                    <a:pt x="104" y="143"/>
                  </a:lnTo>
                  <a:lnTo>
                    <a:pt x="127" y="127"/>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71" name="Rectangle 242"/>
            <p:cNvSpPr>
              <a:spLocks noChangeArrowheads="1"/>
            </p:cNvSpPr>
            <p:nvPr/>
          </p:nvSpPr>
          <p:spPr bwMode="auto">
            <a:xfrm>
              <a:off x="3072" y="1968"/>
              <a:ext cx="33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Maxine</a:t>
              </a:r>
              <a:endParaRPr lang="en-US">
                <a:solidFill>
                  <a:prstClr val="black"/>
                </a:solidFill>
              </a:endParaRPr>
            </a:p>
          </p:txBody>
        </p:sp>
        <p:sp>
          <p:nvSpPr>
            <p:cNvPr id="22572" name="Freeform 243"/>
            <p:cNvSpPr>
              <a:spLocks/>
            </p:cNvSpPr>
            <p:nvPr/>
          </p:nvSpPr>
          <p:spPr bwMode="auto">
            <a:xfrm>
              <a:off x="3020" y="1044"/>
              <a:ext cx="83" cy="84"/>
            </a:xfrm>
            <a:custGeom>
              <a:avLst/>
              <a:gdLst>
                <a:gd name="T0" fmla="*/ 3 w 166"/>
                <a:gd name="T1" fmla="*/ 2 h 167"/>
                <a:gd name="T2" fmla="*/ 3 w 166"/>
                <a:gd name="T3" fmla="*/ 1 h 167"/>
                <a:gd name="T4" fmla="*/ 3 w 166"/>
                <a:gd name="T5" fmla="*/ 1 h 167"/>
                <a:gd name="T6" fmla="*/ 2 w 166"/>
                <a:gd name="T7" fmla="*/ 1 h 167"/>
                <a:gd name="T8" fmla="*/ 2 w 166"/>
                <a:gd name="T9" fmla="*/ 0 h 167"/>
                <a:gd name="T10" fmla="*/ 1 w 166"/>
                <a:gd name="T11" fmla="*/ 1 h 167"/>
                <a:gd name="T12" fmla="*/ 1 w 166"/>
                <a:gd name="T13" fmla="*/ 1 h 167"/>
                <a:gd name="T14" fmla="*/ 1 w 166"/>
                <a:gd name="T15" fmla="*/ 1 h 167"/>
                <a:gd name="T16" fmla="*/ 0 w 166"/>
                <a:gd name="T17" fmla="*/ 2 h 167"/>
                <a:gd name="T18" fmla="*/ 1 w 166"/>
                <a:gd name="T19" fmla="*/ 2 h 167"/>
                <a:gd name="T20" fmla="*/ 1 w 166"/>
                <a:gd name="T21" fmla="*/ 3 h 167"/>
                <a:gd name="T22" fmla="*/ 1 w 166"/>
                <a:gd name="T23" fmla="*/ 3 h 167"/>
                <a:gd name="T24" fmla="*/ 2 w 166"/>
                <a:gd name="T25" fmla="*/ 3 h 167"/>
                <a:gd name="T26" fmla="*/ 2 w 166"/>
                <a:gd name="T27" fmla="*/ 3 h 167"/>
                <a:gd name="T28" fmla="*/ 3 w 166"/>
                <a:gd name="T29" fmla="*/ 3 h 167"/>
                <a:gd name="T30" fmla="*/ 3 w 166"/>
                <a:gd name="T31" fmla="*/ 2 h 167"/>
                <a:gd name="T32" fmla="*/ 3 w 166"/>
                <a:gd name="T33" fmla="*/ 2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7"/>
                <a:gd name="T53" fmla="*/ 166 w 1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7">
                  <a:moveTo>
                    <a:pt x="166" y="84"/>
                  </a:moveTo>
                  <a:lnTo>
                    <a:pt x="160" y="51"/>
                  </a:lnTo>
                  <a:lnTo>
                    <a:pt x="142" y="25"/>
                  </a:lnTo>
                  <a:lnTo>
                    <a:pt x="116" y="7"/>
                  </a:lnTo>
                  <a:lnTo>
                    <a:pt x="83" y="0"/>
                  </a:lnTo>
                  <a:lnTo>
                    <a:pt x="51" y="7"/>
                  </a:lnTo>
                  <a:lnTo>
                    <a:pt x="24" y="25"/>
                  </a:lnTo>
                  <a:lnTo>
                    <a:pt x="6" y="51"/>
                  </a:lnTo>
                  <a:lnTo>
                    <a:pt x="0" y="84"/>
                  </a:lnTo>
                  <a:lnTo>
                    <a:pt x="6" y="116"/>
                  </a:lnTo>
                  <a:lnTo>
                    <a:pt x="24" y="143"/>
                  </a:lnTo>
                  <a:lnTo>
                    <a:pt x="51" y="161"/>
                  </a:lnTo>
                  <a:lnTo>
                    <a:pt x="83" y="167"/>
                  </a:lnTo>
                  <a:lnTo>
                    <a:pt x="116" y="161"/>
                  </a:lnTo>
                  <a:lnTo>
                    <a:pt x="142" y="143"/>
                  </a:lnTo>
                  <a:lnTo>
                    <a:pt x="160" y="116"/>
                  </a:lnTo>
                  <a:lnTo>
                    <a:pt x="166"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73" name="Freeform 244"/>
            <p:cNvSpPr>
              <a:spLocks/>
            </p:cNvSpPr>
            <p:nvPr/>
          </p:nvSpPr>
          <p:spPr bwMode="auto">
            <a:xfrm>
              <a:off x="3020" y="1044"/>
              <a:ext cx="83" cy="84"/>
            </a:xfrm>
            <a:custGeom>
              <a:avLst/>
              <a:gdLst>
                <a:gd name="T0" fmla="*/ 4 w 149"/>
                <a:gd name="T1" fmla="*/ 2 h 150"/>
                <a:gd name="T2" fmla="*/ 4 w 149"/>
                <a:gd name="T3" fmla="*/ 1 h 150"/>
                <a:gd name="T4" fmla="*/ 4 w 149"/>
                <a:gd name="T5" fmla="*/ 1 h 150"/>
                <a:gd name="T6" fmla="*/ 3 w 149"/>
                <a:gd name="T7" fmla="*/ 1 h 150"/>
                <a:gd name="T8" fmla="*/ 2 w 149"/>
                <a:gd name="T9" fmla="*/ 0 h 150"/>
                <a:gd name="T10" fmla="*/ 1 w 149"/>
                <a:gd name="T11" fmla="*/ 1 h 150"/>
                <a:gd name="T12" fmla="*/ 1 w 149"/>
                <a:gd name="T13" fmla="*/ 1 h 150"/>
                <a:gd name="T14" fmla="*/ 1 w 149"/>
                <a:gd name="T15" fmla="*/ 1 h 150"/>
                <a:gd name="T16" fmla="*/ 0 w 149"/>
                <a:gd name="T17" fmla="*/ 2 h 150"/>
                <a:gd name="T18" fmla="*/ 1 w 149"/>
                <a:gd name="T19" fmla="*/ 3 h 150"/>
                <a:gd name="T20" fmla="*/ 1 w 149"/>
                <a:gd name="T21" fmla="*/ 4 h 150"/>
                <a:gd name="T22" fmla="*/ 1 w 149"/>
                <a:gd name="T23" fmla="*/ 4 h 150"/>
                <a:gd name="T24" fmla="*/ 2 w 149"/>
                <a:gd name="T25" fmla="*/ 4 h 150"/>
                <a:gd name="T26" fmla="*/ 3 w 149"/>
                <a:gd name="T27" fmla="*/ 4 h 150"/>
                <a:gd name="T28" fmla="*/ 4 w 149"/>
                <a:gd name="T29" fmla="*/ 4 h 150"/>
                <a:gd name="T30" fmla="*/ 4 w 149"/>
                <a:gd name="T31" fmla="*/ 3 h 150"/>
                <a:gd name="T32" fmla="*/ 4 w 149"/>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50"/>
                <a:gd name="T53" fmla="*/ 149 w 149"/>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50">
                  <a:moveTo>
                    <a:pt x="149" y="75"/>
                  </a:moveTo>
                  <a:lnTo>
                    <a:pt x="144" y="46"/>
                  </a:lnTo>
                  <a:lnTo>
                    <a:pt x="128" y="22"/>
                  </a:lnTo>
                  <a:lnTo>
                    <a:pt x="104" y="6"/>
                  </a:lnTo>
                  <a:lnTo>
                    <a:pt x="75" y="0"/>
                  </a:lnTo>
                  <a:lnTo>
                    <a:pt x="46" y="6"/>
                  </a:lnTo>
                  <a:lnTo>
                    <a:pt x="22" y="22"/>
                  </a:lnTo>
                  <a:lnTo>
                    <a:pt x="6" y="46"/>
                  </a:lnTo>
                  <a:lnTo>
                    <a:pt x="0" y="75"/>
                  </a:lnTo>
                  <a:lnTo>
                    <a:pt x="6" y="104"/>
                  </a:lnTo>
                  <a:lnTo>
                    <a:pt x="22" y="128"/>
                  </a:lnTo>
                  <a:lnTo>
                    <a:pt x="46" y="144"/>
                  </a:lnTo>
                  <a:lnTo>
                    <a:pt x="75" y="150"/>
                  </a:lnTo>
                  <a:lnTo>
                    <a:pt x="104" y="144"/>
                  </a:lnTo>
                  <a:lnTo>
                    <a:pt x="128" y="128"/>
                  </a:lnTo>
                  <a:lnTo>
                    <a:pt x="144"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74" name="Rectangle 245"/>
            <p:cNvSpPr>
              <a:spLocks noChangeArrowheads="1"/>
            </p:cNvSpPr>
            <p:nvPr/>
          </p:nvSpPr>
          <p:spPr bwMode="auto">
            <a:xfrm>
              <a:off x="3120" y="1104"/>
              <a:ext cx="23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Lena</a:t>
              </a:r>
              <a:endParaRPr lang="en-US">
                <a:solidFill>
                  <a:prstClr val="black"/>
                </a:solidFill>
              </a:endParaRPr>
            </a:p>
          </p:txBody>
        </p:sp>
        <p:sp>
          <p:nvSpPr>
            <p:cNvPr id="22575" name="Freeform 246"/>
            <p:cNvSpPr>
              <a:spLocks/>
            </p:cNvSpPr>
            <p:nvPr/>
          </p:nvSpPr>
          <p:spPr bwMode="auto">
            <a:xfrm>
              <a:off x="4088" y="2954"/>
              <a:ext cx="83" cy="83"/>
            </a:xfrm>
            <a:custGeom>
              <a:avLst/>
              <a:gdLst>
                <a:gd name="T0" fmla="*/ 2 w 167"/>
                <a:gd name="T1" fmla="*/ 1 h 167"/>
                <a:gd name="T2" fmla="*/ 2 w 167"/>
                <a:gd name="T3" fmla="*/ 0 h 167"/>
                <a:gd name="T4" fmla="*/ 2 w 167"/>
                <a:gd name="T5" fmla="*/ 0 h 167"/>
                <a:gd name="T6" fmla="*/ 1 w 167"/>
                <a:gd name="T7" fmla="*/ 0 h 167"/>
                <a:gd name="T8" fmla="*/ 1 w 167"/>
                <a:gd name="T9" fmla="*/ 0 h 167"/>
                <a:gd name="T10" fmla="*/ 0 w 167"/>
                <a:gd name="T11" fmla="*/ 0 h 167"/>
                <a:gd name="T12" fmla="*/ 0 w 167"/>
                <a:gd name="T13" fmla="*/ 0 h 167"/>
                <a:gd name="T14" fmla="*/ 0 w 167"/>
                <a:gd name="T15" fmla="*/ 0 h 167"/>
                <a:gd name="T16" fmla="*/ 0 w 167"/>
                <a:gd name="T17" fmla="*/ 1 h 167"/>
                <a:gd name="T18" fmla="*/ 0 w 167"/>
                <a:gd name="T19" fmla="*/ 1 h 167"/>
                <a:gd name="T20" fmla="*/ 0 w 167"/>
                <a:gd name="T21" fmla="*/ 2 h 167"/>
                <a:gd name="T22" fmla="*/ 0 w 167"/>
                <a:gd name="T23" fmla="*/ 2 h 167"/>
                <a:gd name="T24" fmla="*/ 1 w 167"/>
                <a:gd name="T25" fmla="*/ 2 h 167"/>
                <a:gd name="T26" fmla="*/ 1 w 167"/>
                <a:gd name="T27" fmla="*/ 2 h 167"/>
                <a:gd name="T28" fmla="*/ 2 w 167"/>
                <a:gd name="T29" fmla="*/ 2 h 167"/>
                <a:gd name="T30" fmla="*/ 2 w 167"/>
                <a:gd name="T31" fmla="*/ 1 h 167"/>
                <a:gd name="T32" fmla="*/ 2 w 167"/>
                <a:gd name="T33" fmla="*/ 1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7"/>
                <a:gd name="T53" fmla="*/ 167 w 167"/>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7">
                  <a:moveTo>
                    <a:pt x="167" y="83"/>
                  </a:moveTo>
                  <a:lnTo>
                    <a:pt x="160" y="51"/>
                  </a:lnTo>
                  <a:lnTo>
                    <a:pt x="142" y="24"/>
                  </a:lnTo>
                  <a:lnTo>
                    <a:pt x="116" y="6"/>
                  </a:lnTo>
                  <a:lnTo>
                    <a:pt x="83" y="0"/>
                  </a:lnTo>
                  <a:lnTo>
                    <a:pt x="51" y="6"/>
                  </a:lnTo>
                  <a:lnTo>
                    <a:pt x="24" y="24"/>
                  </a:lnTo>
                  <a:lnTo>
                    <a:pt x="6" y="51"/>
                  </a:lnTo>
                  <a:lnTo>
                    <a:pt x="0" y="83"/>
                  </a:lnTo>
                  <a:lnTo>
                    <a:pt x="6" y="116"/>
                  </a:lnTo>
                  <a:lnTo>
                    <a:pt x="24" y="142"/>
                  </a:lnTo>
                  <a:lnTo>
                    <a:pt x="51" y="160"/>
                  </a:lnTo>
                  <a:lnTo>
                    <a:pt x="83" y="167"/>
                  </a:lnTo>
                  <a:lnTo>
                    <a:pt x="116" y="160"/>
                  </a:lnTo>
                  <a:lnTo>
                    <a:pt x="142" y="142"/>
                  </a:lnTo>
                  <a:lnTo>
                    <a:pt x="160" y="116"/>
                  </a:lnTo>
                  <a:lnTo>
                    <a:pt x="167"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76" name="Freeform 247"/>
            <p:cNvSpPr>
              <a:spLocks/>
            </p:cNvSpPr>
            <p:nvPr/>
          </p:nvSpPr>
          <p:spPr bwMode="auto">
            <a:xfrm>
              <a:off x="4088" y="2954"/>
              <a:ext cx="83" cy="83"/>
            </a:xfrm>
            <a:custGeom>
              <a:avLst/>
              <a:gdLst>
                <a:gd name="T0" fmla="*/ 4 w 150"/>
                <a:gd name="T1" fmla="*/ 2 h 150"/>
                <a:gd name="T2" fmla="*/ 4 w 150"/>
                <a:gd name="T3" fmla="*/ 1 h 150"/>
                <a:gd name="T4" fmla="*/ 4 w 150"/>
                <a:gd name="T5" fmla="*/ 1 h 150"/>
                <a:gd name="T6" fmla="*/ 3 w 150"/>
                <a:gd name="T7" fmla="*/ 1 h 150"/>
                <a:gd name="T8" fmla="*/ 2 w 150"/>
                <a:gd name="T9" fmla="*/ 0 h 150"/>
                <a:gd name="T10" fmla="*/ 1 w 150"/>
                <a:gd name="T11" fmla="*/ 1 h 150"/>
                <a:gd name="T12" fmla="*/ 1 w 150"/>
                <a:gd name="T13" fmla="*/ 1 h 150"/>
                <a:gd name="T14" fmla="*/ 1 w 150"/>
                <a:gd name="T15" fmla="*/ 1 h 150"/>
                <a:gd name="T16" fmla="*/ 0 w 150"/>
                <a:gd name="T17" fmla="*/ 2 h 150"/>
                <a:gd name="T18" fmla="*/ 1 w 150"/>
                <a:gd name="T19" fmla="*/ 3 h 150"/>
                <a:gd name="T20" fmla="*/ 1 w 150"/>
                <a:gd name="T21" fmla="*/ 4 h 150"/>
                <a:gd name="T22" fmla="*/ 1 w 150"/>
                <a:gd name="T23" fmla="*/ 4 h 150"/>
                <a:gd name="T24" fmla="*/ 2 w 150"/>
                <a:gd name="T25" fmla="*/ 4 h 150"/>
                <a:gd name="T26" fmla="*/ 3 w 150"/>
                <a:gd name="T27" fmla="*/ 4 h 150"/>
                <a:gd name="T28" fmla="*/ 4 w 150"/>
                <a:gd name="T29" fmla="*/ 4 h 150"/>
                <a:gd name="T30" fmla="*/ 4 w 150"/>
                <a:gd name="T31" fmla="*/ 3 h 150"/>
                <a:gd name="T32" fmla="*/ 4 w 150"/>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50"/>
                <a:gd name="T53" fmla="*/ 150 w 150"/>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50">
                  <a:moveTo>
                    <a:pt x="150" y="75"/>
                  </a:moveTo>
                  <a:lnTo>
                    <a:pt x="144" y="46"/>
                  </a:lnTo>
                  <a:lnTo>
                    <a:pt x="128" y="22"/>
                  </a:lnTo>
                  <a:lnTo>
                    <a:pt x="104" y="6"/>
                  </a:lnTo>
                  <a:lnTo>
                    <a:pt x="75" y="0"/>
                  </a:lnTo>
                  <a:lnTo>
                    <a:pt x="46" y="6"/>
                  </a:lnTo>
                  <a:lnTo>
                    <a:pt x="22" y="22"/>
                  </a:lnTo>
                  <a:lnTo>
                    <a:pt x="6" y="46"/>
                  </a:lnTo>
                  <a:lnTo>
                    <a:pt x="0" y="75"/>
                  </a:lnTo>
                  <a:lnTo>
                    <a:pt x="6" y="104"/>
                  </a:lnTo>
                  <a:lnTo>
                    <a:pt x="22" y="128"/>
                  </a:lnTo>
                  <a:lnTo>
                    <a:pt x="46" y="144"/>
                  </a:lnTo>
                  <a:lnTo>
                    <a:pt x="75" y="150"/>
                  </a:lnTo>
                  <a:lnTo>
                    <a:pt x="104" y="144"/>
                  </a:lnTo>
                  <a:lnTo>
                    <a:pt x="128" y="128"/>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77" name="Rectangle 248"/>
            <p:cNvSpPr>
              <a:spLocks noChangeArrowheads="1"/>
            </p:cNvSpPr>
            <p:nvPr/>
          </p:nvSpPr>
          <p:spPr bwMode="auto">
            <a:xfrm>
              <a:off x="4169" y="3052"/>
              <a:ext cx="26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Hazel</a:t>
              </a:r>
              <a:endParaRPr lang="en-US">
                <a:solidFill>
                  <a:prstClr val="black"/>
                </a:solidFill>
              </a:endParaRPr>
            </a:p>
          </p:txBody>
        </p:sp>
        <p:sp>
          <p:nvSpPr>
            <p:cNvPr id="22578" name="Freeform 249"/>
            <p:cNvSpPr>
              <a:spLocks/>
            </p:cNvSpPr>
            <p:nvPr/>
          </p:nvSpPr>
          <p:spPr bwMode="auto">
            <a:xfrm>
              <a:off x="5014" y="2983"/>
              <a:ext cx="84" cy="83"/>
            </a:xfrm>
            <a:custGeom>
              <a:avLst/>
              <a:gdLst>
                <a:gd name="T0" fmla="*/ 3 w 168"/>
                <a:gd name="T1" fmla="*/ 2 h 166"/>
                <a:gd name="T2" fmla="*/ 3 w 168"/>
                <a:gd name="T3" fmla="*/ 1 h 166"/>
                <a:gd name="T4" fmla="*/ 3 w 168"/>
                <a:gd name="T5" fmla="*/ 1 h 166"/>
                <a:gd name="T6" fmla="*/ 2 w 168"/>
                <a:gd name="T7" fmla="*/ 1 h 166"/>
                <a:gd name="T8" fmla="*/ 2 w 168"/>
                <a:gd name="T9" fmla="*/ 0 h 166"/>
                <a:gd name="T10" fmla="*/ 1 w 168"/>
                <a:gd name="T11" fmla="*/ 1 h 166"/>
                <a:gd name="T12" fmla="*/ 1 w 168"/>
                <a:gd name="T13" fmla="*/ 1 h 166"/>
                <a:gd name="T14" fmla="*/ 1 w 168"/>
                <a:gd name="T15" fmla="*/ 1 h 166"/>
                <a:gd name="T16" fmla="*/ 0 w 168"/>
                <a:gd name="T17" fmla="*/ 2 h 166"/>
                <a:gd name="T18" fmla="*/ 1 w 168"/>
                <a:gd name="T19" fmla="*/ 2 h 166"/>
                <a:gd name="T20" fmla="*/ 1 w 168"/>
                <a:gd name="T21" fmla="*/ 3 h 166"/>
                <a:gd name="T22" fmla="*/ 1 w 168"/>
                <a:gd name="T23" fmla="*/ 3 h 166"/>
                <a:gd name="T24" fmla="*/ 2 w 168"/>
                <a:gd name="T25" fmla="*/ 3 h 166"/>
                <a:gd name="T26" fmla="*/ 2 w 168"/>
                <a:gd name="T27" fmla="*/ 3 h 166"/>
                <a:gd name="T28" fmla="*/ 3 w 168"/>
                <a:gd name="T29" fmla="*/ 3 h 166"/>
                <a:gd name="T30" fmla="*/ 3 w 168"/>
                <a:gd name="T31" fmla="*/ 2 h 166"/>
                <a:gd name="T32" fmla="*/ 3 w 168"/>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8"/>
                <a:gd name="T52" fmla="*/ 0 h 166"/>
                <a:gd name="T53" fmla="*/ 168 w 16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8" h="166">
                  <a:moveTo>
                    <a:pt x="168" y="82"/>
                  </a:moveTo>
                  <a:lnTo>
                    <a:pt x="161" y="50"/>
                  </a:lnTo>
                  <a:lnTo>
                    <a:pt x="143" y="23"/>
                  </a:lnTo>
                  <a:lnTo>
                    <a:pt x="116" y="5"/>
                  </a:lnTo>
                  <a:lnTo>
                    <a:pt x="84" y="0"/>
                  </a:lnTo>
                  <a:lnTo>
                    <a:pt x="52" y="5"/>
                  </a:lnTo>
                  <a:lnTo>
                    <a:pt x="25" y="23"/>
                  </a:lnTo>
                  <a:lnTo>
                    <a:pt x="7" y="50"/>
                  </a:lnTo>
                  <a:lnTo>
                    <a:pt x="0" y="82"/>
                  </a:lnTo>
                  <a:lnTo>
                    <a:pt x="7" y="114"/>
                  </a:lnTo>
                  <a:lnTo>
                    <a:pt x="25" y="141"/>
                  </a:lnTo>
                  <a:lnTo>
                    <a:pt x="52" y="159"/>
                  </a:lnTo>
                  <a:lnTo>
                    <a:pt x="84" y="166"/>
                  </a:lnTo>
                  <a:lnTo>
                    <a:pt x="116" y="159"/>
                  </a:lnTo>
                  <a:lnTo>
                    <a:pt x="143" y="141"/>
                  </a:lnTo>
                  <a:lnTo>
                    <a:pt x="161" y="114"/>
                  </a:lnTo>
                  <a:lnTo>
                    <a:pt x="168"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79" name="Freeform 250"/>
            <p:cNvSpPr>
              <a:spLocks/>
            </p:cNvSpPr>
            <p:nvPr/>
          </p:nvSpPr>
          <p:spPr bwMode="auto">
            <a:xfrm>
              <a:off x="5014" y="2983"/>
              <a:ext cx="84"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4"/>
                  </a:moveTo>
                  <a:lnTo>
                    <a:pt x="144" y="45"/>
                  </a:lnTo>
                  <a:lnTo>
                    <a:pt x="128" y="21"/>
                  </a:lnTo>
                  <a:lnTo>
                    <a:pt x="104" y="5"/>
                  </a:lnTo>
                  <a:lnTo>
                    <a:pt x="75" y="0"/>
                  </a:lnTo>
                  <a:lnTo>
                    <a:pt x="46" y="5"/>
                  </a:lnTo>
                  <a:lnTo>
                    <a:pt x="22" y="21"/>
                  </a:lnTo>
                  <a:lnTo>
                    <a:pt x="6" y="45"/>
                  </a:lnTo>
                  <a:lnTo>
                    <a:pt x="0" y="74"/>
                  </a:lnTo>
                  <a:lnTo>
                    <a:pt x="6" y="103"/>
                  </a:lnTo>
                  <a:lnTo>
                    <a:pt x="22" y="127"/>
                  </a:lnTo>
                  <a:lnTo>
                    <a:pt x="46" y="143"/>
                  </a:lnTo>
                  <a:lnTo>
                    <a:pt x="75" y="149"/>
                  </a:lnTo>
                  <a:lnTo>
                    <a:pt x="104" y="143"/>
                  </a:lnTo>
                  <a:lnTo>
                    <a:pt x="128" y="127"/>
                  </a:lnTo>
                  <a:lnTo>
                    <a:pt x="144" y="103"/>
                  </a:lnTo>
                  <a:lnTo>
                    <a:pt x="150"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80" name="Rectangle 251"/>
            <p:cNvSpPr>
              <a:spLocks noChangeArrowheads="1"/>
            </p:cNvSpPr>
            <p:nvPr/>
          </p:nvSpPr>
          <p:spPr bwMode="auto">
            <a:xfrm>
              <a:off x="5095" y="3080"/>
              <a:ext cx="23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Hilda</a:t>
              </a:r>
              <a:endParaRPr lang="en-US">
                <a:solidFill>
                  <a:prstClr val="black"/>
                </a:solidFill>
              </a:endParaRPr>
            </a:p>
          </p:txBody>
        </p:sp>
        <p:sp>
          <p:nvSpPr>
            <p:cNvPr id="22581" name="Freeform 252"/>
            <p:cNvSpPr>
              <a:spLocks/>
            </p:cNvSpPr>
            <p:nvPr/>
          </p:nvSpPr>
          <p:spPr bwMode="auto">
            <a:xfrm>
              <a:off x="2806" y="1697"/>
              <a:ext cx="84" cy="84"/>
            </a:xfrm>
            <a:custGeom>
              <a:avLst/>
              <a:gdLst>
                <a:gd name="T0" fmla="*/ 3 w 167"/>
                <a:gd name="T1" fmla="*/ 2 h 167"/>
                <a:gd name="T2" fmla="*/ 3 w 167"/>
                <a:gd name="T3" fmla="*/ 1 h 167"/>
                <a:gd name="T4" fmla="*/ 3 w 167"/>
                <a:gd name="T5" fmla="*/ 1 h 167"/>
                <a:gd name="T6" fmla="*/ 2 w 167"/>
                <a:gd name="T7" fmla="*/ 1 h 167"/>
                <a:gd name="T8" fmla="*/ 2 w 167"/>
                <a:gd name="T9" fmla="*/ 0 h 167"/>
                <a:gd name="T10" fmla="*/ 1 w 167"/>
                <a:gd name="T11" fmla="*/ 1 h 167"/>
                <a:gd name="T12" fmla="*/ 1 w 167"/>
                <a:gd name="T13" fmla="*/ 1 h 167"/>
                <a:gd name="T14" fmla="*/ 1 w 167"/>
                <a:gd name="T15" fmla="*/ 1 h 167"/>
                <a:gd name="T16" fmla="*/ 0 w 167"/>
                <a:gd name="T17" fmla="*/ 2 h 167"/>
                <a:gd name="T18" fmla="*/ 1 w 167"/>
                <a:gd name="T19" fmla="*/ 2 h 167"/>
                <a:gd name="T20" fmla="*/ 1 w 167"/>
                <a:gd name="T21" fmla="*/ 3 h 167"/>
                <a:gd name="T22" fmla="*/ 1 w 167"/>
                <a:gd name="T23" fmla="*/ 3 h 167"/>
                <a:gd name="T24" fmla="*/ 2 w 167"/>
                <a:gd name="T25" fmla="*/ 3 h 167"/>
                <a:gd name="T26" fmla="*/ 2 w 167"/>
                <a:gd name="T27" fmla="*/ 3 h 167"/>
                <a:gd name="T28" fmla="*/ 3 w 167"/>
                <a:gd name="T29" fmla="*/ 3 h 167"/>
                <a:gd name="T30" fmla="*/ 3 w 167"/>
                <a:gd name="T31" fmla="*/ 2 h 167"/>
                <a:gd name="T32" fmla="*/ 3 w 167"/>
                <a:gd name="T33" fmla="*/ 2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7"/>
                <a:gd name="T53" fmla="*/ 167 w 167"/>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7">
                  <a:moveTo>
                    <a:pt x="167" y="83"/>
                  </a:moveTo>
                  <a:lnTo>
                    <a:pt x="160" y="51"/>
                  </a:lnTo>
                  <a:lnTo>
                    <a:pt x="142" y="24"/>
                  </a:lnTo>
                  <a:lnTo>
                    <a:pt x="116" y="6"/>
                  </a:lnTo>
                  <a:lnTo>
                    <a:pt x="83" y="0"/>
                  </a:lnTo>
                  <a:lnTo>
                    <a:pt x="51" y="6"/>
                  </a:lnTo>
                  <a:lnTo>
                    <a:pt x="24" y="24"/>
                  </a:lnTo>
                  <a:lnTo>
                    <a:pt x="6" y="51"/>
                  </a:lnTo>
                  <a:lnTo>
                    <a:pt x="0" y="83"/>
                  </a:lnTo>
                  <a:lnTo>
                    <a:pt x="6" y="116"/>
                  </a:lnTo>
                  <a:lnTo>
                    <a:pt x="24" y="143"/>
                  </a:lnTo>
                  <a:lnTo>
                    <a:pt x="51" y="160"/>
                  </a:lnTo>
                  <a:lnTo>
                    <a:pt x="83" y="167"/>
                  </a:lnTo>
                  <a:lnTo>
                    <a:pt x="116" y="160"/>
                  </a:lnTo>
                  <a:lnTo>
                    <a:pt x="142" y="143"/>
                  </a:lnTo>
                  <a:lnTo>
                    <a:pt x="160" y="116"/>
                  </a:lnTo>
                  <a:lnTo>
                    <a:pt x="167"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82" name="Freeform 253"/>
            <p:cNvSpPr>
              <a:spLocks/>
            </p:cNvSpPr>
            <p:nvPr/>
          </p:nvSpPr>
          <p:spPr bwMode="auto">
            <a:xfrm>
              <a:off x="2806" y="1697"/>
              <a:ext cx="84" cy="84"/>
            </a:xfrm>
            <a:custGeom>
              <a:avLst/>
              <a:gdLst>
                <a:gd name="T0" fmla="*/ 4 w 150"/>
                <a:gd name="T1" fmla="*/ 2 h 150"/>
                <a:gd name="T2" fmla="*/ 4 w 150"/>
                <a:gd name="T3" fmla="*/ 1 h 150"/>
                <a:gd name="T4" fmla="*/ 4 w 150"/>
                <a:gd name="T5" fmla="*/ 1 h 150"/>
                <a:gd name="T6" fmla="*/ 3 w 150"/>
                <a:gd name="T7" fmla="*/ 1 h 150"/>
                <a:gd name="T8" fmla="*/ 2 w 150"/>
                <a:gd name="T9" fmla="*/ 0 h 150"/>
                <a:gd name="T10" fmla="*/ 1 w 150"/>
                <a:gd name="T11" fmla="*/ 1 h 150"/>
                <a:gd name="T12" fmla="*/ 1 w 150"/>
                <a:gd name="T13" fmla="*/ 1 h 150"/>
                <a:gd name="T14" fmla="*/ 1 w 150"/>
                <a:gd name="T15" fmla="*/ 1 h 150"/>
                <a:gd name="T16" fmla="*/ 0 w 150"/>
                <a:gd name="T17" fmla="*/ 2 h 150"/>
                <a:gd name="T18" fmla="*/ 1 w 150"/>
                <a:gd name="T19" fmla="*/ 3 h 150"/>
                <a:gd name="T20" fmla="*/ 1 w 150"/>
                <a:gd name="T21" fmla="*/ 4 h 150"/>
                <a:gd name="T22" fmla="*/ 1 w 150"/>
                <a:gd name="T23" fmla="*/ 4 h 150"/>
                <a:gd name="T24" fmla="*/ 2 w 150"/>
                <a:gd name="T25" fmla="*/ 4 h 150"/>
                <a:gd name="T26" fmla="*/ 3 w 150"/>
                <a:gd name="T27" fmla="*/ 4 h 150"/>
                <a:gd name="T28" fmla="*/ 4 w 150"/>
                <a:gd name="T29" fmla="*/ 4 h 150"/>
                <a:gd name="T30" fmla="*/ 4 w 150"/>
                <a:gd name="T31" fmla="*/ 3 h 150"/>
                <a:gd name="T32" fmla="*/ 4 w 150"/>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50"/>
                <a:gd name="T53" fmla="*/ 150 w 150"/>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50">
                  <a:moveTo>
                    <a:pt x="150" y="75"/>
                  </a:moveTo>
                  <a:lnTo>
                    <a:pt x="144" y="46"/>
                  </a:lnTo>
                  <a:lnTo>
                    <a:pt x="128" y="22"/>
                  </a:lnTo>
                  <a:lnTo>
                    <a:pt x="104" y="6"/>
                  </a:lnTo>
                  <a:lnTo>
                    <a:pt x="75" y="0"/>
                  </a:lnTo>
                  <a:lnTo>
                    <a:pt x="46" y="6"/>
                  </a:lnTo>
                  <a:lnTo>
                    <a:pt x="22" y="22"/>
                  </a:lnTo>
                  <a:lnTo>
                    <a:pt x="6" y="46"/>
                  </a:lnTo>
                  <a:lnTo>
                    <a:pt x="0" y="75"/>
                  </a:lnTo>
                  <a:lnTo>
                    <a:pt x="6" y="104"/>
                  </a:lnTo>
                  <a:lnTo>
                    <a:pt x="22" y="128"/>
                  </a:lnTo>
                  <a:lnTo>
                    <a:pt x="46" y="144"/>
                  </a:lnTo>
                  <a:lnTo>
                    <a:pt x="75" y="150"/>
                  </a:lnTo>
                  <a:lnTo>
                    <a:pt x="104" y="144"/>
                  </a:lnTo>
                  <a:lnTo>
                    <a:pt x="128" y="128"/>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83" name="Rectangle 254"/>
            <p:cNvSpPr>
              <a:spLocks noChangeArrowheads="1"/>
            </p:cNvSpPr>
            <p:nvPr/>
          </p:nvSpPr>
          <p:spPr bwMode="auto">
            <a:xfrm>
              <a:off x="2887" y="1795"/>
              <a:ext cx="37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Frances</a:t>
              </a:r>
              <a:endParaRPr lang="en-US">
                <a:solidFill>
                  <a:prstClr val="black"/>
                </a:solidFill>
              </a:endParaRPr>
            </a:p>
          </p:txBody>
        </p:sp>
        <p:sp>
          <p:nvSpPr>
            <p:cNvPr id="22584" name="Freeform 255"/>
            <p:cNvSpPr>
              <a:spLocks/>
            </p:cNvSpPr>
            <p:nvPr/>
          </p:nvSpPr>
          <p:spPr bwMode="auto">
            <a:xfrm>
              <a:off x="2080" y="2114"/>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60" y="50"/>
                  </a:lnTo>
                  <a:lnTo>
                    <a:pt x="143" y="24"/>
                  </a:lnTo>
                  <a:lnTo>
                    <a:pt x="116" y="6"/>
                  </a:lnTo>
                  <a:lnTo>
                    <a:pt x="84" y="0"/>
                  </a:lnTo>
                  <a:lnTo>
                    <a:pt x="51" y="6"/>
                  </a:lnTo>
                  <a:lnTo>
                    <a:pt x="25" y="24"/>
                  </a:lnTo>
                  <a:lnTo>
                    <a:pt x="7" y="50"/>
                  </a:lnTo>
                  <a:lnTo>
                    <a:pt x="0" y="82"/>
                  </a:lnTo>
                  <a:lnTo>
                    <a:pt x="7" y="116"/>
                  </a:lnTo>
                  <a:lnTo>
                    <a:pt x="25" y="141"/>
                  </a:lnTo>
                  <a:lnTo>
                    <a:pt x="51" y="159"/>
                  </a:lnTo>
                  <a:lnTo>
                    <a:pt x="84" y="166"/>
                  </a:lnTo>
                  <a:lnTo>
                    <a:pt x="116" y="159"/>
                  </a:lnTo>
                  <a:lnTo>
                    <a:pt x="143" y="141"/>
                  </a:lnTo>
                  <a:lnTo>
                    <a:pt x="160" y="116"/>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85" name="Freeform 256"/>
            <p:cNvSpPr>
              <a:spLocks/>
            </p:cNvSpPr>
            <p:nvPr/>
          </p:nvSpPr>
          <p:spPr bwMode="auto">
            <a:xfrm>
              <a:off x="2080" y="2114"/>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8" y="22"/>
                  </a:lnTo>
                  <a:lnTo>
                    <a:pt x="104" y="6"/>
                  </a:lnTo>
                  <a:lnTo>
                    <a:pt x="75" y="0"/>
                  </a:lnTo>
                  <a:lnTo>
                    <a:pt x="46" y="6"/>
                  </a:lnTo>
                  <a:lnTo>
                    <a:pt x="22" y="22"/>
                  </a:lnTo>
                  <a:lnTo>
                    <a:pt x="6" y="45"/>
                  </a:lnTo>
                  <a:lnTo>
                    <a:pt x="0" y="74"/>
                  </a:lnTo>
                  <a:lnTo>
                    <a:pt x="6" y="104"/>
                  </a:lnTo>
                  <a:lnTo>
                    <a:pt x="22" y="127"/>
                  </a:lnTo>
                  <a:lnTo>
                    <a:pt x="46" y="143"/>
                  </a:lnTo>
                  <a:lnTo>
                    <a:pt x="75" y="149"/>
                  </a:lnTo>
                  <a:lnTo>
                    <a:pt x="104" y="143"/>
                  </a:lnTo>
                  <a:lnTo>
                    <a:pt x="128" y="127"/>
                  </a:lnTo>
                  <a:lnTo>
                    <a:pt x="143" y="104"/>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86" name="Rectangle 257"/>
            <p:cNvSpPr>
              <a:spLocks noChangeArrowheads="1"/>
            </p:cNvSpPr>
            <p:nvPr/>
          </p:nvSpPr>
          <p:spPr bwMode="auto">
            <a:xfrm>
              <a:off x="1872" y="1968"/>
              <a:ext cx="17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Eva</a:t>
              </a:r>
              <a:endParaRPr lang="en-US">
                <a:solidFill>
                  <a:prstClr val="black"/>
                </a:solidFill>
              </a:endParaRPr>
            </a:p>
          </p:txBody>
        </p:sp>
        <p:sp>
          <p:nvSpPr>
            <p:cNvPr id="22587" name="Freeform 258"/>
            <p:cNvSpPr>
              <a:spLocks/>
            </p:cNvSpPr>
            <p:nvPr/>
          </p:nvSpPr>
          <p:spPr bwMode="auto">
            <a:xfrm>
              <a:off x="5460" y="2124"/>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60" y="50"/>
                  </a:lnTo>
                  <a:lnTo>
                    <a:pt x="142" y="23"/>
                  </a:lnTo>
                  <a:lnTo>
                    <a:pt x="115" y="5"/>
                  </a:lnTo>
                  <a:lnTo>
                    <a:pt x="83" y="0"/>
                  </a:lnTo>
                  <a:lnTo>
                    <a:pt x="50" y="5"/>
                  </a:lnTo>
                  <a:lnTo>
                    <a:pt x="24" y="23"/>
                  </a:lnTo>
                  <a:lnTo>
                    <a:pt x="6" y="50"/>
                  </a:lnTo>
                  <a:lnTo>
                    <a:pt x="0" y="82"/>
                  </a:lnTo>
                  <a:lnTo>
                    <a:pt x="6" y="114"/>
                  </a:lnTo>
                  <a:lnTo>
                    <a:pt x="24" y="141"/>
                  </a:lnTo>
                  <a:lnTo>
                    <a:pt x="50" y="159"/>
                  </a:lnTo>
                  <a:lnTo>
                    <a:pt x="83" y="166"/>
                  </a:lnTo>
                  <a:lnTo>
                    <a:pt x="115" y="159"/>
                  </a:lnTo>
                  <a:lnTo>
                    <a:pt x="142" y="141"/>
                  </a:lnTo>
                  <a:lnTo>
                    <a:pt x="160" y="114"/>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88" name="Freeform 259"/>
            <p:cNvSpPr>
              <a:spLocks/>
            </p:cNvSpPr>
            <p:nvPr/>
          </p:nvSpPr>
          <p:spPr bwMode="auto">
            <a:xfrm>
              <a:off x="5460" y="2124"/>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7" y="21"/>
                  </a:lnTo>
                  <a:lnTo>
                    <a:pt x="103" y="5"/>
                  </a:lnTo>
                  <a:lnTo>
                    <a:pt x="74" y="0"/>
                  </a:lnTo>
                  <a:lnTo>
                    <a:pt x="45" y="5"/>
                  </a:lnTo>
                  <a:lnTo>
                    <a:pt x="21" y="21"/>
                  </a:lnTo>
                  <a:lnTo>
                    <a:pt x="5" y="45"/>
                  </a:lnTo>
                  <a:lnTo>
                    <a:pt x="0" y="74"/>
                  </a:lnTo>
                  <a:lnTo>
                    <a:pt x="5" y="103"/>
                  </a:lnTo>
                  <a:lnTo>
                    <a:pt x="21" y="127"/>
                  </a:lnTo>
                  <a:lnTo>
                    <a:pt x="45" y="143"/>
                  </a:lnTo>
                  <a:lnTo>
                    <a:pt x="74" y="149"/>
                  </a:lnTo>
                  <a:lnTo>
                    <a:pt x="103" y="143"/>
                  </a:lnTo>
                  <a:lnTo>
                    <a:pt x="127" y="127"/>
                  </a:lnTo>
                  <a:lnTo>
                    <a:pt x="143" y="103"/>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89" name="Rectangle 260"/>
            <p:cNvSpPr>
              <a:spLocks noChangeArrowheads="1"/>
            </p:cNvSpPr>
            <p:nvPr/>
          </p:nvSpPr>
          <p:spPr bwMode="auto">
            <a:xfrm>
              <a:off x="5540" y="2221"/>
              <a:ext cx="22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Ruth</a:t>
              </a:r>
              <a:endParaRPr lang="en-US">
                <a:solidFill>
                  <a:prstClr val="black"/>
                </a:solidFill>
              </a:endParaRPr>
            </a:p>
          </p:txBody>
        </p:sp>
        <p:sp>
          <p:nvSpPr>
            <p:cNvPr id="22590" name="Freeform 261"/>
            <p:cNvSpPr>
              <a:spLocks/>
            </p:cNvSpPr>
            <p:nvPr/>
          </p:nvSpPr>
          <p:spPr bwMode="auto">
            <a:xfrm>
              <a:off x="3930" y="2183"/>
              <a:ext cx="83" cy="84"/>
            </a:xfrm>
            <a:custGeom>
              <a:avLst/>
              <a:gdLst>
                <a:gd name="T0" fmla="*/ 3 w 166"/>
                <a:gd name="T1" fmla="*/ 2 h 167"/>
                <a:gd name="T2" fmla="*/ 3 w 166"/>
                <a:gd name="T3" fmla="*/ 1 h 167"/>
                <a:gd name="T4" fmla="*/ 3 w 166"/>
                <a:gd name="T5" fmla="*/ 1 h 167"/>
                <a:gd name="T6" fmla="*/ 2 w 166"/>
                <a:gd name="T7" fmla="*/ 1 h 167"/>
                <a:gd name="T8" fmla="*/ 2 w 166"/>
                <a:gd name="T9" fmla="*/ 0 h 167"/>
                <a:gd name="T10" fmla="*/ 1 w 166"/>
                <a:gd name="T11" fmla="*/ 1 h 167"/>
                <a:gd name="T12" fmla="*/ 1 w 166"/>
                <a:gd name="T13" fmla="*/ 1 h 167"/>
                <a:gd name="T14" fmla="*/ 1 w 166"/>
                <a:gd name="T15" fmla="*/ 1 h 167"/>
                <a:gd name="T16" fmla="*/ 0 w 166"/>
                <a:gd name="T17" fmla="*/ 2 h 167"/>
                <a:gd name="T18" fmla="*/ 1 w 166"/>
                <a:gd name="T19" fmla="*/ 2 h 167"/>
                <a:gd name="T20" fmla="*/ 1 w 166"/>
                <a:gd name="T21" fmla="*/ 3 h 167"/>
                <a:gd name="T22" fmla="*/ 1 w 166"/>
                <a:gd name="T23" fmla="*/ 3 h 167"/>
                <a:gd name="T24" fmla="*/ 2 w 166"/>
                <a:gd name="T25" fmla="*/ 3 h 167"/>
                <a:gd name="T26" fmla="*/ 2 w 166"/>
                <a:gd name="T27" fmla="*/ 3 h 167"/>
                <a:gd name="T28" fmla="*/ 3 w 166"/>
                <a:gd name="T29" fmla="*/ 3 h 167"/>
                <a:gd name="T30" fmla="*/ 3 w 166"/>
                <a:gd name="T31" fmla="*/ 2 h 167"/>
                <a:gd name="T32" fmla="*/ 3 w 166"/>
                <a:gd name="T33" fmla="*/ 2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7"/>
                <a:gd name="T53" fmla="*/ 166 w 1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7">
                  <a:moveTo>
                    <a:pt x="166" y="83"/>
                  </a:moveTo>
                  <a:lnTo>
                    <a:pt x="160" y="51"/>
                  </a:lnTo>
                  <a:lnTo>
                    <a:pt x="142" y="24"/>
                  </a:lnTo>
                  <a:lnTo>
                    <a:pt x="116" y="7"/>
                  </a:lnTo>
                  <a:lnTo>
                    <a:pt x="84" y="0"/>
                  </a:lnTo>
                  <a:lnTo>
                    <a:pt x="50" y="7"/>
                  </a:lnTo>
                  <a:lnTo>
                    <a:pt x="25" y="24"/>
                  </a:lnTo>
                  <a:lnTo>
                    <a:pt x="7" y="51"/>
                  </a:lnTo>
                  <a:lnTo>
                    <a:pt x="0" y="83"/>
                  </a:lnTo>
                  <a:lnTo>
                    <a:pt x="7" y="116"/>
                  </a:lnTo>
                  <a:lnTo>
                    <a:pt x="25" y="143"/>
                  </a:lnTo>
                  <a:lnTo>
                    <a:pt x="50" y="160"/>
                  </a:lnTo>
                  <a:lnTo>
                    <a:pt x="84" y="167"/>
                  </a:lnTo>
                  <a:lnTo>
                    <a:pt x="116" y="160"/>
                  </a:lnTo>
                  <a:lnTo>
                    <a:pt x="142" y="143"/>
                  </a:lnTo>
                  <a:lnTo>
                    <a:pt x="160" y="116"/>
                  </a:lnTo>
                  <a:lnTo>
                    <a:pt x="166"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91" name="Freeform 262"/>
            <p:cNvSpPr>
              <a:spLocks/>
            </p:cNvSpPr>
            <p:nvPr/>
          </p:nvSpPr>
          <p:spPr bwMode="auto">
            <a:xfrm>
              <a:off x="3930" y="2183"/>
              <a:ext cx="83" cy="84"/>
            </a:xfrm>
            <a:custGeom>
              <a:avLst/>
              <a:gdLst>
                <a:gd name="T0" fmla="*/ 4 w 149"/>
                <a:gd name="T1" fmla="*/ 2 h 150"/>
                <a:gd name="T2" fmla="*/ 4 w 149"/>
                <a:gd name="T3" fmla="*/ 1 h 150"/>
                <a:gd name="T4" fmla="*/ 4 w 149"/>
                <a:gd name="T5" fmla="*/ 1 h 150"/>
                <a:gd name="T6" fmla="*/ 3 w 149"/>
                <a:gd name="T7" fmla="*/ 1 h 150"/>
                <a:gd name="T8" fmla="*/ 2 w 149"/>
                <a:gd name="T9" fmla="*/ 0 h 150"/>
                <a:gd name="T10" fmla="*/ 1 w 149"/>
                <a:gd name="T11" fmla="*/ 1 h 150"/>
                <a:gd name="T12" fmla="*/ 1 w 149"/>
                <a:gd name="T13" fmla="*/ 1 h 150"/>
                <a:gd name="T14" fmla="*/ 1 w 149"/>
                <a:gd name="T15" fmla="*/ 1 h 150"/>
                <a:gd name="T16" fmla="*/ 0 w 149"/>
                <a:gd name="T17" fmla="*/ 2 h 150"/>
                <a:gd name="T18" fmla="*/ 1 w 149"/>
                <a:gd name="T19" fmla="*/ 3 h 150"/>
                <a:gd name="T20" fmla="*/ 1 w 149"/>
                <a:gd name="T21" fmla="*/ 4 h 150"/>
                <a:gd name="T22" fmla="*/ 1 w 149"/>
                <a:gd name="T23" fmla="*/ 4 h 150"/>
                <a:gd name="T24" fmla="*/ 2 w 149"/>
                <a:gd name="T25" fmla="*/ 4 h 150"/>
                <a:gd name="T26" fmla="*/ 3 w 149"/>
                <a:gd name="T27" fmla="*/ 4 h 150"/>
                <a:gd name="T28" fmla="*/ 4 w 149"/>
                <a:gd name="T29" fmla="*/ 4 h 150"/>
                <a:gd name="T30" fmla="*/ 4 w 149"/>
                <a:gd name="T31" fmla="*/ 3 h 150"/>
                <a:gd name="T32" fmla="*/ 4 w 149"/>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50"/>
                <a:gd name="T53" fmla="*/ 149 w 149"/>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50">
                  <a:moveTo>
                    <a:pt x="149" y="75"/>
                  </a:moveTo>
                  <a:lnTo>
                    <a:pt x="143" y="46"/>
                  </a:lnTo>
                  <a:lnTo>
                    <a:pt x="127" y="22"/>
                  </a:lnTo>
                  <a:lnTo>
                    <a:pt x="104" y="6"/>
                  </a:lnTo>
                  <a:lnTo>
                    <a:pt x="75" y="0"/>
                  </a:lnTo>
                  <a:lnTo>
                    <a:pt x="45" y="6"/>
                  </a:lnTo>
                  <a:lnTo>
                    <a:pt x="22" y="22"/>
                  </a:lnTo>
                  <a:lnTo>
                    <a:pt x="6" y="46"/>
                  </a:lnTo>
                  <a:lnTo>
                    <a:pt x="0" y="75"/>
                  </a:lnTo>
                  <a:lnTo>
                    <a:pt x="6" y="104"/>
                  </a:lnTo>
                  <a:lnTo>
                    <a:pt x="22" y="128"/>
                  </a:lnTo>
                  <a:lnTo>
                    <a:pt x="45" y="144"/>
                  </a:lnTo>
                  <a:lnTo>
                    <a:pt x="75" y="150"/>
                  </a:lnTo>
                  <a:lnTo>
                    <a:pt x="104" y="144"/>
                  </a:lnTo>
                  <a:lnTo>
                    <a:pt x="127" y="128"/>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92" name="Rectangle 263"/>
            <p:cNvSpPr>
              <a:spLocks noChangeArrowheads="1"/>
            </p:cNvSpPr>
            <p:nvPr/>
          </p:nvSpPr>
          <p:spPr bwMode="auto">
            <a:xfrm>
              <a:off x="4010" y="2281"/>
              <a:ext cx="24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Edna</a:t>
              </a:r>
              <a:endParaRPr lang="en-US">
                <a:solidFill>
                  <a:prstClr val="black"/>
                </a:solidFill>
              </a:endParaRPr>
            </a:p>
          </p:txBody>
        </p:sp>
        <p:sp>
          <p:nvSpPr>
            <p:cNvPr id="22593" name="Freeform 264"/>
            <p:cNvSpPr>
              <a:spLocks/>
            </p:cNvSpPr>
            <p:nvPr/>
          </p:nvSpPr>
          <p:spPr bwMode="auto">
            <a:xfrm>
              <a:off x="3584" y="1468"/>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59" y="50"/>
                  </a:lnTo>
                  <a:lnTo>
                    <a:pt x="141" y="24"/>
                  </a:lnTo>
                  <a:lnTo>
                    <a:pt x="115" y="5"/>
                  </a:lnTo>
                  <a:lnTo>
                    <a:pt x="82" y="0"/>
                  </a:lnTo>
                  <a:lnTo>
                    <a:pt x="50" y="5"/>
                  </a:lnTo>
                  <a:lnTo>
                    <a:pt x="23" y="24"/>
                  </a:lnTo>
                  <a:lnTo>
                    <a:pt x="5" y="50"/>
                  </a:lnTo>
                  <a:lnTo>
                    <a:pt x="0" y="82"/>
                  </a:lnTo>
                  <a:lnTo>
                    <a:pt x="5" y="114"/>
                  </a:lnTo>
                  <a:lnTo>
                    <a:pt x="23" y="141"/>
                  </a:lnTo>
                  <a:lnTo>
                    <a:pt x="50" y="159"/>
                  </a:lnTo>
                  <a:lnTo>
                    <a:pt x="82" y="166"/>
                  </a:lnTo>
                  <a:lnTo>
                    <a:pt x="115" y="159"/>
                  </a:lnTo>
                  <a:lnTo>
                    <a:pt x="141" y="141"/>
                  </a:lnTo>
                  <a:lnTo>
                    <a:pt x="159" y="114"/>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94" name="Freeform 265"/>
            <p:cNvSpPr>
              <a:spLocks/>
            </p:cNvSpPr>
            <p:nvPr/>
          </p:nvSpPr>
          <p:spPr bwMode="auto">
            <a:xfrm>
              <a:off x="3584" y="1468"/>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7" y="22"/>
                  </a:lnTo>
                  <a:lnTo>
                    <a:pt x="103" y="5"/>
                  </a:lnTo>
                  <a:lnTo>
                    <a:pt x="74" y="0"/>
                  </a:lnTo>
                  <a:lnTo>
                    <a:pt x="45" y="5"/>
                  </a:lnTo>
                  <a:lnTo>
                    <a:pt x="21" y="22"/>
                  </a:lnTo>
                  <a:lnTo>
                    <a:pt x="5" y="45"/>
                  </a:lnTo>
                  <a:lnTo>
                    <a:pt x="0" y="74"/>
                  </a:lnTo>
                  <a:lnTo>
                    <a:pt x="5" y="103"/>
                  </a:lnTo>
                  <a:lnTo>
                    <a:pt x="21" y="127"/>
                  </a:lnTo>
                  <a:lnTo>
                    <a:pt x="45" y="143"/>
                  </a:lnTo>
                  <a:lnTo>
                    <a:pt x="74" y="149"/>
                  </a:lnTo>
                  <a:lnTo>
                    <a:pt x="103" y="143"/>
                  </a:lnTo>
                  <a:lnTo>
                    <a:pt x="127" y="127"/>
                  </a:lnTo>
                  <a:lnTo>
                    <a:pt x="143" y="103"/>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95" name="Rectangle 266"/>
            <p:cNvSpPr>
              <a:spLocks noChangeArrowheads="1"/>
            </p:cNvSpPr>
            <p:nvPr/>
          </p:nvSpPr>
          <p:spPr bwMode="auto">
            <a:xfrm>
              <a:off x="3504" y="1296"/>
              <a:ext cx="26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Adele</a:t>
              </a:r>
              <a:endParaRPr lang="en-US">
                <a:solidFill>
                  <a:prstClr val="black"/>
                </a:solidFill>
              </a:endParaRPr>
            </a:p>
          </p:txBody>
        </p:sp>
        <p:sp>
          <p:nvSpPr>
            <p:cNvPr id="22596" name="Freeform 267"/>
            <p:cNvSpPr>
              <a:spLocks/>
            </p:cNvSpPr>
            <p:nvPr/>
          </p:nvSpPr>
          <p:spPr bwMode="auto">
            <a:xfrm>
              <a:off x="4709" y="1537"/>
              <a:ext cx="83" cy="83"/>
            </a:xfrm>
            <a:custGeom>
              <a:avLst/>
              <a:gdLst>
                <a:gd name="T0" fmla="*/ 2 w 168"/>
                <a:gd name="T1" fmla="*/ 1 h 167"/>
                <a:gd name="T2" fmla="*/ 2 w 168"/>
                <a:gd name="T3" fmla="*/ 0 h 167"/>
                <a:gd name="T4" fmla="*/ 2 w 168"/>
                <a:gd name="T5" fmla="*/ 0 h 167"/>
                <a:gd name="T6" fmla="*/ 1 w 168"/>
                <a:gd name="T7" fmla="*/ 0 h 167"/>
                <a:gd name="T8" fmla="*/ 1 w 168"/>
                <a:gd name="T9" fmla="*/ 0 h 167"/>
                <a:gd name="T10" fmla="*/ 0 w 168"/>
                <a:gd name="T11" fmla="*/ 0 h 167"/>
                <a:gd name="T12" fmla="*/ 0 w 168"/>
                <a:gd name="T13" fmla="*/ 0 h 167"/>
                <a:gd name="T14" fmla="*/ 0 w 168"/>
                <a:gd name="T15" fmla="*/ 0 h 167"/>
                <a:gd name="T16" fmla="*/ 0 w 168"/>
                <a:gd name="T17" fmla="*/ 1 h 167"/>
                <a:gd name="T18" fmla="*/ 0 w 168"/>
                <a:gd name="T19" fmla="*/ 1 h 167"/>
                <a:gd name="T20" fmla="*/ 0 w 168"/>
                <a:gd name="T21" fmla="*/ 2 h 167"/>
                <a:gd name="T22" fmla="*/ 0 w 168"/>
                <a:gd name="T23" fmla="*/ 2 h 167"/>
                <a:gd name="T24" fmla="*/ 1 w 168"/>
                <a:gd name="T25" fmla="*/ 2 h 167"/>
                <a:gd name="T26" fmla="*/ 1 w 168"/>
                <a:gd name="T27" fmla="*/ 2 h 167"/>
                <a:gd name="T28" fmla="*/ 2 w 168"/>
                <a:gd name="T29" fmla="*/ 2 h 167"/>
                <a:gd name="T30" fmla="*/ 2 w 168"/>
                <a:gd name="T31" fmla="*/ 1 h 167"/>
                <a:gd name="T32" fmla="*/ 2 w 168"/>
                <a:gd name="T33" fmla="*/ 1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8"/>
                <a:gd name="T52" fmla="*/ 0 h 167"/>
                <a:gd name="T53" fmla="*/ 168 w 168"/>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8" h="167">
                  <a:moveTo>
                    <a:pt x="168" y="83"/>
                  </a:moveTo>
                  <a:lnTo>
                    <a:pt x="161" y="51"/>
                  </a:lnTo>
                  <a:lnTo>
                    <a:pt x="143" y="24"/>
                  </a:lnTo>
                  <a:lnTo>
                    <a:pt x="116" y="6"/>
                  </a:lnTo>
                  <a:lnTo>
                    <a:pt x="84" y="0"/>
                  </a:lnTo>
                  <a:lnTo>
                    <a:pt x="52" y="6"/>
                  </a:lnTo>
                  <a:lnTo>
                    <a:pt x="25" y="24"/>
                  </a:lnTo>
                  <a:lnTo>
                    <a:pt x="7" y="51"/>
                  </a:lnTo>
                  <a:lnTo>
                    <a:pt x="0" y="83"/>
                  </a:lnTo>
                  <a:lnTo>
                    <a:pt x="7" y="116"/>
                  </a:lnTo>
                  <a:lnTo>
                    <a:pt x="25" y="142"/>
                  </a:lnTo>
                  <a:lnTo>
                    <a:pt x="52" y="160"/>
                  </a:lnTo>
                  <a:lnTo>
                    <a:pt x="84" y="167"/>
                  </a:lnTo>
                  <a:lnTo>
                    <a:pt x="116" y="160"/>
                  </a:lnTo>
                  <a:lnTo>
                    <a:pt x="143" y="142"/>
                  </a:lnTo>
                  <a:lnTo>
                    <a:pt x="161" y="116"/>
                  </a:lnTo>
                  <a:lnTo>
                    <a:pt x="168"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597" name="Freeform 268"/>
            <p:cNvSpPr>
              <a:spLocks/>
            </p:cNvSpPr>
            <p:nvPr/>
          </p:nvSpPr>
          <p:spPr bwMode="auto">
            <a:xfrm>
              <a:off x="4709" y="1537"/>
              <a:ext cx="83" cy="83"/>
            </a:xfrm>
            <a:custGeom>
              <a:avLst/>
              <a:gdLst>
                <a:gd name="T0" fmla="*/ 4 w 150"/>
                <a:gd name="T1" fmla="*/ 2 h 150"/>
                <a:gd name="T2" fmla="*/ 4 w 150"/>
                <a:gd name="T3" fmla="*/ 1 h 150"/>
                <a:gd name="T4" fmla="*/ 4 w 150"/>
                <a:gd name="T5" fmla="*/ 1 h 150"/>
                <a:gd name="T6" fmla="*/ 3 w 150"/>
                <a:gd name="T7" fmla="*/ 1 h 150"/>
                <a:gd name="T8" fmla="*/ 2 w 150"/>
                <a:gd name="T9" fmla="*/ 0 h 150"/>
                <a:gd name="T10" fmla="*/ 1 w 150"/>
                <a:gd name="T11" fmla="*/ 1 h 150"/>
                <a:gd name="T12" fmla="*/ 1 w 150"/>
                <a:gd name="T13" fmla="*/ 1 h 150"/>
                <a:gd name="T14" fmla="*/ 1 w 150"/>
                <a:gd name="T15" fmla="*/ 1 h 150"/>
                <a:gd name="T16" fmla="*/ 0 w 150"/>
                <a:gd name="T17" fmla="*/ 2 h 150"/>
                <a:gd name="T18" fmla="*/ 1 w 150"/>
                <a:gd name="T19" fmla="*/ 3 h 150"/>
                <a:gd name="T20" fmla="*/ 1 w 150"/>
                <a:gd name="T21" fmla="*/ 4 h 150"/>
                <a:gd name="T22" fmla="*/ 1 w 150"/>
                <a:gd name="T23" fmla="*/ 4 h 150"/>
                <a:gd name="T24" fmla="*/ 2 w 150"/>
                <a:gd name="T25" fmla="*/ 4 h 150"/>
                <a:gd name="T26" fmla="*/ 3 w 150"/>
                <a:gd name="T27" fmla="*/ 4 h 150"/>
                <a:gd name="T28" fmla="*/ 4 w 150"/>
                <a:gd name="T29" fmla="*/ 4 h 150"/>
                <a:gd name="T30" fmla="*/ 4 w 150"/>
                <a:gd name="T31" fmla="*/ 3 h 150"/>
                <a:gd name="T32" fmla="*/ 4 w 150"/>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50"/>
                <a:gd name="T53" fmla="*/ 150 w 150"/>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50">
                  <a:moveTo>
                    <a:pt x="150" y="75"/>
                  </a:moveTo>
                  <a:lnTo>
                    <a:pt x="144" y="46"/>
                  </a:lnTo>
                  <a:lnTo>
                    <a:pt x="128" y="22"/>
                  </a:lnTo>
                  <a:lnTo>
                    <a:pt x="104" y="6"/>
                  </a:lnTo>
                  <a:lnTo>
                    <a:pt x="75" y="0"/>
                  </a:lnTo>
                  <a:lnTo>
                    <a:pt x="46" y="6"/>
                  </a:lnTo>
                  <a:lnTo>
                    <a:pt x="22" y="22"/>
                  </a:lnTo>
                  <a:lnTo>
                    <a:pt x="6" y="46"/>
                  </a:lnTo>
                  <a:lnTo>
                    <a:pt x="0" y="75"/>
                  </a:lnTo>
                  <a:lnTo>
                    <a:pt x="6" y="104"/>
                  </a:lnTo>
                  <a:lnTo>
                    <a:pt x="22" y="128"/>
                  </a:lnTo>
                  <a:lnTo>
                    <a:pt x="46" y="144"/>
                  </a:lnTo>
                  <a:lnTo>
                    <a:pt x="75" y="150"/>
                  </a:lnTo>
                  <a:lnTo>
                    <a:pt x="104" y="144"/>
                  </a:lnTo>
                  <a:lnTo>
                    <a:pt x="128" y="128"/>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598" name="Rectangle 269"/>
            <p:cNvSpPr>
              <a:spLocks noChangeArrowheads="1"/>
            </p:cNvSpPr>
            <p:nvPr/>
          </p:nvSpPr>
          <p:spPr bwMode="auto">
            <a:xfrm>
              <a:off x="4790" y="1635"/>
              <a:ext cx="2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Jane</a:t>
              </a:r>
              <a:endParaRPr lang="en-US">
                <a:solidFill>
                  <a:prstClr val="black"/>
                </a:solidFill>
              </a:endParaRPr>
            </a:p>
          </p:txBody>
        </p:sp>
        <p:sp>
          <p:nvSpPr>
            <p:cNvPr id="22599" name="Freeform 270"/>
            <p:cNvSpPr>
              <a:spLocks/>
            </p:cNvSpPr>
            <p:nvPr/>
          </p:nvSpPr>
          <p:spPr bwMode="auto">
            <a:xfrm>
              <a:off x="3246" y="2288"/>
              <a:ext cx="83" cy="84"/>
            </a:xfrm>
            <a:custGeom>
              <a:avLst/>
              <a:gdLst>
                <a:gd name="T0" fmla="*/ 3 w 166"/>
                <a:gd name="T1" fmla="*/ 2 h 167"/>
                <a:gd name="T2" fmla="*/ 3 w 166"/>
                <a:gd name="T3" fmla="*/ 1 h 167"/>
                <a:gd name="T4" fmla="*/ 3 w 166"/>
                <a:gd name="T5" fmla="*/ 1 h 167"/>
                <a:gd name="T6" fmla="*/ 2 w 166"/>
                <a:gd name="T7" fmla="*/ 1 h 167"/>
                <a:gd name="T8" fmla="*/ 2 w 166"/>
                <a:gd name="T9" fmla="*/ 0 h 167"/>
                <a:gd name="T10" fmla="*/ 1 w 166"/>
                <a:gd name="T11" fmla="*/ 1 h 167"/>
                <a:gd name="T12" fmla="*/ 1 w 166"/>
                <a:gd name="T13" fmla="*/ 1 h 167"/>
                <a:gd name="T14" fmla="*/ 1 w 166"/>
                <a:gd name="T15" fmla="*/ 1 h 167"/>
                <a:gd name="T16" fmla="*/ 0 w 166"/>
                <a:gd name="T17" fmla="*/ 2 h 167"/>
                <a:gd name="T18" fmla="*/ 1 w 166"/>
                <a:gd name="T19" fmla="*/ 2 h 167"/>
                <a:gd name="T20" fmla="*/ 1 w 166"/>
                <a:gd name="T21" fmla="*/ 3 h 167"/>
                <a:gd name="T22" fmla="*/ 1 w 166"/>
                <a:gd name="T23" fmla="*/ 3 h 167"/>
                <a:gd name="T24" fmla="*/ 2 w 166"/>
                <a:gd name="T25" fmla="*/ 3 h 167"/>
                <a:gd name="T26" fmla="*/ 2 w 166"/>
                <a:gd name="T27" fmla="*/ 3 h 167"/>
                <a:gd name="T28" fmla="*/ 3 w 166"/>
                <a:gd name="T29" fmla="*/ 3 h 167"/>
                <a:gd name="T30" fmla="*/ 3 w 166"/>
                <a:gd name="T31" fmla="*/ 2 h 167"/>
                <a:gd name="T32" fmla="*/ 3 w 166"/>
                <a:gd name="T33" fmla="*/ 2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7"/>
                <a:gd name="T53" fmla="*/ 166 w 1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7">
                  <a:moveTo>
                    <a:pt x="166" y="83"/>
                  </a:moveTo>
                  <a:lnTo>
                    <a:pt x="160" y="51"/>
                  </a:lnTo>
                  <a:lnTo>
                    <a:pt x="142" y="24"/>
                  </a:lnTo>
                  <a:lnTo>
                    <a:pt x="116" y="6"/>
                  </a:lnTo>
                  <a:lnTo>
                    <a:pt x="84" y="0"/>
                  </a:lnTo>
                  <a:lnTo>
                    <a:pt x="52" y="6"/>
                  </a:lnTo>
                  <a:lnTo>
                    <a:pt x="25" y="24"/>
                  </a:lnTo>
                  <a:lnTo>
                    <a:pt x="7" y="51"/>
                  </a:lnTo>
                  <a:lnTo>
                    <a:pt x="0" y="83"/>
                  </a:lnTo>
                  <a:lnTo>
                    <a:pt x="7" y="115"/>
                  </a:lnTo>
                  <a:lnTo>
                    <a:pt x="25" y="142"/>
                  </a:lnTo>
                  <a:lnTo>
                    <a:pt x="52" y="160"/>
                  </a:lnTo>
                  <a:lnTo>
                    <a:pt x="84" y="167"/>
                  </a:lnTo>
                  <a:lnTo>
                    <a:pt x="116" y="160"/>
                  </a:lnTo>
                  <a:lnTo>
                    <a:pt x="142" y="142"/>
                  </a:lnTo>
                  <a:lnTo>
                    <a:pt x="160" y="115"/>
                  </a:lnTo>
                  <a:lnTo>
                    <a:pt x="166"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00" name="Freeform 271"/>
            <p:cNvSpPr>
              <a:spLocks/>
            </p:cNvSpPr>
            <p:nvPr/>
          </p:nvSpPr>
          <p:spPr bwMode="auto">
            <a:xfrm>
              <a:off x="3246" y="2288"/>
              <a:ext cx="83" cy="84"/>
            </a:xfrm>
            <a:custGeom>
              <a:avLst/>
              <a:gdLst>
                <a:gd name="T0" fmla="*/ 4 w 149"/>
                <a:gd name="T1" fmla="*/ 2 h 150"/>
                <a:gd name="T2" fmla="*/ 4 w 149"/>
                <a:gd name="T3" fmla="*/ 1 h 150"/>
                <a:gd name="T4" fmla="*/ 4 w 149"/>
                <a:gd name="T5" fmla="*/ 1 h 150"/>
                <a:gd name="T6" fmla="*/ 3 w 149"/>
                <a:gd name="T7" fmla="*/ 1 h 150"/>
                <a:gd name="T8" fmla="*/ 2 w 149"/>
                <a:gd name="T9" fmla="*/ 0 h 150"/>
                <a:gd name="T10" fmla="*/ 1 w 149"/>
                <a:gd name="T11" fmla="*/ 1 h 150"/>
                <a:gd name="T12" fmla="*/ 1 w 149"/>
                <a:gd name="T13" fmla="*/ 1 h 150"/>
                <a:gd name="T14" fmla="*/ 1 w 149"/>
                <a:gd name="T15" fmla="*/ 1 h 150"/>
                <a:gd name="T16" fmla="*/ 0 w 149"/>
                <a:gd name="T17" fmla="*/ 2 h 150"/>
                <a:gd name="T18" fmla="*/ 1 w 149"/>
                <a:gd name="T19" fmla="*/ 3 h 150"/>
                <a:gd name="T20" fmla="*/ 1 w 149"/>
                <a:gd name="T21" fmla="*/ 4 h 150"/>
                <a:gd name="T22" fmla="*/ 1 w 149"/>
                <a:gd name="T23" fmla="*/ 4 h 150"/>
                <a:gd name="T24" fmla="*/ 2 w 149"/>
                <a:gd name="T25" fmla="*/ 4 h 150"/>
                <a:gd name="T26" fmla="*/ 3 w 149"/>
                <a:gd name="T27" fmla="*/ 4 h 150"/>
                <a:gd name="T28" fmla="*/ 4 w 149"/>
                <a:gd name="T29" fmla="*/ 4 h 150"/>
                <a:gd name="T30" fmla="*/ 4 w 149"/>
                <a:gd name="T31" fmla="*/ 3 h 150"/>
                <a:gd name="T32" fmla="*/ 4 w 149"/>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50"/>
                <a:gd name="T53" fmla="*/ 149 w 149"/>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50">
                  <a:moveTo>
                    <a:pt x="149" y="75"/>
                  </a:moveTo>
                  <a:lnTo>
                    <a:pt x="143" y="46"/>
                  </a:lnTo>
                  <a:lnTo>
                    <a:pt x="127" y="22"/>
                  </a:lnTo>
                  <a:lnTo>
                    <a:pt x="104" y="6"/>
                  </a:lnTo>
                  <a:lnTo>
                    <a:pt x="75" y="0"/>
                  </a:lnTo>
                  <a:lnTo>
                    <a:pt x="46" y="6"/>
                  </a:lnTo>
                  <a:lnTo>
                    <a:pt x="22" y="22"/>
                  </a:lnTo>
                  <a:lnTo>
                    <a:pt x="6" y="46"/>
                  </a:lnTo>
                  <a:lnTo>
                    <a:pt x="0" y="75"/>
                  </a:lnTo>
                  <a:lnTo>
                    <a:pt x="6" y="104"/>
                  </a:lnTo>
                  <a:lnTo>
                    <a:pt x="22" y="128"/>
                  </a:lnTo>
                  <a:lnTo>
                    <a:pt x="46" y="144"/>
                  </a:lnTo>
                  <a:lnTo>
                    <a:pt x="75" y="150"/>
                  </a:lnTo>
                  <a:lnTo>
                    <a:pt x="104" y="144"/>
                  </a:lnTo>
                  <a:lnTo>
                    <a:pt x="127" y="128"/>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01" name="Rectangle 272"/>
            <p:cNvSpPr>
              <a:spLocks noChangeArrowheads="1"/>
            </p:cNvSpPr>
            <p:nvPr/>
          </p:nvSpPr>
          <p:spPr bwMode="auto">
            <a:xfrm>
              <a:off x="3360" y="2160"/>
              <a:ext cx="24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Anna</a:t>
              </a:r>
              <a:endParaRPr lang="en-US">
                <a:solidFill>
                  <a:prstClr val="black"/>
                </a:solidFill>
              </a:endParaRPr>
            </a:p>
          </p:txBody>
        </p:sp>
        <p:sp>
          <p:nvSpPr>
            <p:cNvPr id="22602" name="Freeform 273"/>
            <p:cNvSpPr>
              <a:spLocks/>
            </p:cNvSpPr>
            <p:nvPr/>
          </p:nvSpPr>
          <p:spPr bwMode="auto">
            <a:xfrm>
              <a:off x="4338" y="1900"/>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61" y="50"/>
                  </a:lnTo>
                  <a:lnTo>
                    <a:pt x="143" y="24"/>
                  </a:lnTo>
                  <a:lnTo>
                    <a:pt x="116" y="6"/>
                  </a:lnTo>
                  <a:lnTo>
                    <a:pt x="84" y="0"/>
                  </a:lnTo>
                  <a:lnTo>
                    <a:pt x="51" y="6"/>
                  </a:lnTo>
                  <a:lnTo>
                    <a:pt x="25" y="24"/>
                  </a:lnTo>
                  <a:lnTo>
                    <a:pt x="7" y="50"/>
                  </a:lnTo>
                  <a:lnTo>
                    <a:pt x="0" y="82"/>
                  </a:lnTo>
                  <a:lnTo>
                    <a:pt x="7" y="114"/>
                  </a:lnTo>
                  <a:lnTo>
                    <a:pt x="25" y="141"/>
                  </a:lnTo>
                  <a:lnTo>
                    <a:pt x="51" y="159"/>
                  </a:lnTo>
                  <a:lnTo>
                    <a:pt x="84" y="166"/>
                  </a:lnTo>
                  <a:lnTo>
                    <a:pt x="116" y="159"/>
                  </a:lnTo>
                  <a:lnTo>
                    <a:pt x="143" y="141"/>
                  </a:lnTo>
                  <a:lnTo>
                    <a:pt x="161" y="114"/>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03" name="Freeform 274"/>
            <p:cNvSpPr>
              <a:spLocks/>
            </p:cNvSpPr>
            <p:nvPr/>
          </p:nvSpPr>
          <p:spPr bwMode="auto">
            <a:xfrm>
              <a:off x="4338" y="1900"/>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4" y="45"/>
                  </a:lnTo>
                  <a:lnTo>
                    <a:pt x="128" y="22"/>
                  </a:lnTo>
                  <a:lnTo>
                    <a:pt x="104" y="6"/>
                  </a:lnTo>
                  <a:lnTo>
                    <a:pt x="75" y="0"/>
                  </a:lnTo>
                  <a:lnTo>
                    <a:pt x="46" y="6"/>
                  </a:lnTo>
                  <a:lnTo>
                    <a:pt x="22" y="22"/>
                  </a:lnTo>
                  <a:lnTo>
                    <a:pt x="6" y="45"/>
                  </a:lnTo>
                  <a:lnTo>
                    <a:pt x="0" y="74"/>
                  </a:lnTo>
                  <a:lnTo>
                    <a:pt x="6" y="103"/>
                  </a:lnTo>
                  <a:lnTo>
                    <a:pt x="22" y="127"/>
                  </a:lnTo>
                  <a:lnTo>
                    <a:pt x="46" y="143"/>
                  </a:lnTo>
                  <a:lnTo>
                    <a:pt x="75" y="149"/>
                  </a:lnTo>
                  <a:lnTo>
                    <a:pt x="104" y="143"/>
                  </a:lnTo>
                  <a:lnTo>
                    <a:pt x="128" y="127"/>
                  </a:lnTo>
                  <a:lnTo>
                    <a:pt x="144" y="103"/>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04" name="Rectangle 275"/>
            <p:cNvSpPr>
              <a:spLocks noChangeArrowheads="1"/>
            </p:cNvSpPr>
            <p:nvPr/>
          </p:nvSpPr>
          <p:spPr bwMode="auto">
            <a:xfrm>
              <a:off x="4418" y="1997"/>
              <a:ext cx="23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Mary</a:t>
              </a:r>
              <a:endParaRPr lang="en-US">
                <a:solidFill>
                  <a:prstClr val="black"/>
                </a:solidFill>
              </a:endParaRPr>
            </a:p>
          </p:txBody>
        </p:sp>
        <p:sp>
          <p:nvSpPr>
            <p:cNvPr id="22605" name="Freeform 276"/>
            <p:cNvSpPr>
              <a:spLocks/>
            </p:cNvSpPr>
            <p:nvPr/>
          </p:nvSpPr>
          <p:spPr bwMode="auto">
            <a:xfrm>
              <a:off x="4841" y="2434"/>
              <a:ext cx="83" cy="84"/>
            </a:xfrm>
            <a:custGeom>
              <a:avLst/>
              <a:gdLst>
                <a:gd name="T0" fmla="*/ 3 w 166"/>
                <a:gd name="T1" fmla="*/ 2 h 167"/>
                <a:gd name="T2" fmla="*/ 3 w 166"/>
                <a:gd name="T3" fmla="*/ 1 h 167"/>
                <a:gd name="T4" fmla="*/ 3 w 166"/>
                <a:gd name="T5" fmla="*/ 1 h 167"/>
                <a:gd name="T6" fmla="*/ 2 w 166"/>
                <a:gd name="T7" fmla="*/ 1 h 167"/>
                <a:gd name="T8" fmla="*/ 2 w 166"/>
                <a:gd name="T9" fmla="*/ 0 h 167"/>
                <a:gd name="T10" fmla="*/ 1 w 166"/>
                <a:gd name="T11" fmla="*/ 1 h 167"/>
                <a:gd name="T12" fmla="*/ 1 w 166"/>
                <a:gd name="T13" fmla="*/ 1 h 167"/>
                <a:gd name="T14" fmla="*/ 1 w 166"/>
                <a:gd name="T15" fmla="*/ 1 h 167"/>
                <a:gd name="T16" fmla="*/ 0 w 166"/>
                <a:gd name="T17" fmla="*/ 2 h 167"/>
                <a:gd name="T18" fmla="*/ 1 w 166"/>
                <a:gd name="T19" fmla="*/ 2 h 167"/>
                <a:gd name="T20" fmla="*/ 1 w 166"/>
                <a:gd name="T21" fmla="*/ 3 h 167"/>
                <a:gd name="T22" fmla="*/ 1 w 166"/>
                <a:gd name="T23" fmla="*/ 3 h 167"/>
                <a:gd name="T24" fmla="*/ 2 w 166"/>
                <a:gd name="T25" fmla="*/ 3 h 167"/>
                <a:gd name="T26" fmla="*/ 2 w 166"/>
                <a:gd name="T27" fmla="*/ 3 h 167"/>
                <a:gd name="T28" fmla="*/ 3 w 166"/>
                <a:gd name="T29" fmla="*/ 3 h 167"/>
                <a:gd name="T30" fmla="*/ 3 w 166"/>
                <a:gd name="T31" fmla="*/ 2 h 167"/>
                <a:gd name="T32" fmla="*/ 3 w 166"/>
                <a:gd name="T33" fmla="*/ 2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7"/>
                <a:gd name="T53" fmla="*/ 166 w 1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7">
                  <a:moveTo>
                    <a:pt x="166" y="83"/>
                  </a:moveTo>
                  <a:lnTo>
                    <a:pt x="159" y="51"/>
                  </a:lnTo>
                  <a:lnTo>
                    <a:pt x="141" y="24"/>
                  </a:lnTo>
                  <a:lnTo>
                    <a:pt x="116" y="6"/>
                  </a:lnTo>
                  <a:lnTo>
                    <a:pt x="83" y="0"/>
                  </a:lnTo>
                  <a:lnTo>
                    <a:pt x="50" y="6"/>
                  </a:lnTo>
                  <a:lnTo>
                    <a:pt x="24" y="24"/>
                  </a:lnTo>
                  <a:lnTo>
                    <a:pt x="6" y="51"/>
                  </a:lnTo>
                  <a:lnTo>
                    <a:pt x="0" y="83"/>
                  </a:lnTo>
                  <a:lnTo>
                    <a:pt x="6" y="116"/>
                  </a:lnTo>
                  <a:lnTo>
                    <a:pt x="24" y="142"/>
                  </a:lnTo>
                  <a:lnTo>
                    <a:pt x="50" y="160"/>
                  </a:lnTo>
                  <a:lnTo>
                    <a:pt x="83" y="167"/>
                  </a:lnTo>
                  <a:lnTo>
                    <a:pt x="116" y="160"/>
                  </a:lnTo>
                  <a:lnTo>
                    <a:pt x="141" y="142"/>
                  </a:lnTo>
                  <a:lnTo>
                    <a:pt x="159" y="116"/>
                  </a:lnTo>
                  <a:lnTo>
                    <a:pt x="166"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06" name="Freeform 277"/>
            <p:cNvSpPr>
              <a:spLocks/>
            </p:cNvSpPr>
            <p:nvPr/>
          </p:nvSpPr>
          <p:spPr bwMode="auto">
            <a:xfrm>
              <a:off x="4841" y="2434"/>
              <a:ext cx="83" cy="84"/>
            </a:xfrm>
            <a:custGeom>
              <a:avLst/>
              <a:gdLst>
                <a:gd name="T0" fmla="*/ 4 w 149"/>
                <a:gd name="T1" fmla="*/ 2 h 150"/>
                <a:gd name="T2" fmla="*/ 4 w 149"/>
                <a:gd name="T3" fmla="*/ 1 h 150"/>
                <a:gd name="T4" fmla="*/ 4 w 149"/>
                <a:gd name="T5" fmla="*/ 1 h 150"/>
                <a:gd name="T6" fmla="*/ 3 w 149"/>
                <a:gd name="T7" fmla="*/ 1 h 150"/>
                <a:gd name="T8" fmla="*/ 2 w 149"/>
                <a:gd name="T9" fmla="*/ 0 h 150"/>
                <a:gd name="T10" fmla="*/ 1 w 149"/>
                <a:gd name="T11" fmla="*/ 1 h 150"/>
                <a:gd name="T12" fmla="*/ 1 w 149"/>
                <a:gd name="T13" fmla="*/ 1 h 150"/>
                <a:gd name="T14" fmla="*/ 1 w 149"/>
                <a:gd name="T15" fmla="*/ 1 h 150"/>
                <a:gd name="T16" fmla="*/ 0 w 149"/>
                <a:gd name="T17" fmla="*/ 2 h 150"/>
                <a:gd name="T18" fmla="*/ 1 w 149"/>
                <a:gd name="T19" fmla="*/ 3 h 150"/>
                <a:gd name="T20" fmla="*/ 1 w 149"/>
                <a:gd name="T21" fmla="*/ 4 h 150"/>
                <a:gd name="T22" fmla="*/ 1 w 149"/>
                <a:gd name="T23" fmla="*/ 4 h 150"/>
                <a:gd name="T24" fmla="*/ 2 w 149"/>
                <a:gd name="T25" fmla="*/ 4 h 150"/>
                <a:gd name="T26" fmla="*/ 3 w 149"/>
                <a:gd name="T27" fmla="*/ 4 h 150"/>
                <a:gd name="T28" fmla="*/ 4 w 149"/>
                <a:gd name="T29" fmla="*/ 4 h 150"/>
                <a:gd name="T30" fmla="*/ 4 w 149"/>
                <a:gd name="T31" fmla="*/ 3 h 150"/>
                <a:gd name="T32" fmla="*/ 4 w 149"/>
                <a:gd name="T33" fmla="*/ 2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50"/>
                <a:gd name="T53" fmla="*/ 149 w 149"/>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50">
                  <a:moveTo>
                    <a:pt x="149" y="75"/>
                  </a:moveTo>
                  <a:lnTo>
                    <a:pt x="143" y="46"/>
                  </a:lnTo>
                  <a:lnTo>
                    <a:pt x="127" y="22"/>
                  </a:lnTo>
                  <a:lnTo>
                    <a:pt x="104" y="6"/>
                  </a:lnTo>
                  <a:lnTo>
                    <a:pt x="75" y="0"/>
                  </a:lnTo>
                  <a:lnTo>
                    <a:pt x="45" y="6"/>
                  </a:lnTo>
                  <a:lnTo>
                    <a:pt x="22" y="22"/>
                  </a:lnTo>
                  <a:lnTo>
                    <a:pt x="6" y="46"/>
                  </a:lnTo>
                  <a:lnTo>
                    <a:pt x="0" y="75"/>
                  </a:lnTo>
                  <a:lnTo>
                    <a:pt x="6" y="104"/>
                  </a:lnTo>
                  <a:lnTo>
                    <a:pt x="22" y="128"/>
                  </a:lnTo>
                  <a:lnTo>
                    <a:pt x="45" y="144"/>
                  </a:lnTo>
                  <a:lnTo>
                    <a:pt x="75" y="150"/>
                  </a:lnTo>
                  <a:lnTo>
                    <a:pt x="104" y="144"/>
                  </a:lnTo>
                  <a:lnTo>
                    <a:pt x="127" y="128"/>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07" name="Rectangle 278"/>
            <p:cNvSpPr>
              <a:spLocks noChangeArrowheads="1"/>
            </p:cNvSpPr>
            <p:nvPr/>
          </p:nvSpPr>
          <p:spPr bwMode="auto">
            <a:xfrm>
              <a:off x="4944" y="2352"/>
              <a:ext cx="23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Betty</a:t>
              </a:r>
              <a:endParaRPr lang="en-US">
                <a:solidFill>
                  <a:prstClr val="black"/>
                </a:solidFill>
              </a:endParaRPr>
            </a:p>
          </p:txBody>
        </p:sp>
        <p:sp>
          <p:nvSpPr>
            <p:cNvPr id="22608" name="Freeform 279"/>
            <p:cNvSpPr>
              <a:spLocks/>
            </p:cNvSpPr>
            <p:nvPr/>
          </p:nvSpPr>
          <p:spPr bwMode="auto">
            <a:xfrm>
              <a:off x="2442" y="3430"/>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2"/>
                  </a:moveTo>
                  <a:lnTo>
                    <a:pt x="159" y="50"/>
                  </a:lnTo>
                  <a:lnTo>
                    <a:pt x="141" y="24"/>
                  </a:lnTo>
                  <a:lnTo>
                    <a:pt x="115" y="7"/>
                  </a:lnTo>
                  <a:lnTo>
                    <a:pt x="82" y="0"/>
                  </a:lnTo>
                  <a:lnTo>
                    <a:pt x="50" y="7"/>
                  </a:lnTo>
                  <a:lnTo>
                    <a:pt x="23" y="24"/>
                  </a:lnTo>
                  <a:lnTo>
                    <a:pt x="5" y="50"/>
                  </a:lnTo>
                  <a:lnTo>
                    <a:pt x="0" y="82"/>
                  </a:lnTo>
                  <a:lnTo>
                    <a:pt x="5" y="115"/>
                  </a:lnTo>
                  <a:lnTo>
                    <a:pt x="23" y="141"/>
                  </a:lnTo>
                  <a:lnTo>
                    <a:pt x="50" y="159"/>
                  </a:lnTo>
                  <a:lnTo>
                    <a:pt x="82" y="166"/>
                  </a:lnTo>
                  <a:lnTo>
                    <a:pt x="115" y="159"/>
                  </a:lnTo>
                  <a:lnTo>
                    <a:pt x="141" y="141"/>
                  </a:lnTo>
                  <a:lnTo>
                    <a:pt x="159" y="115"/>
                  </a:lnTo>
                  <a:lnTo>
                    <a:pt x="166" y="82"/>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09" name="Freeform 280"/>
            <p:cNvSpPr>
              <a:spLocks/>
            </p:cNvSpPr>
            <p:nvPr/>
          </p:nvSpPr>
          <p:spPr bwMode="auto">
            <a:xfrm>
              <a:off x="2442" y="3430"/>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4"/>
                  </a:moveTo>
                  <a:lnTo>
                    <a:pt x="143" y="45"/>
                  </a:lnTo>
                  <a:lnTo>
                    <a:pt x="127" y="22"/>
                  </a:lnTo>
                  <a:lnTo>
                    <a:pt x="103" y="6"/>
                  </a:lnTo>
                  <a:lnTo>
                    <a:pt x="74" y="0"/>
                  </a:lnTo>
                  <a:lnTo>
                    <a:pt x="45" y="6"/>
                  </a:lnTo>
                  <a:lnTo>
                    <a:pt x="21" y="22"/>
                  </a:lnTo>
                  <a:lnTo>
                    <a:pt x="5" y="45"/>
                  </a:lnTo>
                  <a:lnTo>
                    <a:pt x="0" y="74"/>
                  </a:lnTo>
                  <a:lnTo>
                    <a:pt x="5" y="103"/>
                  </a:lnTo>
                  <a:lnTo>
                    <a:pt x="21" y="127"/>
                  </a:lnTo>
                  <a:lnTo>
                    <a:pt x="45" y="143"/>
                  </a:lnTo>
                  <a:lnTo>
                    <a:pt x="74" y="149"/>
                  </a:lnTo>
                  <a:lnTo>
                    <a:pt x="103" y="143"/>
                  </a:lnTo>
                  <a:lnTo>
                    <a:pt x="127" y="127"/>
                  </a:lnTo>
                  <a:lnTo>
                    <a:pt x="143" y="103"/>
                  </a:lnTo>
                  <a:lnTo>
                    <a:pt x="149"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10" name="Rectangle 281"/>
            <p:cNvSpPr>
              <a:spLocks noChangeArrowheads="1"/>
            </p:cNvSpPr>
            <p:nvPr/>
          </p:nvSpPr>
          <p:spPr bwMode="auto">
            <a:xfrm>
              <a:off x="2523" y="3528"/>
              <a:ext cx="17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Ella</a:t>
              </a:r>
              <a:endParaRPr lang="en-US">
                <a:solidFill>
                  <a:prstClr val="black"/>
                </a:solidFill>
              </a:endParaRPr>
            </a:p>
          </p:txBody>
        </p:sp>
        <p:sp>
          <p:nvSpPr>
            <p:cNvPr id="22611" name="Freeform 282"/>
            <p:cNvSpPr>
              <a:spLocks/>
            </p:cNvSpPr>
            <p:nvPr/>
          </p:nvSpPr>
          <p:spPr bwMode="auto">
            <a:xfrm>
              <a:off x="3440" y="3049"/>
              <a:ext cx="83" cy="83"/>
            </a:xfrm>
            <a:custGeom>
              <a:avLst/>
              <a:gdLst>
                <a:gd name="T0" fmla="*/ 2 w 167"/>
                <a:gd name="T1" fmla="*/ 2 h 166"/>
                <a:gd name="T2" fmla="*/ 2 w 167"/>
                <a:gd name="T3" fmla="*/ 1 h 166"/>
                <a:gd name="T4" fmla="*/ 2 w 167"/>
                <a:gd name="T5" fmla="*/ 1 h 166"/>
                <a:gd name="T6" fmla="*/ 1 w 167"/>
                <a:gd name="T7" fmla="*/ 1 h 166"/>
                <a:gd name="T8" fmla="*/ 1 w 167"/>
                <a:gd name="T9" fmla="*/ 0 h 166"/>
                <a:gd name="T10" fmla="*/ 0 w 167"/>
                <a:gd name="T11" fmla="*/ 1 h 166"/>
                <a:gd name="T12" fmla="*/ 0 w 167"/>
                <a:gd name="T13" fmla="*/ 1 h 166"/>
                <a:gd name="T14" fmla="*/ 0 w 167"/>
                <a:gd name="T15" fmla="*/ 1 h 166"/>
                <a:gd name="T16" fmla="*/ 0 w 167"/>
                <a:gd name="T17" fmla="*/ 2 h 166"/>
                <a:gd name="T18" fmla="*/ 0 w 167"/>
                <a:gd name="T19" fmla="*/ 2 h 166"/>
                <a:gd name="T20" fmla="*/ 0 w 167"/>
                <a:gd name="T21" fmla="*/ 3 h 166"/>
                <a:gd name="T22" fmla="*/ 0 w 167"/>
                <a:gd name="T23" fmla="*/ 3 h 166"/>
                <a:gd name="T24" fmla="*/ 1 w 167"/>
                <a:gd name="T25" fmla="*/ 3 h 166"/>
                <a:gd name="T26" fmla="*/ 1 w 167"/>
                <a:gd name="T27" fmla="*/ 3 h 166"/>
                <a:gd name="T28" fmla="*/ 2 w 167"/>
                <a:gd name="T29" fmla="*/ 3 h 166"/>
                <a:gd name="T30" fmla="*/ 2 w 167"/>
                <a:gd name="T31" fmla="*/ 2 h 166"/>
                <a:gd name="T32" fmla="*/ 2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3"/>
                  </a:moveTo>
                  <a:lnTo>
                    <a:pt x="161" y="50"/>
                  </a:lnTo>
                  <a:lnTo>
                    <a:pt x="143" y="25"/>
                  </a:lnTo>
                  <a:lnTo>
                    <a:pt x="116" y="6"/>
                  </a:lnTo>
                  <a:lnTo>
                    <a:pt x="84" y="0"/>
                  </a:lnTo>
                  <a:lnTo>
                    <a:pt x="51" y="6"/>
                  </a:lnTo>
                  <a:lnTo>
                    <a:pt x="25" y="25"/>
                  </a:lnTo>
                  <a:lnTo>
                    <a:pt x="7" y="50"/>
                  </a:lnTo>
                  <a:lnTo>
                    <a:pt x="0" y="83"/>
                  </a:lnTo>
                  <a:lnTo>
                    <a:pt x="7" y="115"/>
                  </a:lnTo>
                  <a:lnTo>
                    <a:pt x="25" y="142"/>
                  </a:lnTo>
                  <a:lnTo>
                    <a:pt x="51" y="160"/>
                  </a:lnTo>
                  <a:lnTo>
                    <a:pt x="84" y="166"/>
                  </a:lnTo>
                  <a:lnTo>
                    <a:pt x="116" y="160"/>
                  </a:lnTo>
                  <a:lnTo>
                    <a:pt x="143" y="142"/>
                  </a:lnTo>
                  <a:lnTo>
                    <a:pt x="161" y="115"/>
                  </a:lnTo>
                  <a:lnTo>
                    <a:pt x="167" y="83"/>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12" name="Freeform 283"/>
            <p:cNvSpPr>
              <a:spLocks/>
            </p:cNvSpPr>
            <p:nvPr/>
          </p:nvSpPr>
          <p:spPr bwMode="auto">
            <a:xfrm>
              <a:off x="3440" y="3049"/>
              <a:ext cx="83"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4"/>
                  </a:moveTo>
                  <a:lnTo>
                    <a:pt x="144" y="45"/>
                  </a:lnTo>
                  <a:lnTo>
                    <a:pt x="128" y="22"/>
                  </a:lnTo>
                  <a:lnTo>
                    <a:pt x="104" y="5"/>
                  </a:lnTo>
                  <a:lnTo>
                    <a:pt x="75" y="0"/>
                  </a:lnTo>
                  <a:lnTo>
                    <a:pt x="46" y="5"/>
                  </a:lnTo>
                  <a:lnTo>
                    <a:pt x="22" y="22"/>
                  </a:lnTo>
                  <a:lnTo>
                    <a:pt x="6" y="45"/>
                  </a:lnTo>
                  <a:lnTo>
                    <a:pt x="0" y="74"/>
                  </a:lnTo>
                  <a:lnTo>
                    <a:pt x="6" y="103"/>
                  </a:lnTo>
                  <a:lnTo>
                    <a:pt x="22" y="127"/>
                  </a:lnTo>
                  <a:lnTo>
                    <a:pt x="46" y="143"/>
                  </a:lnTo>
                  <a:lnTo>
                    <a:pt x="75" y="149"/>
                  </a:lnTo>
                  <a:lnTo>
                    <a:pt x="104" y="143"/>
                  </a:lnTo>
                  <a:lnTo>
                    <a:pt x="128" y="127"/>
                  </a:lnTo>
                  <a:lnTo>
                    <a:pt x="144" y="103"/>
                  </a:lnTo>
                  <a:lnTo>
                    <a:pt x="150" y="7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13" name="Rectangle 284"/>
            <p:cNvSpPr>
              <a:spLocks noChangeArrowheads="1"/>
            </p:cNvSpPr>
            <p:nvPr/>
          </p:nvSpPr>
          <p:spPr bwMode="auto">
            <a:xfrm>
              <a:off x="3360" y="3216"/>
              <a:ext cx="23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Ellen</a:t>
              </a:r>
              <a:endParaRPr lang="en-US">
                <a:solidFill>
                  <a:prstClr val="black"/>
                </a:solidFill>
              </a:endParaRPr>
            </a:p>
          </p:txBody>
        </p:sp>
        <p:sp>
          <p:nvSpPr>
            <p:cNvPr id="22614" name="Freeform 285"/>
            <p:cNvSpPr>
              <a:spLocks/>
            </p:cNvSpPr>
            <p:nvPr/>
          </p:nvSpPr>
          <p:spPr bwMode="auto">
            <a:xfrm>
              <a:off x="2884" y="2695"/>
              <a:ext cx="83" cy="83"/>
            </a:xfrm>
            <a:custGeom>
              <a:avLst/>
              <a:gdLst>
                <a:gd name="T0" fmla="*/ 2 w 167"/>
                <a:gd name="T1" fmla="*/ 2 h 166"/>
                <a:gd name="T2" fmla="*/ 2 w 167"/>
                <a:gd name="T3" fmla="*/ 1 h 166"/>
                <a:gd name="T4" fmla="*/ 2 w 167"/>
                <a:gd name="T5" fmla="*/ 1 h 166"/>
                <a:gd name="T6" fmla="*/ 1 w 167"/>
                <a:gd name="T7" fmla="*/ 1 h 166"/>
                <a:gd name="T8" fmla="*/ 1 w 167"/>
                <a:gd name="T9" fmla="*/ 0 h 166"/>
                <a:gd name="T10" fmla="*/ 0 w 167"/>
                <a:gd name="T11" fmla="*/ 1 h 166"/>
                <a:gd name="T12" fmla="*/ 0 w 167"/>
                <a:gd name="T13" fmla="*/ 1 h 166"/>
                <a:gd name="T14" fmla="*/ 0 w 167"/>
                <a:gd name="T15" fmla="*/ 1 h 166"/>
                <a:gd name="T16" fmla="*/ 0 w 167"/>
                <a:gd name="T17" fmla="*/ 2 h 166"/>
                <a:gd name="T18" fmla="*/ 0 w 167"/>
                <a:gd name="T19" fmla="*/ 2 h 166"/>
                <a:gd name="T20" fmla="*/ 0 w 167"/>
                <a:gd name="T21" fmla="*/ 3 h 166"/>
                <a:gd name="T22" fmla="*/ 0 w 167"/>
                <a:gd name="T23" fmla="*/ 3 h 166"/>
                <a:gd name="T24" fmla="*/ 1 w 167"/>
                <a:gd name="T25" fmla="*/ 3 h 166"/>
                <a:gd name="T26" fmla="*/ 1 w 167"/>
                <a:gd name="T27" fmla="*/ 3 h 166"/>
                <a:gd name="T28" fmla="*/ 2 w 167"/>
                <a:gd name="T29" fmla="*/ 3 h 166"/>
                <a:gd name="T30" fmla="*/ 2 w 167"/>
                <a:gd name="T31" fmla="*/ 2 h 166"/>
                <a:gd name="T32" fmla="*/ 2 w 167"/>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66"/>
                <a:gd name="T53" fmla="*/ 167 w 167"/>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66">
                  <a:moveTo>
                    <a:pt x="167" y="84"/>
                  </a:moveTo>
                  <a:lnTo>
                    <a:pt x="160" y="50"/>
                  </a:lnTo>
                  <a:lnTo>
                    <a:pt x="142" y="25"/>
                  </a:lnTo>
                  <a:lnTo>
                    <a:pt x="116" y="7"/>
                  </a:lnTo>
                  <a:lnTo>
                    <a:pt x="83" y="0"/>
                  </a:lnTo>
                  <a:lnTo>
                    <a:pt x="51" y="7"/>
                  </a:lnTo>
                  <a:lnTo>
                    <a:pt x="24" y="25"/>
                  </a:lnTo>
                  <a:lnTo>
                    <a:pt x="6" y="50"/>
                  </a:lnTo>
                  <a:lnTo>
                    <a:pt x="0" y="84"/>
                  </a:lnTo>
                  <a:lnTo>
                    <a:pt x="6" y="116"/>
                  </a:lnTo>
                  <a:lnTo>
                    <a:pt x="24" y="142"/>
                  </a:lnTo>
                  <a:lnTo>
                    <a:pt x="51" y="160"/>
                  </a:lnTo>
                  <a:lnTo>
                    <a:pt x="83" y="166"/>
                  </a:lnTo>
                  <a:lnTo>
                    <a:pt x="116" y="160"/>
                  </a:lnTo>
                  <a:lnTo>
                    <a:pt x="142" y="142"/>
                  </a:lnTo>
                  <a:lnTo>
                    <a:pt x="160" y="116"/>
                  </a:lnTo>
                  <a:lnTo>
                    <a:pt x="167"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15" name="Freeform 286"/>
            <p:cNvSpPr>
              <a:spLocks/>
            </p:cNvSpPr>
            <p:nvPr/>
          </p:nvSpPr>
          <p:spPr bwMode="auto">
            <a:xfrm>
              <a:off x="2884" y="2695"/>
              <a:ext cx="83" cy="83"/>
            </a:xfrm>
            <a:custGeom>
              <a:avLst/>
              <a:gdLst>
                <a:gd name="T0" fmla="*/ 4 w 150"/>
                <a:gd name="T1" fmla="*/ 2 h 149"/>
                <a:gd name="T2" fmla="*/ 4 w 150"/>
                <a:gd name="T3" fmla="*/ 1 h 149"/>
                <a:gd name="T4" fmla="*/ 4 w 150"/>
                <a:gd name="T5" fmla="*/ 1 h 149"/>
                <a:gd name="T6" fmla="*/ 3 w 150"/>
                <a:gd name="T7" fmla="*/ 1 h 149"/>
                <a:gd name="T8" fmla="*/ 2 w 150"/>
                <a:gd name="T9" fmla="*/ 0 h 149"/>
                <a:gd name="T10" fmla="*/ 1 w 150"/>
                <a:gd name="T11" fmla="*/ 1 h 149"/>
                <a:gd name="T12" fmla="*/ 1 w 150"/>
                <a:gd name="T13" fmla="*/ 1 h 149"/>
                <a:gd name="T14" fmla="*/ 1 w 150"/>
                <a:gd name="T15" fmla="*/ 1 h 149"/>
                <a:gd name="T16" fmla="*/ 0 w 150"/>
                <a:gd name="T17" fmla="*/ 2 h 149"/>
                <a:gd name="T18" fmla="*/ 1 w 150"/>
                <a:gd name="T19" fmla="*/ 3 h 149"/>
                <a:gd name="T20" fmla="*/ 1 w 150"/>
                <a:gd name="T21" fmla="*/ 4 h 149"/>
                <a:gd name="T22" fmla="*/ 1 w 150"/>
                <a:gd name="T23" fmla="*/ 4 h 149"/>
                <a:gd name="T24" fmla="*/ 2 w 150"/>
                <a:gd name="T25" fmla="*/ 4 h 149"/>
                <a:gd name="T26" fmla="*/ 3 w 150"/>
                <a:gd name="T27" fmla="*/ 4 h 149"/>
                <a:gd name="T28" fmla="*/ 4 w 150"/>
                <a:gd name="T29" fmla="*/ 4 h 149"/>
                <a:gd name="T30" fmla="*/ 4 w 150"/>
                <a:gd name="T31" fmla="*/ 3 h 149"/>
                <a:gd name="T32" fmla="*/ 4 w 150"/>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
                <a:gd name="T52" fmla="*/ 0 h 149"/>
                <a:gd name="T53" fmla="*/ 150 w 150"/>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 h="149">
                  <a:moveTo>
                    <a:pt x="150" y="75"/>
                  </a:moveTo>
                  <a:lnTo>
                    <a:pt x="144" y="45"/>
                  </a:lnTo>
                  <a:lnTo>
                    <a:pt x="128" y="22"/>
                  </a:lnTo>
                  <a:lnTo>
                    <a:pt x="104" y="6"/>
                  </a:lnTo>
                  <a:lnTo>
                    <a:pt x="75" y="0"/>
                  </a:lnTo>
                  <a:lnTo>
                    <a:pt x="46" y="6"/>
                  </a:lnTo>
                  <a:lnTo>
                    <a:pt x="22" y="22"/>
                  </a:lnTo>
                  <a:lnTo>
                    <a:pt x="6" y="45"/>
                  </a:lnTo>
                  <a:lnTo>
                    <a:pt x="0" y="75"/>
                  </a:lnTo>
                  <a:lnTo>
                    <a:pt x="6" y="104"/>
                  </a:lnTo>
                  <a:lnTo>
                    <a:pt x="22" y="127"/>
                  </a:lnTo>
                  <a:lnTo>
                    <a:pt x="46" y="143"/>
                  </a:lnTo>
                  <a:lnTo>
                    <a:pt x="75" y="149"/>
                  </a:lnTo>
                  <a:lnTo>
                    <a:pt x="104" y="143"/>
                  </a:lnTo>
                  <a:lnTo>
                    <a:pt x="128" y="127"/>
                  </a:lnTo>
                  <a:lnTo>
                    <a:pt x="144" y="104"/>
                  </a:lnTo>
                  <a:lnTo>
                    <a:pt x="150"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16" name="Rectangle 287"/>
            <p:cNvSpPr>
              <a:spLocks noChangeArrowheads="1"/>
            </p:cNvSpPr>
            <p:nvPr/>
          </p:nvSpPr>
          <p:spPr bwMode="auto">
            <a:xfrm>
              <a:off x="2965" y="2792"/>
              <a:ext cx="2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Laura</a:t>
              </a:r>
              <a:endParaRPr lang="en-US">
                <a:solidFill>
                  <a:prstClr val="black"/>
                </a:solidFill>
              </a:endParaRPr>
            </a:p>
          </p:txBody>
        </p:sp>
        <p:sp>
          <p:nvSpPr>
            <p:cNvPr id="22617" name="Freeform 288"/>
            <p:cNvSpPr>
              <a:spLocks/>
            </p:cNvSpPr>
            <p:nvPr/>
          </p:nvSpPr>
          <p:spPr bwMode="auto">
            <a:xfrm>
              <a:off x="4270" y="3525"/>
              <a:ext cx="83" cy="83"/>
            </a:xfrm>
            <a:custGeom>
              <a:avLst/>
              <a:gdLst>
                <a:gd name="T0" fmla="*/ 3 w 166"/>
                <a:gd name="T1" fmla="*/ 2 h 166"/>
                <a:gd name="T2" fmla="*/ 3 w 166"/>
                <a:gd name="T3" fmla="*/ 1 h 166"/>
                <a:gd name="T4" fmla="*/ 3 w 166"/>
                <a:gd name="T5" fmla="*/ 1 h 166"/>
                <a:gd name="T6" fmla="*/ 2 w 166"/>
                <a:gd name="T7" fmla="*/ 1 h 166"/>
                <a:gd name="T8" fmla="*/ 2 w 166"/>
                <a:gd name="T9" fmla="*/ 0 h 166"/>
                <a:gd name="T10" fmla="*/ 1 w 166"/>
                <a:gd name="T11" fmla="*/ 1 h 166"/>
                <a:gd name="T12" fmla="*/ 1 w 166"/>
                <a:gd name="T13" fmla="*/ 1 h 166"/>
                <a:gd name="T14" fmla="*/ 1 w 166"/>
                <a:gd name="T15" fmla="*/ 1 h 166"/>
                <a:gd name="T16" fmla="*/ 0 w 166"/>
                <a:gd name="T17" fmla="*/ 2 h 166"/>
                <a:gd name="T18" fmla="*/ 1 w 166"/>
                <a:gd name="T19" fmla="*/ 2 h 166"/>
                <a:gd name="T20" fmla="*/ 1 w 166"/>
                <a:gd name="T21" fmla="*/ 3 h 166"/>
                <a:gd name="T22" fmla="*/ 1 w 166"/>
                <a:gd name="T23" fmla="*/ 3 h 166"/>
                <a:gd name="T24" fmla="*/ 2 w 166"/>
                <a:gd name="T25" fmla="*/ 3 h 166"/>
                <a:gd name="T26" fmla="*/ 2 w 166"/>
                <a:gd name="T27" fmla="*/ 3 h 166"/>
                <a:gd name="T28" fmla="*/ 3 w 166"/>
                <a:gd name="T29" fmla="*/ 3 h 166"/>
                <a:gd name="T30" fmla="*/ 3 w 166"/>
                <a:gd name="T31" fmla="*/ 2 h 166"/>
                <a:gd name="T32" fmla="*/ 3 w 166"/>
                <a:gd name="T33" fmla="*/ 2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166"/>
                <a:gd name="T53" fmla="*/ 166 w 16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166">
                  <a:moveTo>
                    <a:pt x="166" y="84"/>
                  </a:moveTo>
                  <a:lnTo>
                    <a:pt x="160" y="50"/>
                  </a:lnTo>
                  <a:lnTo>
                    <a:pt x="142" y="25"/>
                  </a:lnTo>
                  <a:lnTo>
                    <a:pt x="116" y="7"/>
                  </a:lnTo>
                  <a:lnTo>
                    <a:pt x="83" y="0"/>
                  </a:lnTo>
                  <a:lnTo>
                    <a:pt x="50" y="7"/>
                  </a:lnTo>
                  <a:lnTo>
                    <a:pt x="25" y="25"/>
                  </a:lnTo>
                  <a:lnTo>
                    <a:pt x="7" y="50"/>
                  </a:lnTo>
                  <a:lnTo>
                    <a:pt x="0" y="84"/>
                  </a:lnTo>
                  <a:lnTo>
                    <a:pt x="7" y="116"/>
                  </a:lnTo>
                  <a:lnTo>
                    <a:pt x="25" y="142"/>
                  </a:lnTo>
                  <a:lnTo>
                    <a:pt x="50" y="160"/>
                  </a:lnTo>
                  <a:lnTo>
                    <a:pt x="83" y="166"/>
                  </a:lnTo>
                  <a:lnTo>
                    <a:pt x="116" y="160"/>
                  </a:lnTo>
                  <a:lnTo>
                    <a:pt x="142" y="142"/>
                  </a:lnTo>
                  <a:lnTo>
                    <a:pt x="160" y="116"/>
                  </a:lnTo>
                  <a:lnTo>
                    <a:pt x="166" y="84"/>
                  </a:lnTo>
                  <a:close/>
                </a:path>
              </a:pathLst>
            </a:custGeom>
            <a:solidFill>
              <a:srgbClr val="FF0000"/>
            </a:solidFill>
            <a:ln w="0">
              <a:solidFill>
                <a:srgbClr val="FF0000"/>
              </a:solidFill>
              <a:round/>
              <a:headEnd/>
              <a:tailEnd/>
            </a:ln>
          </p:spPr>
          <p:txBody>
            <a:bodyPr/>
            <a:lstStyle/>
            <a:p>
              <a:endParaRPr lang="en-US">
                <a:solidFill>
                  <a:prstClr val="black"/>
                </a:solidFill>
              </a:endParaRPr>
            </a:p>
          </p:txBody>
        </p:sp>
        <p:sp>
          <p:nvSpPr>
            <p:cNvPr id="22618" name="Freeform 289"/>
            <p:cNvSpPr>
              <a:spLocks/>
            </p:cNvSpPr>
            <p:nvPr/>
          </p:nvSpPr>
          <p:spPr bwMode="auto">
            <a:xfrm>
              <a:off x="4270" y="3525"/>
              <a:ext cx="83" cy="83"/>
            </a:xfrm>
            <a:custGeom>
              <a:avLst/>
              <a:gdLst>
                <a:gd name="T0" fmla="*/ 4 w 149"/>
                <a:gd name="T1" fmla="*/ 2 h 149"/>
                <a:gd name="T2" fmla="*/ 4 w 149"/>
                <a:gd name="T3" fmla="*/ 1 h 149"/>
                <a:gd name="T4" fmla="*/ 4 w 149"/>
                <a:gd name="T5" fmla="*/ 1 h 149"/>
                <a:gd name="T6" fmla="*/ 3 w 149"/>
                <a:gd name="T7" fmla="*/ 1 h 149"/>
                <a:gd name="T8" fmla="*/ 2 w 149"/>
                <a:gd name="T9" fmla="*/ 0 h 149"/>
                <a:gd name="T10" fmla="*/ 1 w 149"/>
                <a:gd name="T11" fmla="*/ 1 h 149"/>
                <a:gd name="T12" fmla="*/ 1 w 149"/>
                <a:gd name="T13" fmla="*/ 1 h 149"/>
                <a:gd name="T14" fmla="*/ 1 w 149"/>
                <a:gd name="T15" fmla="*/ 1 h 149"/>
                <a:gd name="T16" fmla="*/ 0 w 149"/>
                <a:gd name="T17" fmla="*/ 2 h 149"/>
                <a:gd name="T18" fmla="*/ 1 w 149"/>
                <a:gd name="T19" fmla="*/ 3 h 149"/>
                <a:gd name="T20" fmla="*/ 1 w 149"/>
                <a:gd name="T21" fmla="*/ 4 h 149"/>
                <a:gd name="T22" fmla="*/ 1 w 149"/>
                <a:gd name="T23" fmla="*/ 4 h 149"/>
                <a:gd name="T24" fmla="*/ 2 w 149"/>
                <a:gd name="T25" fmla="*/ 4 h 149"/>
                <a:gd name="T26" fmla="*/ 3 w 149"/>
                <a:gd name="T27" fmla="*/ 4 h 149"/>
                <a:gd name="T28" fmla="*/ 4 w 149"/>
                <a:gd name="T29" fmla="*/ 4 h 149"/>
                <a:gd name="T30" fmla="*/ 4 w 149"/>
                <a:gd name="T31" fmla="*/ 3 h 149"/>
                <a:gd name="T32" fmla="*/ 4 w 149"/>
                <a:gd name="T33" fmla="*/ 2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149"/>
                <a:gd name="T53" fmla="*/ 149 w 149"/>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149">
                  <a:moveTo>
                    <a:pt x="149" y="75"/>
                  </a:moveTo>
                  <a:lnTo>
                    <a:pt x="143" y="45"/>
                  </a:lnTo>
                  <a:lnTo>
                    <a:pt x="127" y="22"/>
                  </a:lnTo>
                  <a:lnTo>
                    <a:pt x="104" y="6"/>
                  </a:lnTo>
                  <a:lnTo>
                    <a:pt x="74" y="0"/>
                  </a:lnTo>
                  <a:lnTo>
                    <a:pt x="45" y="6"/>
                  </a:lnTo>
                  <a:lnTo>
                    <a:pt x="22" y="22"/>
                  </a:lnTo>
                  <a:lnTo>
                    <a:pt x="6" y="45"/>
                  </a:lnTo>
                  <a:lnTo>
                    <a:pt x="0" y="75"/>
                  </a:lnTo>
                  <a:lnTo>
                    <a:pt x="6" y="104"/>
                  </a:lnTo>
                  <a:lnTo>
                    <a:pt x="22" y="127"/>
                  </a:lnTo>
                  <a:lnTo>
                    <a:pt x="45" y="143"/>
                  </a:lnTo>
                  <a:lnTo>
                    <a:pt x="74" y="149"/>
                  </a:lnTo>
                  <a:lnTo>
                    <a:pt x="104" y="143"/>
                  </a:lnTo>
                  <a:lnTo>
                    <a:pt x="127" y="127"/>
                  </a:lnTo>
                  <a:lnTo>
                    <a:pt x="143" y="104"/>
                  </a:lnTo>
                  <a:lnTo>
                    <a:pt x="149" y="7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2619" name="Rectangle 290"/>
            <p:cNvSpPr>
              <a:spLocks noChangeArrowheads="1"/>
            </p:cNvSpPr>
            <p:nvPr/>
          </p:nvSpPr>
          <p:spPr bwMode="auto">
            <a:xfrm>
              <a:off x="4350" y="3622"/>
              <a:ext cx="23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Helvetica" charset="0"/>
                </a:rPr>
                <a:t>Irene</a:t>
              </a:r>
              <a:endParaRPr lang="en-US">
                <a:solidFill>
                  <a:prstClr val="black"/>
                </a:solidFill>
              </a:endParaRPr>
            </a:p>
          </p:txBody>
        </p:sp>
      </p:grpSp>
      <p:sp>
        <p:nvSpPr>
          <p:cNvPr id="22532" name="Rectangle 291"/>
          <p:cNvSpPr>
            <a:spLocks noGrp="1" noChangeArrowheads="1"/>
          </p:cNvSpPr>
          <p:nvPr>
            <p:ph type="body" idx="1"/>
          </p:nvPr>
        </p:nvSpPr>
        <p:spPr>
          <a:xfrm>
            <a:off x="533400" y="1219200"/>
            <a:ext cx="8229600" cy="5029200"/>
          </a:xfrm>
          <a:noFill/>
        </p:spPr>
        <p:txBody>
          <a:bodyPr>
            <a:normAutofit/>
          </a:bodyPr>
          <a:lstStyle/>
          <a:p>
            <a:pPr eaLnBrk="1" hangingPunct="1"/>
            <a:r>
              <a:rPr lang="en-US" sz="2000" dirty="0">
                <a:latin typeface="Arial" charset="0"/>
                <a:ea typeface="ＭＳ Ｐゴシック" charset="0"/>
                <a:cs typeface="ＭＳ Ｐゴシック" charset="0"/>
              </a:rPr>
              <a:t>girls</a:t>
            </a:r>
            <a:r>
              <a:rPr lang="ja-JP" altLang="en-US" sz="2000" dirty="0">
                <a:latin typeface="Arial" charset="0"/>
                <a:ea typeface="ＭＳ Ｐゴシック" charset="0"/>
                <a:cs typeface="ＭＳ Ｐゴシック" charset="0"/>
              </a:rPr>
              <a:t>’</a:t>
            </a:r>
            <a:r>
              <a:rPr lang="en-US" sz="2000" dirty="0">
                <a:latin typeface="Arial" charset="0"/>
                <a:ea typeface="ＭＳ Ｐゴシック" charset="0"/>
                <a:cs typeface="ＭＳ Ｐゴシック" charset="0"/>
              </a:rPr>
              <a:t> school dormitory dining-table partners, 1</a:t>
            </a:r>
            <a:r>
              <a:rPr lang="en-US" sz="2000" baseline="30000" dirty="0">
                <a:latin typeface="Arial" charset="0"/>
                <a:ea typeface="ＭＳ Ｐゴシック" charset="0"/>
                <a:cs typeface="ＭＳ Ｐゴシック" charset="0"/>
              </a:rPr>
              <a:t>st</a:t>
            </a:r>
            <a:r>
              <a:rPr lang="en-US" sz="2000" dirty="0">
                <a:latin typeface="Arial" charset="0"/>
                <a:ea typeface="ＭＳ Ｐゴシック" charset="0"/>
                <a:cs typeface="ＭＳ Ｐゴシック" charset="0"/>
              </a:rPr>
              <a:t> and 2</a:t>
            </a:r>
            <a:r>
              <a:rPr lang="en-US" sz="2000" baseline="30000" dirty="0">
                <a:latin typeface="Arial" charset="0"/>
                <a:ea typeface="ＭＳ Ｐゴシック" charset="0"/>
                <a:cs typeface="ＭＳ Ｐゴシック" charset="0"/>
              </a:rPr>
              <a:t>nd</a:t>
            </a:r>
            <a:r>
              <a:rPr lang="en-US" sz="2000" dirty="0">
                <a:latin typeface="Arial" charset="0"/>
                <a:ea typeface="ＭＳ Ｐゴシック" charset="0"/>
                <a:cs typeface="ＭＳ Ｐゴシック" charset="0"/>
              </a:rPr>
              <a:t> choices </a:t>
            </a:r>
            <a:r>
              <a:rPr lang="en-US" sz="1600" dirty="0">
                <a:latin typeface="Arial" charset="0"/>
                <a:ea typeface="ＭＳ Ｐゴシック" charset="0"/>
                <a:cs typeface="ＭＳ Ｐゴシック" charset="0"/>
              </a:rPr>
              <a:t>(Moreno, </a:t>
            </a:r>
            <a:r>
              <a:rPr lang="en-US" sz="1600" i="1" dirty="0">
                <a:latin typeface="Arial" charset="0"/>
                <a:ea typeface="ＭＳ Ｐゴシック" charset="0"/>
                <a:cs typeface="ＭＳ Ｐゴシック" charset="0"/>
              </a:rPr>
              <a:t>The </a:t>
            </a:r>
            <a:r>
              <a:rPr lang="en-US" sz="1600" i="1" dirty="0" err="1">
                <a:latin typeface="Arial" charset="0"/>
                <a:ea typeface="ＭＳ Ｐゴシック" charset="0"/>
                <a:cs typeface="ＭＳ Ｐゴシック" charset="0"/>
              </a:rPr>
              <a:t>sociometry</a:t>
            </a:r>
            <a:r>
              <a:rPr lang="en-US" sz="1600" i="1" dirty="0">
                <a:latin typeface="Arial" charset="0"/>
                <a:ea typeface="ＭＳ Ｐゴシック" charset="0"/>
                <a:cs typeface="ＭＳ Ｐゴシック" charset="0"/>
              </a:rPr>
              <a:t> reader</a:t>
            </a:r>
            <a:r>
              <a:rPr lang="en-US" sz="1600" dirty="0">
                <a:latin typeface="Arial" charset="0"/>
                <a:ea typeface="ＭＳ Ｐゴシック" charset="0"/>
                <a:cs typeface="ＭＳ Ｐゴシック" charset="0"/>
              </a:rPr>
              <a:t>, 1960)</a:t>
            </a:r>
          </a:p>
        </p:txBody>
      </p:sp>
    </p:spTree>
    <p:extLst>
      <p:ext uri="{BB962C8B-B14F-4D97-AF65-F5344CB8AC3E}">
        <p14:creationId xmlns:p14="http://schemas.microsoft.com/office/powerpoint/2010/main" val="1091521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Analysis with </a:t>
            </a:r>
            <a:r>
              <a:rPr lang="en-US" dirty="0" err="1"/>
              <a:t>igraph</a:t>
            </a:r>
            <a:endParaRPr lang="en-US" dirty="0"/>
          </a:p>
        </p:txBody>
      </p:sp>
      <p:sp>
        <p:nvSpPr>
          <p:cNvPr id="3" name="Content Placeholder 2"/>
          <p:cNvSpPr>
            <a:spLocks noGrp="1"/>
          </p:cNvSpPr>
          <p:nvPr>
            <p:ph sz="quarter" idx="1"/>
          </p:nvPr>
        </p:nvSpPr>
        <p:spPr/>
        <p:txBody>
          <a:bodyPr/>
          <a:lstStyle/>
          <a:p>
            <a:r>
              <a:rPr lang="en-US" dirty="0" err="1"/>
              <a:t>igraph</a:t>
            </a:r>
            <a:r>
              <a:rPr lang="en-US" dirty="0"/>
              <a:t> is a free software package for creating and manipulating undirected and directed graphs.</a:t>
            </a:r>
          </a:p>
          <a:p>
            <a:r>
              <a:rPr lang="en-US" dirty="0"/>
              <a:t>contains functions for generating regular and random graphs, manipulating graphs, assigning attributes to vertices and edges.</a:t>
            </a:r>
          </a:p>
          <a:p>
            <a:r>
              <a:rPr lang="en-US" dirty="0"/>
              <a:t>Can be downloaded from </a:t>
            </a:r>
            <a:r>
              <a:rPr lang="en-US" dirty="0">
                <a:hlinkClick r:id="rId2"/>
              </a:rPr>
              <a:t>http://igraph.sourceforge.net/</a:t>
            </a:r>
            <a:r>
              <a:rPr lang="en-US" dirty="0"/>
              <a:t> </a:t>
            </a:r>
          </a:p>
          <a:p>
            <a:r>
              <a:rPr lang="en-US" dirty="0"/>
              <a:t>Install </a:t>
            </a:r>
            <a:r>
              <a:rPr lang="en-US" dirty="0" err="1"/>
              <a:t>igraph</a:t>
            </a:r>
            <a:r>
              <a:rPr lang="en-US" dirty="0"/>
              <a:t> R package:</a:t>
            </a:r>
          </a:p>
          <a:p>
            <a:endParaRPr lang="en-US" dirty="0"/>
          </a:p>
          <a:p>
            <a:endParaRPr lang="en-US" dirty="0"/>
          </a:p>
        </p:txBody>
      </p:sp>
      <p:sp>
        <p:nvSpPr>
          <p:cNvPr id="4" name="Slide Number Placeholder 3"/>
          <p:cNvSpPr>
            <a:spLocks noGrp="1"/>
          </p:cNvSpPr>
          <p:nvPr>
            <p:ph type="sldNum" sz="quarter" idx="12"/>
          </p:nvPr>
        </p:nvSpPr>
        <p:spPr/>
        <p:txBody>
          <a:bodyPr/>
          <a:lstStyle/>
          <a:p>
            <a:fld id="{E4616264-8C7C-4C59-AA34-C74B7824EE5C}" type="slidenum">
              <a:rPr lang="en-US" smtClean="0"/>
              <a:pPr/>
              <a:t>63</a:t>
            </a:fld>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849" y="4145815"/>
            <a:ext cx="2420303" cy="1875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4779772"/>
            <a:ext cx="4536504" cy="338554"/>
          </a:xfrm>
          <a:prstGeom prst="rect">
            <a:avLst/>
          </a:prstGeom>
          <a:solidFill>
            <a:srgbClr val="99CCFF"/>
          </a:solidFill>
          <a:ln w="3175">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t>&gt; </a:t>
            </a:r>
            <a:r>
              <a:rPr lang="en-US" sz="1600" dirty="0" err="1"/>
              <a:t>install.packages</a:t>
            </a:r>
            <a:r>
              <a:rPr lang="en-US" sz="1600" dirty="0"/>
              <a:t>("</a:t>
            </a:r>
            <a:r>
              <a:rPr lang="en-US" sz="1600" dirty="0" err="1"/>
              <a:t>igraph</a:t>
            </a:r>
            <a:r>
              <a:rPr lang="en-US" sz="1600" dirty="0"/>
              <a:t>", lib="~/.R/library") </a:t>
            </a:r>
            <a:endParaRPr lang="en-US" sz="1600" dirty="0">
              <a:latin typeface="+mj-lt"/>
            </a:endParaRPr>
          </a:p>
        </p:txBody>
      </p:sp>
    </p:spTree>
    <p:extLst>
      <p:ext uri="{BB962C8B-B14F-4D97-AF65-F5344CB8AC3E}">
        <p14:creationId xmlns:p14="http://schemas.microsoft.com/office/powerpoint/2010/main" val="3329299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solidFill>
                  <a:srgbClr val="FF0000"/>
                </a:solidFill>
              </a:rPr>
              <a:t>igraph</a:t>
            </a:r>
            <a:r>
              <a:rPr lang="en-US" dirty="0">
                <a:solidFill>
                  <a:srgbClr val="FF0000"/>
                </a:solidFill>
              </a:rPr>
              <a:t> </a:t>
            </a:r>
            <a:r>
              <a:rPr lang="en-US" dirty="0"/>
              <a:t>software package</a:t>
            </a:r>
          </a:p>
        </p:txBody>
      </p:sp>
      <p:sp>
        <p:nvSpPr>
          <p:cNvPr id="3" name="Content Placeholder 2"/>
          <p:cNvSpPr>
            <a:spLocks noGrp="1"/>
          </p:cNvSpPr>
          <p:nvPr>
            <p:ph sz="quarter" idx="1"/>
          </p:nvPr>
        </p:nvSpPr>
        <p:spPr/>
        <p:txBody>
          <a:bodyPr/>
          <a:lstStyle/>
          <a:p>
            <a:r>
              <a:rPr lang="en-US" dirty="0"/>
              <a:t>R package, Python extension and C library.</a:t>
            </a:r>
          </a:p>
          <a:p>
            <a:endParaRPr lang="en-US" dirty="0"/>
          </a:p>
          <a:p>
            <a:r>
              <a:rPr lang="en-US" dirty="0"/>
              <a:t>Under active development.</a:t>
            </a:r>
          </a:p>
          <a:p>
            <a:endParaRPr lang="en-US" dirty="0"/>
          </a:p>
          <a:p>
            <a:r>
              <a:rPr lang="en-US" dirty="0"/>
              <a:t>Free for academic and commercial use (GPL). “Standing on the shoulder of giants."</a:t>
            </a:r>
          </a:p>
          <a:p>
            <a:endParaRPr lang="en-US" dirty="0"/>
          </a:p>
          <a:p>
            <a:r>
              <a:rPr lang="en-US" dirty="0"/>
              <a:t>State of the art data structures and algorithms, works well with large graphs.</a:t>
            </a:r>
          </a:p>
          <a:p>
            <a:endParaRPr lang="en-US" dirty="0"/>
          </a:p>
        </p:txBody>
      </p:sp>
      <p:sp>
        <p:nvSpPr>
          <p:cNvPr id="4" name="Slide Number Placeholder 3"/>
          <p:cNvSpPr>
            <a:spLocks noGrp="1"/>
          </p:cNvSpPr>
          <p:nvPr>
            <p:ph type="sldNum" sz="quarter" idx="12"/>
          </p:nvPr>
        </p:nvSpPr>
        <p:spPr/>
        <p:txBody>
          <a:bodyPr/>
          <a:lstStyle/>
          <a:p>
            <a:fld id="{E4616264-8C7C-4C59-AA34-C74B7824EE5C}" type="slidenum">
              <a:rPr lang="en-US" smtClean="0"/>
              <a:pPr/>
              <a:t>64</a:t>
            </a:fld>
            <a:endParaRPr lang="en-US"/>
          </a:p>
        </p:txBody>
      </p:sp>
    </p:spTree>
    <p:extLst>
      <p:ext uri="{BB962C8B-B14F-4D97-AF65-F5344CB8AC3E}">
        <p14:creationId xmlns:p14="http://schemas.microsoft.com/office/powerpoint/2010/main" val="184419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LARGE?</a:t>
            </a:r>
          </a:p>
        </p:txBody>
      </p:sp>
      <p:sp>
        <p:nvSpPr>
          <p:cNvPr id="3" name="Content Placeholder 2"/>
          <p:cNvSpPr>
            <a:spLocks noGrp="1"/>
          </p:cNvSpPr>
          <p:nvPr>
            <p:ph sz="quarter" idx="1"/>
          </p:nvPr>
        </p:nvSpPr>
        <p:spPr/>
        <p:txBody>
          <a:bodyPr/>
          <a:lstStyle/>
          <a:p>
            <a:endParaRPr lang="en-US" dirty="0"/>
          </a:p>
          <a:p>
            <a:r>
              <a:rPr lang="en-US" dirty="0"/>
              <a:t>Well, it depends what you want to calculate.</a:t>
            </a:r>
          </a:p>
          <a:p>
            <a:r>
              <a:rPr lang="en-US" dirty="0"/>
              <a:t> Just to create and manipulate it, it is enough if it fits into the memory.</a:t>
            </a:r>
          </a:p>
          <a:p>
            <a:r>
              <a:rPr lang="en-US" dirty="0"/>
              <a:t> How do I know that it fits into the memory?</a:t>
            </a:r>
          </a:p>
          <a:p>
            <a:r>
              <a:rPr lang="en-US" dirty="0"/>
              <a:t> </a:t>
            </a:r>
            <a:r>
              <a:rPr lang="en-US" dirty="0" err="1"/>
              <a:t>igraph</a:t>
            </a:r>
            <a:r>
              <a:rPr lang="en-US" dirty="0"/>
              <a:t> (typically) needs 32 bytes per edge and 16 bytes per vertex.</a:t>
            </a:r>
          </a:p>
          <a:p>
            <a:r>
              <a:rPr lang="en-US" dirty="0"/>
              <a:t> A graph with one million vertices and ten million edges needs about 320 Mbytes.</a:t>
            </a:r>
          </a:p>
        </p:txBody>
      </p:sp>
      <p:sp>
        <p:nvSpPr>
          <p:cNvPr id="4" name="Slide Number Placeholder 3"/>
          <p:cNvSpPr>
            <a:spLocks noGrp="1"/>
          </p:cNvSpPr>
          <p:nvPr>
            <p:ph type="sldNum" sz="quarter" idx="12"/>
          </p:nvPr>
        </p:nvSpPr>
        <p:spPr/>
        <p:txBody>
          <a:bodyPr/>
          <a:lstStyle/>
          <a:p>
            <a:fld id="{E4616264-8C7C-4C59-AA34-C74B7824EE5C}" type="slidenum">
              <a:rPr lang="en-US" smtClean="0"/>
              <a:pPr/>
              <a:t>65</a:t>
            </a:fld>
            <a:endParaRPr lang="en-US"/>
          </a:p>
        </p:txBody>
      </p:sp>
    </p:spTree>
    <p:extLst>
      <p:ext uri="{BB962C8B-B14F-4D97-AF65-F5344CB8AC3E}">
        <p14:creationId xmlns:p14="http://schemas.microsoft.com/office/powerpoint/2010/main" val="2598284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t>Social network analysis - history</a:t>
            </a:r>
          </a:p>
        </p:txBody>
      </p:sp>
      <p:sp>
        <p:nvSpPr>
          <p:cNvPr id="54275" name="Rectangle 3"/>
          <p:cNvSpPr>
            <a:spLocks noGrp="1" noChangeArrowheads="1"/>
          </p:cNvSpPr>
          <p:nvPr>
            <p:ph type="body" idx="1"/>
          </p:nvPr>
        </p:nvSpPr>
        <p:spPr/>
        <p:txBody>
          <a:bodyPr/>
          <a:lstStyle/>
          <a:p>
            <a:endParaRPr lang="en-US" altLang="en-US" dirty="0"/>
          </a:p>
          <a:p>
            <a:r>
              <a:rPr lang="en-US" altLang="en-US" dirty="0"/>
              <a:t>School kids – favorite (and captive) subjects of study</a:t>
            </a:r>
          </a:p>
          <a:p>
            <a:pPr marL="0" indent="0">
              <a:buNone/>
            </a:pPr>
            <a:endParaRPr lang="en-US" altLang="en-US" dirty="0"/>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819400"/>
            <a:ext cx="33496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7" name="Rectangle 5"/>
          <p:cNvSpPr>
            <a:spLocks noChangeArrowheads="1"/>
          </p:cNvSpPr>
          <p:nvPr/>
        </p:nvSpPr>
        <p:spPr bwMode="auto">
          <a:xfrm>
            <a:off x="1219200" y="5943600"/>
            <a:ext cx="7391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Friendship Choices Among Forth Graders (Moreno, ‘Who shall survive?’, 1934).</a:t>
            </a:r>
          </a:p>
        </p:txBody>
      </p:sp>
      <p:sp>
        <p:nvSpPr>
          <p:cNvPr id="54278" name="AutoShape 6"/>
          <p:cNvSpPr>
            <a:spLocks noChangeArrowheads="1"/>
          </p:cNvSpPr>
          <p:nvPr/>
        </p:nvSpPr>
        <p:spPr bwMode="auto">
          <a:xfrm>
            <a:off x="7010400" y="3505200"/>
            <a:ext cx="152400" cy="152400"/>
          </a:xfrm>
          <a:prstGeom prst="triangle">
            <a:avLst>
              <a:gd name="adj" fmla="val 50000"/>
            </a:avLst>
          </a:prstGeom>
          <a:noFill/>
          <a:ln w="3810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279" name="Oval 7"/>
          <p:cNvSpPr>
            <a:spLocks noChangeArrowheads="1"/>
          </p:cNvSpPr>
          <p:nvPr/>
        </p:nvSpPr>
        <p:spPr bwMode="auto">
          <a:xfrm>
            <a:off x="7010400" y="3962400"/>
            <a:ext cx="152400" cy="152400"/>
          </a:xfrm>
          <a:prstGeom prst="ellipse">
            <a:avLst/>
          </a:prstGeom>
          <a:noFill/>
          <a:ln w="381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280" name="Text Box 8"/>
          <p:cNvSpPr txBox="1">
            <a:spLocks noChangeArrowheads="1"/>
          </p:cNvSpPr>
          <p:nvPr/>
        </p:nvSpPr>
        <p:spPr bwMode="auto">
          <a:xfrm>
            <a:off x="7239000" y="335280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boys</a:t>
            </a:r>
          </a:p>
        </p:txBody>
      </p:sp>
      <p:sp>
        <p:nvSpPr>
          <p:cNvPr id="54281" name="Text Box 9"/>
          <p:cNvSpPr txBox="1">
            <a:spLocks noChangeArrowheads="1"/>
          </p:cNvSpPr>
          <p:nvPr/>
        </p:nvSpPr>
        <p:spPr bwMode="auto">
          <a:xfrm>
            <a:off x="7315200" y="3886200"/>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girls</a:t>
            </a:r>
          </a:p>
        </p:txBody>
      </p:sp>
    </p:spTree>
    <p:extLst>
      <p:ext uri="{BB962C8B-B14F-4D97-AF65-F5344CB8AC3E}">
        <p14:creationId xmlns:p14="http://schemas.microsoft.com/office/powerpoint/2010/main" val="1157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The History Of Network Analysis</a:t>
            </a:r>
          </a:p>
        </p:txBody>
      </p:sp>
      <p:sp>
        <p:nvSpPr>
          <p:cNvPr id="3" name="Content Placeholder 2"/>
          <p:cNvSpPr>
            <a:spLocks noGrp="1"/>
          </p:cNvSpPr>
          <p:nvPr>
            <p:ph sz="quarter" idx="1"/>
          </p:nvPr>
        </p:nvSpPr>
        <p:spPr/>
        <p:txBody>
          <a:bodyPr/>
          <a:lstStyle/>
          <a:p>
            <a:endParaRPr lang="en-US" dirty="0"/>
          </a:p>
          <a:p>
            <a:r>
              <a:rPr lang="en-US" dirty="0"/>
              <a:t>Social Network Research:  1930s, Moreno</a:t>
            </a:r>
          </a:p>
          <a:p>
            <a:endParaRPr lang="en-US" dirty="0"/>
          </a:p>
          <a:p>
            <a:r>
              <a:rPr lang="en-US" dirty="0"/>
              <a:t>Communication networks/internet: 1960s</a:t>
            </a:r>
          </a:p>
          <a:p>
            <a:endParaRPr lang="en-US" dirty="0"/>
          </a:p>
          <a:p>
            <a:r>
              <a:rPr lang="en-US" dirty="0"/>
              <a:t>1960/70s – Major contributions:</a:t>
            </a:r>
          </a:p>
          <a:p>
            <a:pPr lvl="1"/>
            <a:r>
              <a:rPr lang="en-US" dirty="0"/>
              <a:t>Stanly Milgram: small world experiments</a:t>
            </a:r>
          </a:p>
          <a:p>
            <a:pPr lvl="1"/>
            <a:r>
              <a:rPr lang="en-US" dirty="0"/>
              <a:t>Mark S. </a:t>
            </a:r>
            <a:r>
              <a:rPr lang="en-US" dirty="0" err="1"/>
              <a:t>Granovetter</a:t>
            </a:r>
            <a:r>
              <a:rPr lang="en-US" dirty="0"/>
              <a:t>: the Strength of Weak Ties </a:t>
            </a:r>
          </a:p>
          <a:p>
            <a:pPr lvl="1"/>
            <a:r>
              <a:rPr lang="en-US" dirty="0"/>
              <a:t>Freeman &amp; </a:t>
            </a:r>
            <a:r>
              <a:rPr lang="en-US" dirty="0" err="1"/>
              <a:t>Bonancich</a:t>
            </a:r>
            <a:r>
              <a:rPr lang="en-US" dirty="0"/>
              <a:t>: centrality</a:t>
            </a:r>
          </a:p>
          <a:p>
            <a:pPr marL="27432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E4616264-8C7C-4C59-AA34-C74B7824EE5C}" type="slidenum">
              <a:rPr lang="en-US" smtClean="0"/>
              <a:pPr/>
              <a:t>8</a:t>
            </a:fld>
            <a:endParaRPr lang="en-US"/>
          </a:p>
        </p:txBody>
      </p:sp>
    </p:spTree>
    <p:extLst>
      <p:ext uri="{BB962C8B-B14F-4D97-AF65-F5344CB8AC3E}">
        <p14:creationId xmlns:p14="http://schemas.microsoft.com/office/powerpoint/2010/main" val="3347303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HISTORY OF NETWORK ANALYSIS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a:solidFill>
                  <a:schemeClr val="bg1">
                    <a:lumMod val="65000"/>
                  </a:schemeClr>
                </a:solidFill>
                <a:latin typeface="Helvetica" pitchFamily="36" charset="0"/>
                <a:ea typeface="Helvetica" pitchFamily="36" charset="0"/>
                <a:cs typeface="Helvetica" pitchFamily="36" charset="0"/>
              </a:rPr>
              <a:t>January 10, 2011</a:t>
            </a:r>
          </a:p>
        </p:txBody>
      </p:sp>
      <p:pic>
        <p:nvPicPr>
          <p:cNvPr id="6" name="Picture 5" descr="F-I-CitaER-Granovetter.png"/>
          <p:cNvPicPr>
            <a:picLocks noChangeAspect="1"/>
          </p:cNvPicPr>
          <p:nvPr/>
        </p:nvPicPr>
        <p:blipFill>
          <a:blip r:embed="rId3"/>
          <a:stretch>
            <a:fillRect/>
          </a:stretch>
        </p:blipFill>
        <p:spPr>
          <a:xfrm>
            <a:off x="1670498" y="956628"/>
            <a:ext cx="5803005" cy="4944745"/>
          </a:xfrm>
          <a:prstGeom prst="rect">
            <a:avLst/>
          </a:prstGeom>
        </p:spPr>
      </p:pic>
    </p:spTree>
    <p:extLst>
      <p:ext uri="{BB962C8B-B14F-4D97-AF65-F5344CB8AC3E}">
        <p14:creationId xmlns:p14="http://schemas.microsoft.com/office/powerpoint/2010/main" val="216390410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10823</TotalTime>
  <Words>3466</Words>
  <Application>Microsoft Office PowerPoint</Application>
  <PresentationFormat>‫הצגה על המסך (4:3)</PresentationFormat>
  <Paragraphs>550</Paragraphs>
  <Slides>65</Slides>
  <Notes>11</Notes>
  <HiddenSlides>0</HiddenSlides>
  <MMClips>0</MMClips>
  <ScaleCrop>false</ScaleCrop>
  <HeadingPairs>
    <vt:vector size="8" baseType="variant">
      <vt:variant>
        <vt:lpstr>גופנים בשימוש</vt:lpstr>
      </vt:variant>
      <vt:variant>
        <vt:i4>10</vt:i4>
      </vt:variant>
      <vt:variant>
        <vt:lpstr>ערכת נושא</vt:lpstr>
      </vt:variant>
      <vt:variant>
        <vt:i4>1</vt:i4>
      </vt:variant>
      <vt:variant>
        <vt:lpstr>שרתי OLE מוטבעים</vt:lpstr>
      </vt:variant>
      <vt:variant>
        <vt:i4>2</vt:i4>
      </vt:variant>
      <vt:variant>
        <vt:lpstr>כותרות שקופיות</vt:lpstr>
      </vt:variant>
      <vt:variant>
        <vt:i4>65</vt:i4>
      </vt:variant>
    </vt:vector>
  </HeadingPairs>
  <TitlesOfParts>
    <vt:vector size="78" baseType="lpstr">
      <vt:lpstr>ＭＳ Ｐゴシック</vt:lpstr>
      <vt:lpstr>Arial</vt:lpstr>
      <vt:lpstr>Arial Black</vt:lpstr>
      <vt:lpstr>Calibri</vt:lpstr>
      <vt:lpstr>Cambria Math</vt:lpstr>
      <vt:lpstr>Century Gothic</vt:lpstr>
      <vt:lpstr>Helvetica</vt:lpstr>
      <vt:lpstr>Trebuchet MS</vt:lpstr>
      <vt:lpstr>Wingdings</vt:lpstr>
      <vt:lpstr>Wingdings 2</vt:lpstr>
      <vt:lpstr>Clarity</vt:lpstr>
      <vt:lpstr>Bitmap Image</vt:lpstr>
      <vt:lpstr>משוואה</vt:lpstr>
      <vt:lpstr>Network Analysis </vt:lpstr>
      <vt:lpstr>Agenda</vt:lpstr>
      <vt:lpstr>Why study systems as networks?</vt:lpstr>
      <vt:lpstr>מצגת של PowerPoint‏</vt:lpstr>
      <vt:lpstr>מצגת של PowerPoint‏</vt:lpstr>
      <vt:lpstr>Social network analysis - history</vt:lpstr>
      <vt:lpstr>Social network analysis - history</vt:lpstr>
      <vt:lpstr> The History Of Network Analysis</vt:lpstr>
      <vt:lpstr>מצגת של PowerPoint‏</vt:lpstr>
      <vt:lpstr> Reasons for Network Science Emergence</vt:lpstr>
      <vt:lpstr>מצגת של PowerPoint‏</vt:lpstr>
      <vt:lpstr>Marriage In Renaissance Florence</vt:lpstr>
      <vt:lpstr>9/11 Terrorist Network</vt:lpstr>
      <vt:lpstr>High School Romance </vt:lpstr>
      <vt:lpstr>מצגת של PowerPoint‏</vt:lpstr>
      <vt:lpstr>Brain</vt:lpstr>
      <vt:lpstr>Basic graph theory</vt:lpstr>
      <vt:lpstr>What are networks?</vt:lpstr>
      <vt:lpstr>מצגת של PowerPoint‏</vt:lpstr>
      <vt:lpstr>מצגת של PowerPoint‏</vt:lpstr>
      <vt:lpstr>The universality of network characteristics</vt:lpstr>
      <vt:lpstr>Many with Few Friend – Few with Many </vt:lpstr>
      <vt:lpstr>The Small World Experiment</vt:lpstr>
      <vt:lpstr>Uncovering Communities</vt:lpstr>
      <vt:lpstr>The Three Central Quantities</vt:lpstr>
      <vt:lpstr>Ego-Centered Network</vt:lpstr>
      <vt:lpstr>Ego-Centered Network: the first ring – just their inner ties</vt:lpstr>
      <vt:lpstr>Ego-Centered Network: the second ring – all ties of the first circle </vt:lpstr>
      <vt:lpstr>    Note that there are no ties between the ego and members of the second ring – otherwise they would be in the first ring</vt:lpstr>
      <vt:lpstr>Average path in Social Networks</vt:lpstr>
      <vt:lpstr>Erdős number</vt:lpstr>
      <vt:lpstr>Kevin Bacon number</vt:lpstr>
      <vt:lpstr>Centrality</vt:lpstr>
      <vt:lpstr>Discussion</vt:lpstr>
      <vt:lpstr>מצגת של PowerPoint‏</vt:lpstr>
      <vt:lpstr>מצגת של PowerPoint‏</vt:lpstr>
      <vt:lpstr>what does degree not capture?</vt:lpstr>
      <vt:lpstr>Four different things to measure:</vt:lpstr>
      <vt:lpstr>Brokerage not captured by degree</vt:lpstr>
      <vt:lpstr>Constraint?</vt:lpstr>
      <vt:lpstr>Less constraint…</vt:lpstr>
      <vt:lpstr>betweenness: capturing brokerage</vt:lpstr>
      <vt:lpstr>מצגת של PowerPoint‏</vt:lpstr>
      <vt:lpstr>מצגת של PowerPoint‏</vt:lpstr>
      <vt:lpstr>closeness</vt:lpstr>
      <vt:lpstr>מצגת של PowerPoint‏</vt:lpstr>
      <vt:lpstr>מצגת של PowerPoint‏</vt:lpstr>
      <vt:lpstr>מצגת של PowerPoint‏</vt:lpstr>
      <vt:lpstr>Degree Centrality?</vt:lpstr>
      <vt:lpstr>Degree Centrality?</vt:lpstr>
      <vt:lpstr>Eigenvector centrality</vt:lpstr>
      <vt:lpstr>Eigenvector Centrality</vt:lpstr>
      <vt:lpstr>Eigenvector Centrality</vt:lpstr>
      <vt:lpstr>Network Data representation</vt:lpstr>
      <vt:lpstr>Adjacency matrices</vt:lpstr>
      <vt:lpstr>Example adjacency matrix</vt:lpstr>
      <vt:lpstr>Adjacency matrix – undirected graph</vt:lpstr>
      <vt:lpstr>Edge list</vt:lpstr>
      <vt:lpstr>Adjacency lists</vt:lpstr>
      <vt:lpstr>Nodes attributes</vt:lpstr>
      <vt:lpstr>Edge attributes</vt:lpstr>
      <vt:lpstr>Edge attributes - Example</vt:lpstr>
      <vt:lpstr>Network Analysis with igraph</vt:lpstr>
      <vt:lpstr>The igraph software package</vt:lpstr>
      <vt:lpstr>How LARGE?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Ofrit</dc:creator>
  <cp:lastModifiedBy>sigal shaked</cp:lastModifiedBy>
  <cp:revision>336</cp:revision>
  <dcterms:created xsi:type="dcterms:W3CDTF">2016-02-23T13:43:57Z</dcterms:created>
  <dcterms:modified xsi:type="dcterms:W3CDTF">2017-12-09T16:56:27Z</dcterms:modified>
</cp:coreProperties>
</file>